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4"/>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407C8-0DE2-436D-8CC7-50135983C36A}" type="datetimeFigureOut">
              <a:rPr lang="en-GB" smtClean="0"/>
              <a:t>20/11/2015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F0EA0-230D-4CB0-8112-963AFA2347AC}" type="slidenum">
              <a:rPr lang="en-GB" smtClean="0"/>
              <a:t>‹#›</a:t>
            </a:fld>
            <a:endParaRPr lang="en-GB"/>
          </a:p>
        </p:txBody>
      </p:sp>
    </p:spTree>
    <p:extLst>
      <p:ext uri="{BB962C8B-B14F-4D97-AF65-F5344CB8AC3E}">
        <p14:creationId xmlns:p14="http://schemas.microsoft.com/office/powerpoint/2010/main" val="252694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100" dirty="0">
                <a:solidFill>
                  <a:schemeClr val="bg1"/>
                </a:solidFill>
                <a:latin typeface="Arial" panose="020B0604020202020204" pitchFamily="34" charset="0"/>
                <a:cs typeface="Arial" panose="020B0604020202020204" pitchFamily="34" charset="0"/>
              </a:rPr>
              <a:t>“Today I am embarking on the biggest transfer of power to our local government in living memory. We’re going to allow local government to keep the rates they collect from business. That’s right, all £26bn of business rates will be kept by councils instead of being sent up to Whitehall.”</a:t>
            </a:r>
          </a:p>
          <a:p>
            <a:endParaRPr lang="en-GB" sz="1100" dirty="0">
              <a:solidFill>
                <a:schemeClr val="bg1"/>
              </a:solidFill>
              <a:latin typeface="Arial" panose="020B0604020202020204" pitchFamily="34" charset="0"/>
              <a:cs typeface="Arial" panose="020B0604020202020204" pitchFamily="34" charset="0"/>
            </a:endParaRPr>
          </a:p>
          <a:p>
            <a:r>
              <a:rPr lang="en-GB" sz="1100" b="1" dirty="0">
                <a:solidFill>
                  <a:schemeClr val="bg1"/>
                </a:solidFill>
                <a:latin typeface="Arial" panose="020B0604020202020204" pitchFamily="34" charset="0"/>
                <a:cs typeface="Arial" panose="020B0604020202020204" pitchFamily="34" charset="0"/>
              </a:rPr>
              <a:t>George Osborne</a:t>
            </a:r>
          </a:p>
          <a:p>
            <a:r>
              <a:rPr lang="en-GB" sz="1100" dirty="0">
                <a:solidFill>
                  <a:schemeClr val="bg1"/>
                </a:solidFill>
                <a:latin typeface="Arial" panose="020B0604020202020204" pitchFamily="34" charset="0"/>
                <a:cs typeface="Arial" panose="020B0604020202020204" pitchFamily="34" charset="0"/>
              </a:rPr>
              <a:t>5 October 2015</a:t>
            </a:r>
          </a:p>
          <a:p>
            <a:endParaRPr lang="en-GB" dirty="0"/>
          </a:p>
        </p:txBody>
      </p:sp>
      <p:sp>
        <p:nvSpPr>
          <p:cNvPr id="4" name="Slide Number Placeholder 3"/>
          <p:cNvSpPr>
            <a:spLocks noGrp="1"/>
          </p:cNvSpPr>
          <p:nvPr>
            <p:ph type="sldNum" sz="quarter" idx="10"/>
          </p:nvPr>
        </p:nvSpPr>
        <p:spPr/>
        <p:txBody>
          <a:bodyPr/>
          <a:lstStyle/>
          <a:p>
            <a:fld id="{3B4D0980-67A7-44B6-BD4F-AD3484CEC6CB}" type="slidenum">
              <a:rPr lang="en-GB">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93436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61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cs typeface="Arial" panose="020B0604020202020204" pitchFamily="34" charset="0"/>
              </a:defRPr>
            </a:lvl1pPr>
          </a:lstStyle>
          <a:p>
            <a:pPr>
              <a:defRPr/>
            </a:pPr>
            <a:fld id="{FB583801-BACC-48A0-B664-050B420D90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49169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85BA4F-4E46-496A-9CE0-8404C2AF7AA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799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9BB3C-0576-411A-8E1E-83BDE2B2D0D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48449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CEAD7-0DCA-4627-887B-85ACDC274A5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46594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A2703-FA99-47FB-BF04-86A78999106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91704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9649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5419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0168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583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186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Footer Placeholder 3"/>
          <p:cNvSpPr>
            <a:spLocks noGrp="1"/>
          </p:cNvSpPr>
          <p:nvPr>
            <p:ph type="ftr" sz="quarter" idx="10"/>
          </p:nvPr>
        </p:nvSpPr>
        <p:spPr>
          <a:xfrm>
            <a:off x="4165600" y="6245225"/>
            <a:ext cx="3860800" cy="476250"/>
          </a:xfrm>
          <a:prstGeom prst="rect">
            <a:avLst/>
          </a:prstGeom>
        </p:spPr>
        <p:txBody>
          <a:bodyPr/>
          <a:lstStyle>
            <a:lvl1pPr>
              <a:defRPr/>
            </a:lvl1pPr>
          </a:lstStyle>
          <a:p>
            <a:pPr>
              <a:defRPr/>
            </a:pPr>
            <a:endParaRPr lang="en-GB" dirty="0">
              <a:solidFill>
                <a:srgbClr val="333333"/>
              </a:solidFill>
            </a:endParaRPr>
          </a:p>
        </p:txBody>
      </p:sp>
      <p:sp>
        <p:nvSpPr>
          <p:cNvPr id="5" name="Slide Number Placeholder 4"/>
          <p:cNvSpPr>
            <a:spLocks noGrp="1"/>
          </p:cNvSpPr>
          <p:nvPr>
            <p:ph type="sldNum" sz="quarter" idx="11"/>
          </p:nvPr>
        </p:nvSpPr>
        <p:spPr>
          <a:xfrm>
            <a:off x="8737600" y="6245225"/>
            <a:ext cx="2844800" cy="476250"/>
          </a:xfrm>
          <a:prstGeom prst="rect">
            <a:avLst/>
          </a:prstGeom>
        </p:spPr>
        <p:txBody>
          <a:bodyPr/>
          <a:lstStyle>
            <a:lvl1pPr>
              <a:defRPr smtClean="0"/>
            </a:lvl1pPr>
          </a:lstStyle>
          <a:p>
            <a:pPr>
              <a:defRPr/>
            </a:pPr>
            <a:fld id="{008670BE-B1B5-4BCD-AD41-DE0DCC93BF26}" type="slidenum">
              <a:rPr lang="en-GB">
                <a:solidFill>
                  <a:srgbClr val="333333"/>
                </a:solidFill>
                <a:latin typeface="Verdana"/>
              </a:rPr>
              <a:pPr>
                <a:defRPr/>
              </a:pPr>
              <a:t>‹#›</a:t>
            </a:fld>
            <a:endParaRPr lang="en-GB" dirty="0">
              <a:solidFill>
                <a:srgbClr val="333333"/>
              </a:solidFill>
              <a:latin typeface="Verdana"/>
            </a:endParaRPr>
          </a:p>
        </p:txBody>
      </p:sp>
      <p:pic>
        <p:nvPicPr>
          <p:cNvPr id="7" name="Picture 10" descr="Cipfa_finance strap_spot copy"/>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47767" y="6092828"/>
            <a:ext cx="1534584" cy="485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4625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2870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561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4020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6292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289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35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FBB1B4C-D974-4FD9-A73D-D88DC214D2F7}" type="datetime1">
              <a:rPr lang="en-GB">
                <a:solidFill>
                  <a:prstClr val="black"/>
                </a:solidFill>
              </a:rPr>
              <a:pPr/>
              <a:t>20/11/2015</a:t>
            </a:fld>
            <a:endParaRPr lang="en-GB">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GB">
                <a:solidFill>
                  <a:prstClr val="black"/>
                </a:solidFill>
              </a:rPr>
              <a:t>COMMERCIAL IN CONFIDENCE</a:t>
            </a:r>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5BB2E91-0471-47B4-935D-497DB063D690}"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1677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D7C959-DB47-492D-AD9E-C9CAFC3ECE2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52132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7C5705-4F35-4113-8831-3AD40C48E63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0114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88A563-2941-4B2F-8D64-9D4068A0E47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9962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BDBC15-9199-43ED-89A8-44B4C8DDF09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2022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BF6C9D-DE2F-4ABF-A055-0E1624E7082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6329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8BE831-62B0-4C9A-BFC3-D462A1BDB1F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542011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544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fontAlgn="base">
              <a:spcBef>
                <a:spcPct val="0"/>
              </a:spcBef>
              <a:spcAft>
                <a:spcPct val="0"/>
              </a:spcAft>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fontAlgn="base">
              <a:spcBef>
                <a:spcPct val="0"/>
              </a:spcBef>
              <a:spcAft>
                <a:spcPct val="0"/>
              </a:spcAft>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fontAlgn="base">
              <a:spcBef>
                <a:spcPct val="0"/>
              </a:spcBef>
              <a:spcAft>
                <a:spcPct val="0"/>
              </a:spcAft>
              <a:defRPr/>
            </a:pPr>
            <a:fld id="{83230995-3DE5-4838-97C6-EBE74E950D61}"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pic>
        <p:nvPicPr>
          <p:cNvPr id="1031" name="Picture 7" descr="C:\WINNT\Profiles\itcscx\Personal\logobottom.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30900"/>
            <a:ext cx="12192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8983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Gill Sans MT" pitchFamily="34" charset="0"/>
        </a:defRPr>
      </a:lvl6pPr>
      <a:lvl7pPr marL="914400" algn="ctr" rtl="0" eaLnBrk="1" fontAlgn="base" hangingPunct="1">
        <a:spcBef>
          <a:spcPct val="0"/>
        </a:spcBef>
        <a:spcAft>
          <a:spcPct val="0"/>
        </a:spcAft>
        <a:defRPr sz="4400">
          <a:solidFill>
            <a:schemeClr val="tx2"/>
          </a:solidFill>
          <a:latin typeface="Gill Sans MT" pitchFamily="34" charset="0"/>
        </a:defRPr>
      </a:lvl7pPr>
      <a:lvl8pPr marL="1371600" algn="ctr" rtl="0" eaLnBrk="1" fontAlgn="base" hangingPunct="1">
        <a:spcBef>
          <a:spcPct val="0"/>
        </a:spcBef>
        <a:spcAft>
          <a:spcPct val="0"/>
        </a:spcAft>
        <a:defRPr sz="4400">
          <a:solidFill>
            <a:schemeClr val="tx2"/>
          </a:solidFill>
          <a:latin typeface="Gill Sans MT" pitchFamily="34" charset="0"/>
        </a:defRPr>
      </a:lvl8pPr>
      <a:lvl9pPr marL="1828800" algn="ctr" rtl="0" eaLnBrk="1" fontAlgn="base" hangingPunct="1">
        <a:spcBef>
          <a:spcPct val="0"/>
        </a:spcBef>
        <a:spcAft>
          <a:spcPct val="0"/>
        </a:spcAft>
        <a:defRPr sz="4400">
          <a:solidFill>
            <a:schemeClr val="tx2"/>
          </a:solidFill>
          <a:latin typeface="Gill Sans MT"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630F9-6E4F-4DE9-9BCD-BF9971E0B353}" type="datetimeFigureOut">
              <a:rPr lang="en-GB" smtClean="0">
                <a:solidFill>
                  <a:prstClr val="black">
                    <a:tint val="75000"/>
                  </a:prstClr>
                </a:solidFill>
              </a:rPr>
              <a:pPr/>
              <a:t>20/11/2015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9698A-4B95-4E6C-BE80-3A3D2404EF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8403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2706916"/>
            <a:ext cx="12192000" cy="1711238"/>
          </a:xfrm>
          <a:prstGeom prst="rect">
            <a:avLst/>
          </a:prstGeom>
          <a:noFill/>
        </p:spPr>
        <p:txBody>
          <a:bodyPr wrap="square" rtlCol="0">
            <a:spAutoFit/>
          </a:bodyPr>
          <a:lstStyle/>
          <a:p>
            <a:pPr algn="ctr"/>
            <a:r>
              <a:rPr lang="en-GB" sz="5400" b="1" dirty="0">
                <a:solidFill>
                  <a:prstClr val="white"/>
                </a:solidFill>
                <a:latin typeface="Arial" panose="020B0604020202020204" pitchFamily="34" charset="0"/>
                <a:cs typeface="Arial" panose="020B0604020202020204" pitchFamily="34" charset="0"/>
              </a:rPr>
              <a:t>Cllr Roy Perry</a:t>
            </a:r>
            <a:endParaRPr lang="en-GB" sz="4400" b="1" dirty="0">
              <a:solidFill>
                <a:prstClr val="white"/>
              </a:solidFill>
              <a:latin typeface="Arial" panose="020B0604020202020204" pitchFamily="34" charset="0"/>
              <a:cs typeface="Arial" panose="020B0604020202020204" pitchFamily="34" charset="0"/>
            </a:endParaRPr>
          </a:p>
          <a:p>
            <a:pPr algn="ctr"/>
            <a:endParaRPr lang="en-GB" sz="3200" b="1" dirty="0">
              <a:solidFill>
                <a:prstClr val="white"/>
              </a:solidFill>
              <a:latin typeface="Arial" panose="020B0604020202020204" pitchFamily="34" charset="0"/>
              <a:cs typeface="Arial" panose="020B0604020202020204" pitchFamily="34" charset="0"/>
            </a:endParaRPr>
          </a:p>
          <a:p>
            <a:pPr algn="ctr">
              <a:lnSpc>
                <a:spcPct val="60000"/>
              </a:lnSpc>
            </a:pPr>
            <a:r>
              <a:rPr lang="en-GB" sz="3200" b="1" dirty="0">
                <a:solidFill>
                  <a:prstClr val="white"/>
                </a:solidFill>
                <a:latin typeface="Arial" panose="020B0604020202020204" pitchFamily="34" charset="0"/>
                <a:cs typeface="Arial" panose="020B0604020202020204" pitchFamily="34" charset="0"/>
              </a:rPr>
              <a:t>Leader Hampshire County Council</a:t>
            </a:r>
            <a:endParaRPr lang="en-GB" sz="3200" b="1" dirty="0">
              <a:solidFill>
                <a:srgbClr val="9B30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106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1504" y="692697"/>
            <a:ext cx="4170234" cy="5262979"/>
          </a:xfrm>
          <a:prstGeom prst="rect">
            <a:avLst/>
          </a:prstGeom>
          <a:noFill/>
        </p:spPr>
        <p:txBody>
          <a:bodyPr wrap="square" rtlCol="0">
            <a:spAutoFit/>
          </a:bodyPr>
          <a:lstStyle/>
          <a:p>
            <a:pPr algn="ctr"/>
            <a:r>
              <a:rPr lang="en-GB" sz="3600" b="1" dirty="0">
                <a:solidFill>
                  <a:prstClr val="white"/>
                </a:solidFill>
                <a:latin typeface="Arial" panose="020B0604020202020204" pitchFamily="34" charset="0"/>
                <a:cs typeface="Arial" panose="020B0604020202020204" pitchFamily="34" charset="0"/>
              </a:rPr>
              <a:t>Geography</a:t>
            </a:r>
          </a:p>
          <a:p>
            <a:pPr algn="ctr"/>
            <a:endParaRPr lang="en-GB" sz="3600" b="1" dirty="0">
              <a:solidFill>
                <a:prstClr val="white"/>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One county</a:t>
            </a:r>
          </a:p>
          <a:p>
            <a:pPr marL="571500" indent="-5715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One island</a:t>
            </a:r>
          </a:p>
          <a:p>
            <a:pPr marL="571500" indent="-5715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Two cities</a:t>
            </a:r>
          </a:p>
          <a:p>
            <a:pPr marL="571500" indent="-5715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Two LEPs</a:t>
            </a:r>
          </a:p>
          <a:p>
            <a:pPr marL="571500" indent="-5715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Two National Parks</a:t>
            </a:r>
          </a:p>
          <a:p>
            <a:pPr marL="571500" indent="-5715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Eleven districts</a:t>
            </a:r>
            <a:br>
              <a:rPr lang="en-GB" sz="2400" dirty="0">
                <a:solidFill>
                  <a:prstClr val="black"/>
                </a:solidFill>
                <a:latin typeface="Arial" panose="020B0604020202020204" pitchFamily="34" charset="0"/>
                <a:cs typeface="Arial" panose="020B0604020202020204" pitchFamily="34" charset="0"/>
              </a:rPr>
            </a:br>
            <a:endParaRPr lang="en-GB" sz="2400" dirty="0">
              <a:solidFill>
                <a:prstClr val="black"/>
              </a:solidFill>
              <a:latin typeface="Arial" panose="020B0604020202020204" pitchFamily="34" charset="0"/>
              <a:cs typeface="Arial" panose="020B0604020202020204" pitchFamily="34" charset="0"/>
            </a:endParaRPr>
          </a:p>
          <a:p>
            <a:r>
              <a:rPr lang="en-GB" sz="2400" dirty="0">
                <a:solidFill>
                  <a:prstClr val="black"/>
                </a:solidFill>
                <a:latin typeface="Arial" panose="020B0604020202020204" pitchFamily="34" charset="0"/>
                <a:cs typeface="Arial" panose="020B0604020202020204" pitchFamily="34" charset="0"/>
              </a:rPr>
              <a:t>=	19 partners</a:t>
            </a:r>
          </a:p>
          <a:p>
            <a:r>
              <a:rPr lang="en-GB" sz="2400" dirty="0">
                <a:solidFill>
                  <a:prstClr val="black"/>
                </a:solidFill>
                <a:latin typeface="Arial" panose="020B0604020202020204" pitchFamily="34" charset="0"/>
                <a:cs typeface="Arial" panose="020B0604020202020204" pitchFamily="34" charset="0"/>
              </a:rPr>
              <a:t>	2m residents</a:t>
            </a:r>
          </a:p>
          <a:p>
            <a:r>
              <a:rPr lang="en-GB" sz="2400" dirty="0">
                <a:solidFill>
                  <a:prstClr val="black"/>
                </a:solidFill>
                <a:latin typeface="Arial" panose="020B0604020202020204" pitchFamily="34" charset="0"/>
                <a:cs typeface="Arial" panose="020B0604020202020204" pitchFamily="34" charset="0"/>
              </a:rPr>
              <a:t>	80,000 businesses</a:t>
            </a:r>
          </a:p>
          <a:p>
            <a:r>
              <a:rPr lang="en-GB" sz="2400" dirty="0">
                <a:solidFill>
                  <a:prstClr val="black"/>
                </a:solidFill>
                <a:latin typeface="Arial" panose="020B0604020202020204" pitchFamily="34" charset="0"/>
                <a:cs typeface="Arial" panose="020B0604020202020204" pitchFamily="34" charset="0"/>
              </a:rPr>
              <a:t>	£47bn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173" y="0"/>
            <a:ext cx="4803338" cy="68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10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780374"/>
            <a:ext cx="9180512" cy="8169814"/>
          </a:xfrm>
          <a:prstGeom prst="rect">
            <a:avLst/>
          </a:prstGeom>
        </p:spPr>
      </p:pic>
      <p:sp>
        <p:nvSpPr>
          <p:cNvPr id="5" name="TextBox 4"/>
          <p:cNvSpPr txBox="1"/>
          <p:nvPr/>
        </p:nvSpPr>
        <p:spPr>
          <a:xfrm>
            <a:off x="1486419" y="-27384"/>
            <a:ext cx="9180512" cy="2308324"/>
          </a:xfrm>
          <a:prstGeom prst="rect">
            <a:avLst/>
          </a:prstGeom>
          <a:solidFill>
            <a:srgbClr val="33CCCC"/>
          </a:solidFill>
        </p:spPr>
        <p:txBody>
          <a:bodyPr wrap="square" rtlCol="0">
            <a:spAutoFit/>
          </a:bodyPr>
          <a:lstStyle/>
          <a:p>
            <a:pPr algn="ctr"/>
            <a:endParaRPr lang="en-GB" dirty="0">
              <a:solidFill>
                <a:prstClr val="white"/>
              </a:solidFill>
              <a:latin typeface="Arial" panose="020B0604020202020204" pitchFamily="34" charset="0"/>
              <a:cs typeface="Arial" panose="020B0604020202020204" pitchFamily="34" charset="0"/>
            </a:endParaRPr>
          </a:p>
          <a:p>
            <a:pPr algn="ctr"/>
            <a:r>
              <a:rPr lang="en-GB" sz="3600" b="1" dirty="0">
                <a:solidFill>
                  <a:prstClr val="white"/>
                </a:solidFill>
                <a:latin typeface="Arial" panose="020B0604020202020204" pitchFamily="34" charset="0"/>
                <a:cs typeface="Arial" panose="020B0604020202020204" pitchFamily="34" charset="0"/>
              </a:rPr>
              <a:t>The HIOW opportunity</a:t>
            </a:r>
            <a:br>
              <a:rPr lang="en-GB" sz="3600" b="1" dirty="0">
                <a:solidFill>
                  <a:prstClr val="white"/>
                </a:solidFill>
                <a:latin typeface="Arial" panose="020B0604020202020204" pitchFamily="34" charset="0"/>
                <a:cs typeface="Arial" panose="020B0604020202020204" pitchFamily="34" charset="0"/>
              </a:rPr>
            </a:br>
            <a:endParaRPr lang="en-GB" b="1" dirty="0">
              <a:solidFill>
                <a:prstClr val="white"/>
              </a:solidFill>
              <a:latin typeface="Arial" panose="020B0604020202020204" pitchFamily="34" charset="0"/>
              <a:cs typeface="Arial" panose="020B0604020202020204" pitchFamily="34" charset="0"/>
            </a:endParaRPr>
          </a:p>
          <a:p>
            <a:pPr algn="ctr"/>
            <a:r>
              <a:rPr lang="en-GB" sz="3600" dirty="0">
                <a:solidFill>
                  <a:prstClr val="black"/>
                </a:solidFill>
                <a:latin typeface="Arial" panose="020B0604020202020204" pitchFamily="34" charset="0"/>
                <a:cs typeface="Arial" panose="020B0604020202020204" pitchFamily="34" charset="0"/>
              </a:rPr>
              <a:t>Raise productivity to South East average:</a:t>
            </a:r>
            <a:br>
              <a:rPr lang="en-GB" sz="3600" dirty="0">
                <a:solidFill>
                  <a:prstClr val="black"/>
                </a:solidFill>
                <a:latin typeface="Arial" panose="020B0604020202020204" pitchFamily="34" charset="0"/>
                <a:cs typeface="Arial" panose="020B0604020202020204" pitchFamily="34" charset="0"/>
              </a:rPr>
            </a:br>
            <a:r>
              <a:rPr lang="en-GB" sz="3600" dirty="0">
                <a:solidFill>
                  <a:prstClr val="black"/>
                </a:solidFill>
                <a:latin typeface="Arial" panose="020B0604020202020204" pitchFamily="34" charset="0"/>
                <a:cs typeface="Arial" panose="020B0604020202020204" pitchFamily="34" charset="0"/>
              </a:rPr>
              <a:t>a £3bn boost to UK plc</a:t>
            </a:r>
          </a:p>
        </p:txBody>
      </p:sp>
    </p:spTree>
    <p:extLst>
      <p:ext uri="{BB962C8B-B14F-4D97-AF65-F5344CB8AC3E}">
        <p14:creationId xmlns:p14="http://schemas.microsoft.com/office/powerpoint/2010/main" val="918583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9346"/>
            <a:ext cx="4578230" cy="6867345"/>
          </a:xfrm>
          <a:prstGeom prst="rect">
            <a:avLst/>
          </a:prstGeom>
        </p:spPr>
      </p:pic>
      <p:sp>
        <p:nvSpPr>
          <p:cNvPr id="3" name="TextBox 2"/>
          <p:cNvSpPr txBox="1"/>
          <p:nvPr/>
        </p:nvSpPr>
        <p:spPr>
          <a:xfrm>
            <a:off x="6309018" y="746670"/>
            <a:ext cx="4170234" cy="3970318"/>
          </a:xfrm>
          <a:prstGeom prst="rect">
            <a:avLst/>
          </a:prstGeom>
          <a:noFill/>
        </p:spPr>
        <p:txBody>
          <a:bodyPr wrap="square" rtlCol="0">
            <a:spAutoFit/>
          </a:bodyPr>
          <a:lstStyle/>
          <a:p>
            <a:pPr algn="ctr"/>
            <a:r>
              <a:rPr lang="en-GB" sz="3600" b="1" dirty="0">
                <a:solidFill>
                  <a:prstClr val="white"/>
                </a:solidFill>
                <a:latin typeface="Arial" panose="020B0604020202020204" pitchFamily="34" charset="0"/>
                <a:cs typeface="Arial" panose="020B0604020202020204" pitchFamily="34" charset="0"/>
              </a:rPr>
              <a:t>The HIOW bid</a:t>
            </a:r>
          </a:p>
          <a:p>
            <a:pPr algn="ctr"/>
            <a:endParaRPr lang="en-GB" sz="3600" dirty="0">
              <a:solidFill>
                <a:prstClr val="white"/>
              </a:solidFill>
              <a:latin typeface="Arial" panose="020B0604020202020204" pitchFamily="34" charset="0"/>
              <a:cs typeface="Arial" panose="020B0604020202020204" pitchFamily="34" charset="0"/>
            </a:endParaRPr>
          </a:p>
          <a:p>
            <a:pPr algn="ctr"/>
            <a:r>
              <a:rPr lang="en-GB" sz="3600" dirty="0">
                <a:solidFill>
                  <a:prstClr val="black"/>
                </a:solidFill>
                <a:latin typeface="Arial" panose="020B0604020202020204" pitchFamily="34" charset="0"/>
                <a:cs typeface="Arial" panose="020B0604020202020204" pitchFamily="34" charset="0"/>
              </a:rPr>
              <a:t>Implement 100% business rates retention from 2017 in Hampshire and Isle of Wight</a:t>
            </a:r>
          </a:p>
        </p:txBody>
      </p:sp>
    </p:spTree>
    <p:extLst>
      <p:ext uri="{BB962C8B-B14F-4D97-AF65-F5344CB8AC3E}">
        <p14:creationId xmlns:p14="http://schemas.microsoft.com/office/powerpoint/2010/main" val="1144802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660" y="-171400"/>
            <a:ext cx="10565602" cy="7029400"/>
          </a:xfrm>
          <a:prstGeom prst="rect">
            <a:avLst/>
          </a:prstGeom>
        </p:spPr>
      </p:pic>
      <p:sp>
        <p:nvSpPr>
          <p:cNvPr id="4" name="TextBox 3"/>
          <p:cNvSpPr txBox="1"/>
          <p:nvPr/>
        </p:nvSpPr>
        <p:spPr>
          <a:xfrm>
            <a:off x="1486419" y="-27384"/>
            <a:ext cx="9180512" cy="1754326"/>
          </a:xfrm>
          <a:prstGeom prst="rect">
            <a:avLst/>
          </a:prstGeom>
          <a:solidFill>
            <a:srgbClr val="33CCCC"/>
          </a:solidFill>
        </p:spPr>
        <p:txBody>
          <a:bodyPr wrap="square" rtlCol="0">
            <a:spAutoFit/>
          </a:bodyPr>
          <a:lstStyle/>
          <a:p>
            <a:pPr algn="ctr"/>
            <a:endParaRPr lang="en-GB" dirty="0">
              <a:solidFill>
                <a:prstClr val="white"/>
              </a:solidFill>
              <a:latin typeface="Arial" panose="020B0604020202020204" pitchFamily="34" charset="0"/>
              <a:cs typeface="Arial" panose="020B0604020202020204" pitchFamily="34" charset="0"/>
            </a:endParaRPr>
          </a:p>
          <a:p>
            <a:pPr algn="ctr"/>
            <a:r>
              <a:rPr lang="en-GB" sz="3600" dirty="0">
                <a:solidFill>
                  <a:prstClr val="black"/>
                </a:solidFill>
                <a:latin typeface="Arial" panose="020B0604020202020204" pitchFamily="34" charset="0"/>
                <a:cs typeface="Arial" panose="020B0604020202020204" pitchFamily="34" charset="0"/>
              </a:rPr>
              <a:t>Earlier delivery of 76,000 homes -</a:t>
            </a:r>
            <a:br>
              <a:rPr lang="en-GB" sz="3600" dirty="0">
                <a:solidFill>
                  <a:prstClr val="black"/>
                </a:solidFill>
                <a:latin typeface="Arial" panose="020B0604020202020204" pitchFamily="34" charset="0"/>
                <a:cs typeface="Arial" panose="020B0604020202020204" pitchFamily="34" charset="0"/>
              </a:rPr>
            </a:br>
            <a:r>
              <a:rPr lang="en-GB" sz="3600" dirty="0">
                <a:solidFill>
                  <a:prstClr val="black"/>
                </a:solidFill>
                <a:latin typeface="Arial" panose="020B0604020202020204" pitchFamily="34" charset="0"/>
                <a:cs typeface="Arial" panose="020B0604020202020204" pitchFamily="34" charset="0"/>
              </a:rPr>
              <a:t>and 4,000 more in priority categories</a:t>
            </a:r>
          </a:p>
          <a:p>
            <a:pPr algn="ctr"/>
            <a:endParaRPr lang="en-GB"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401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080" y="8912"/>
            <a:ext cx="4655920" cy="6858000"/>
          </a:xfrm>
          <a:prstGeom prst="rect">
            <a:avLst/>
          </a:prstGeom>
        </p:spPr>
      </p:pic>
      <p:sp>
        <p:nvSpPr>
          <p:cNvPr id="3" name="TextBox 2"/>
          <p:cNvSpPr txBox="1"/>
          <p:nvPr/>
        </p:nvSpPr>
        <p:spPr>
          <a:xfrm>
            <a:off x="1703512" y="1602666"/>
            <a:ext cx="4170234" cy="1754326"/>
          </a:xfrm>
          <a:prstGeom prst="rect">
            <a:avLst/>
          </a:prstGeom>
          <a:noFill/>
        </p:spPr>
        <p:txBody>
          <a:bodyPr wrap="square" rtlCol="0">
            <a:spAutoFit/>
          </a:bodyPr>
          <a:lstStyle/>
          <a:p>
            <a:pPr algn="ctr"/>
            <a:r>
              <a:rPr lang="en-GB" sz="3600" dirty="0">
                <a:solidFill>
                  <a:prstClr val="black"/>
                </a:solidFill>
                <a:latin typeface="Arial" panose="020B0604020202020204" pitchFamily="34" charset="0"/>
                <a:cs typeface="Arial" panose="020B0604020202020204" pitchFamily="34" charset="0"/>
              </a:rPr>
              <a:t>10-year certainty over infrastructure funding</a:t>
            </a:r>
          </a:p>
        </p:txBody>
      </p:sp>
    </p:spTree>
    <p:extLst>
      <p:ext uri="{BB962C8B-B14F-4D97-AF65-F5344CB8AC3E}">
        <p14:creationId xmlns:p14="http://schemas.microsoft.com/office/powerpoint/2010/main" val="3049802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165" y="0"/>
            <a:ext cx="4999482" cy="6858000"/>
          </a:xfrm>
          <a:prstGeom prst="rect">
            <a:avLst/>
          </a:prstGeom>
        </p:spPr>
      </p:pic>
      <p:sp>
        <p:nvSpPr>
          <p:cNvPr id="3" name="TextBox 2"/>
          <p:cNvSpPr txBox="1"/>
          <p:nvPr/>
        </p:nvSpPr>
        <p:spPr>
          <a:xfrm>
            <a:off x="6744072" y="1308824"/>
            <a:ext cx="3735180" cy="3416320"/>
          </a:xfrm>
          <a:prstGeom prst="rect">
            <a:avLst/>
          </a:prstGeom>
          <a:noFill/>
        </p:spPr>
        <p:txBody>
          <a:bodyPr wrap="square" rtlCol="0">
            <a:spAutoFit/>
          </a:bodyPr>
          <a:lstStyle/>
          <a:p>
            <a:pPr algn="ctr"/>
            <a:r>
              <a:rPr lang="en-GB" sz="3600" dirty="0">
                <a:solidFill>
                  <a:prstClr val="black"/>
                </a:solidFill>
                <a:latin typeface="Arial" panose="020B0604020202020204" pitchFamily="34" charset="0"/>
                <a:cs typeface="Arial" panose="020B0604020202020204" pitchFamily="34" charset="0"/>
              </a:rPr>
              <a:t>Integrated business support, skills, training and welfare systems to support growth</a:t>
            </a:r>
          </a:p>
        </p:txBody>
      </p:sp>
    </p:spTree>
    <p:extLst>
      <p:ext uri="{BB962C8B-B14F-4D97-AF65-F5344CB8AC3E}">
        <p14:creationId xmlns:p14="http://schemas.microsoft.com/office/powerpoint/2010/main" val="1959433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419" y="-27384"/>
            <a:ext cx="9180512" cy="1200329"/>
          </a:xfrm>
          <a:prstGeom prst="rect">
            <a:avLst/>
          </a:prstGeom>
          <a:solidFill>
            <a:srgbClr val="33CCCC"/>
          </a:solidFill>
        </p:spPr>
        <p:txBody>
          <a:bodyPr wrap="square" rtlCol="0">
            <a:spAutoFit/>
          </a:bodyPr>
          <a:lstStyle/>
          <a:p>
            <a:pPr algn="ctr"/>
            <a:endParaRPr lang="en-GB" dirty="0">
              <a:solidFill>
                <a:prstClr val="white"/>
              </a:solidFill>
              <a:latin typeface="Arial" panose="020B0604020202020204" pitchFamily="34" charset="0"/>
              <a:cs typeface="Arial" panose="020B0604020202020204" pitchFamily="34" charset="0"/>
            </a:endParaRPr>
          </a:p>
          <a:p>
            <a:pPr algn="ctr"/>
            <a:r>
              <a:rPr lang="en-GB" sz="3600" dirty="0">
                <a:solidFill>
                  <a:prstClr val="black"/>
                </a:solidFill>
                <a:latin typeface="Arial" panose="020B0604020202020204" pitchFamily="34" charset="0"/>
                <a:cs typeface="Arial" panose="020B0604020202020204" pitchFamily="34" charset="0"/>
              </a:rPr>
              <a:t>Spreading the benefits of devolution</a:t>
            </a:r>
          </a:p>
          <a:p>
            <a:pPr algn="ctr"/>
            <a:endParaRPr lang="en-GB" dirty="0">
              <a:solidFill>
                <a:prstClr val="white"/>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65102"/>
            <a:ext cx="9144000" cy="6080323"/>
          </a:xfrm>
          <a:prstGeom prst="rect">
            <a:avLst/>
          </a:prstGeom>
        </p:spPr>
      </p:pic>
    </p:spTree>
    <p:extLst>
      <p:ext uri="{BB962C8B-B14F-4D97-AF65-F5344CB8AC3E}">
        <p14:creationId xmlns:p14="http://schemas.microsoft.com/office/powerpoint/2010/main" val="1614272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708" y="0"/>
            <a:ext cx="4886804" cy="6858000"/>
          </a:xfrm>
          <a:prstGeom prst="rect">
            <a:avLst/>
          </a:prstGeom>
        </p:spPr>
      </p:pic>
      <p:sp>
        <p:nvSpPr>
          <p:cNvPr id="3" name="TextBox 2"/>
          <p:cNvSpPr txBox="1"/>
          <p:nvPr/>
        </p:nvSpPr>
        <p:spPr>
          <a:xfrm>
            <a:off x="1587204" y="1844824"/>
            <a:ext cx="4170234" cy="2308324"/>
          </a:xfrm>
          <a:prstGeom prst="rect">
            <a:avLst/>
          </a:prstGeom>
          <a:noFill/>
        </p:spPr>
        <p:txBody>
          <a:bodyPr wrap="square" rtlCol="0">
            <a:spAutoFit/>
          </a:bodyPr>
          <a:lstStyle/>
          <a:p>
            <a:pPr algn="ctr"/>
            <a:r>
              <a:rPr lang="en-GB" sz="3600" dirty="0">
                <a:solidFill>
                  <a:prstClr val="black"/>
                </a:solidFill>
                <a:latin typeface="Arial" panose="020B0604020202020204" pitchFamily="34" charset="0"/>
                <a:cs typeface="Arial" panose="020B0604020202020204" pitchFamily="34" charset="0"/>
              </a:rPr>
              <a:t>Commitment to a full governance review looking at all options</a:t>
            </a:r>
          </a:p>
        </p:txBody>
      </p:sp>
    </p:spTree>
    <p:extLst>
      <p:ext uri="{BB962C8B-B14F-4D97-AF65-F5344CB8AC3E}">
        <p14:creationId xmlns:p14="http://schemas.microsoft.com/office/powerpoint/2010/main" val="1054090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847528" y="332657"/>
            <a:ext cx="3456384" cy="5433467"/>
          </a:xfrm>
        </p:spPr>
        <p:txBody>
          <a:bodyPr>
            <a:noAutofit/>
          </a:bodyPr>
          <a:lstStyle/>
          <a:p>
            <a:pPr marL="0" indent="0">
              <a:lnSpc>
                <a:spcPct val="150000"/>
              </a:lnSpc>
              <a:buNone/>
            </a:pPr>
            <a:r>
              <a:rPr lang="en-GB" sz="2000" dirty="0">
                <a:latin typeface="Arial" panose="020B0604020202020204" pitchFamily="34" charset="0"/>
                <a:cs typeface="Arial" panose="020B0604020202020204" pitchFamily="34" charset="0"/>
              </a:rPr>
              <a:t>“Today I am embarking on the biggest transfer of power to our local government in living memory. We’re going to allow local government to keep the rates they collect from business. That’s right, all £26bn of business rates will be kept by councils instead of being sent up to Whitehall.”</a:t>
            </a:r>
          </a:p>
          <a:p>
            <a:pPr marL="0" indent="0">
              <a:buNone/>
            </a:pPr>
            <a:endParaRPr lang="en-GB" sz="2000" dirty="0">
              <a:solidFill>
                <a:schemeClr val="bg1"/>
              </a:solidFill>
              <a:latin typeface="Arial" panose="020B0604020202020204" pitchFamily="34" charset="0"/>
              <a:cs typeface="Arial" panose="020B0604020202020204" pitchFamily="34" charset="0"/>
            </a:endParaRPr>
          </a:p>
          <a:p>
            <a:pPr marL="0" indent="0">
              <a:buNone/>
            </a:pPr>
            <a:r>
              <a:rPr lang="en-GB" sz="2000" b="1" dirty="0">
                <a:solidFill>
                  <a:schemeClr val="bg1"/>
                </a:solidFill>
                <a:latin typeface="Arial" panose="020B0604020202020204" pitchFamily="34" charset="0"/>
                <a:cs typeface="Arial" panose="020B0604020202020204" pitchFamily="34" charset="0"/>
              </a:rPr>
              <a:t>George Osborne</a:t>
            </a:r>
          </a:p>
          <a:p>
            <a:pPr marL="0" indent="0">
              <a:buNone/>
            </a:pPr>
            <a:r>
              <a:rPr lang="en-GB" sz="2000" dirty="0">
                <a:solidFill>
                  <a:schemeClr val="bg1"/>
                </a:solidFill>
                <a:latin typeface="Arial" panose="020B0604020202020204" pitchFamily="34" charset="0"/>
                <a:cs typeface="Arial" panose="020B0604020202020204" pitchFamily="34" charset="0"/>
              </a:rPr>
              <a:t>5 October 2015</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604" y="0"/>
            <a:ext cx="52269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2623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4" y="481014"/>
            <a:ext cx="841057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616280" y="548680"/>
            <a:ext cx="151216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828496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27" descr="C:\WINNT\Profiles\itcscx\Personal\whitheader.JPG"/>
          <p:cNvPicPr>
            <a:picLocks noChangeAspect="1" noChangeArrowheads="1"/>
          </p:cNvPicPr>
          <p:nvPr/>
        </p:nvPicPr>
        <p:blipFill rotWithShape="1">
          <a:blip r:embed="rId2">
            <a:extLst>
              <a:ext uri="{28A0092B-C50C-407E-A947-70E740481C1C}">
                <a14:useLocalDpi xmlns:a14="http://schemas.microsoft.com/office/drawing/2010/main" val="0"/>
              </a:ext>
            </a:extLst>
          </a:blip>
          <a:srcRect b="15224"/>
          <a:stretch/>
        </p:blipFill>
        <p:spPr bwMode="auto">
          <a:xfrm>
            <a:off x="1524000" y="0"/>
            <a:ext cx="9144000" cy="581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711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3799"/>
            <a:ext cx="9324528" cy="6939183"/>
          </a:xfrm>
          <a:prstGeom prst="rect">
            <a:avLst/>
          </a:prstGeom>
        </p:spPr>
      </p:pic>
      <p:sp>
        <p:nvSpPr>
          <p:cNvPr id="3" name="TextBox 2"/>
          <p:cNvSpPr txBox="1"/>
          <p:nvPr/>
        </p:nvSpPr>
        <p:spPr>
          <a:xfrm>
            <a:off x="1486419" y="-27384"/>
            <a:ext cx="9180512" cy="1200329"/>
          </a:xfrm>
          <a:prstGeom prst="rect">
            <a:avLst/>
          </a:prstGeom>
          <a:solidFill>
            <a:srgbClr val="33CCCC"/>
          </a:solidFill>
        </p:spPr>
        <p:txBody>
          <a:bodyPr wrap="square" rtlCol="0">
            <a:spAutoFit/>
          </a:bodyPr>
          <a:lstStyle/>
          <a:p>
            <a:pPr algn="ctr"/>
            <a:endParaRPr lang="en-GB" dirty="0">
              <a:solidFill>
                <a:prstClr val="white"/>
              </a:solidFill>
              <a:latin typeface="Arial" panose="020B0604020202020204" pitchFamily="34" charset="0"/>
              <a:cs typeface="Arial" panose="020B0604020202020204" pitchFamily="34" charset="0"/>
            </a:endParaRPr>
          </a:p>
          <a:p>
            <a:pPr algn="ctr"/>
            <a:r>
              <a:rPr lang="en-GB" sz="3600">
                <a:solidFill>
                  <a:prstClr val="black"/>
                </a:solidFill>
                <a:latin typeface="Arial" panose="020B0604020202020204" pitchFamily="34" charset="0"/>
                <a:cs typeface="Arial" panose="020B0604020202020204" pitchFamily="34" charset="0"/>
              </a:rPr>
              <a:t>Questions?</a:t>
            </a:r>
            <a:endParaRPr lang="en-GB" sz="3600" dirty="0">
              <a:solidFill>
                <a:prstClr val="black"/>
              </a:solidFill>
              <a:latin typeface="Arial" panose="020B0604020202020204" pitchFamily="34" charset="0"/>
              <a:cs typeface="Arial" panose="020B0604020202020204" pitchFamily="34" charset="0"/>
            </a:endParaRPr>
          </a:p>
          <a:p>
            <a:pPr algn="ctr"/>
            <a:endParaRPr lang="en-GB"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080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3594" y="0"/>
            <a:ext cx="5900919" cy="6858000"/>
          </a:xfrm>
          <a:prstGeom prst="rect">
            <a:avLst/>
          </a:prstGeom>
        </p:spPr>
      </p:pic>
      <p:sp>
        <p:nvSpPr>
          <p:cNvPr id="5" name="TextBox 4"/>
          <p:cNvSpPr txBox="1"/>
          <p:nvPr/>
        </p:nvSpPr>
        <p:spPr>
          <a:xfrm>
            <a:off x="1524001" y="1052737"/>
            <a:ext cx="3279593" cy="4739759"/>
          </a:xfrm>
          <a:prstGeom prst="rect">
            <a:avLst/>
          </a:prstGeom>
          <a:noFill/>
        </p:spPr>
        <p:txBody>
          <a:bodyPr wrap="square" rtlCol="0">
            <a:spAutoFit/>
          </a:bodyPr>
          <a:lstStyle/>
          <a:p>
            <a:pPr algn="ctr"/>
            <a:r>
              <a:rPr lang="en-GB" sz="3000" b="1" dirty="0">
                <a:solidFill>
                  <a:prstClr val="black"/>
                </a:solidFill>
                <a:latin typeface="Arial" panose="020B0604020202020204" pitchFamily="34" charset="0"/>
                <a:cs typeface="Arial" panose="020B0604020202020204" pitchFamily="34" charset="0"/>
              </a:rPr>
              <a:t>Devolution for the people of</a:t>
            </a:r>
          </a:p>
          <a:p>
            <a:pPr algn="ctr"/>
            <a:r>
              <a:rPr lang="en-GB" sz="3000" b="1" dirty="0">
                <a:solidFill>
                  <a:prstClr val="black"/>
                </a:solidFill>
                <a:latin typeface="Arial" panose="020B0604020202020204" pitchFamily="34" charset="0"/>
                <a:cs typeface="Arial" panose="020B0604020202020204" pitchFamily="34" charset="0"/>
              </a:rPr>
              <a:t>Hampshire and the Isle of Wight</a:t>
            </a:r>
          </a:p>
          <a:p>
            <a:pPr algn="ctr"/>
            <a:endParaRPr lang="en-GB" sz="3000" b="1" dirty="0">
              <a:solidFill>
                <a:prstClr val="white"/>
              </a:solidFill>
              <a:latin typeface="Arial" panose="020B0604020202020204" pitchFamily="34" charset="0"/>
              <a:cs typeface="Arial" panose="020B0604020202020204" pitchFamily="34" charset="0"/>
            </a:endParaRPr>
          </a:p>
          <a:p>
            <a:pPr algn="ctr"/>
            <a:r>
              <a:rPr lang="en-GB" sz="3200" b="1" dirty="0">
                <a:solidFill>
                  <a:srgbClr val="000033"/>
                </a:solidFill>
                <a:latin typeface="Arial" panose="020B0604020202020204" pitchFamily="34" charset="0"/>
                <a:cs typeface="Arial" panose="020B0604020202020204" pitchFamily="34" charset="0"/>
              </a:rPr>
              <a:t>- Cllr Roy Perry</a:t>
            </a:r>
          </a:p>
          <a:p>
            <a:pPr algn="ctr"/>
            <a:r>
              <a:rPr lang="en-GB" sz="3200" b="1" dirty="0">
                <a:solidFill>
                  <a:srgbClr val="000033"/>
                </a:solidFill>
                <a:latin typeface="Arial" panose="020B0604020202020204" pitchFamily="34" charset="0"/>
                <a:cs typeface="Arial" panose="020B0604020202020204" pitchFamily="34" charset="0"/>
              </a:rPr>
              <a:t>Leader of Hampshire CC</a:t>
            </a:r>
          </a:p>
          <a:p>
            <a:pPr algn="ctr"/>
            <a:r>
              <a:rPr lang="en-GB" sz="3200" dirty="0">
                <a:solidFill>
                  <a:srgbClr val="000033"/>
                </a:solidFill>
                <a:latin typeface="Arial" panose="020B0604020202020204" pitchFamily="34" charset="0"/>
                <a:cs typeface="Arial" panose="020B0604020202020204" pitchFamily="34" charset="0"/>
              </a:rPr>
              <a:t> </a:t>
            </a:r>
          </a:p>
          <a:p>
            <a:pPr algn="ctr"/>
            <a:r>
              <a:rPr lang="en-GB" sz="2400" dirty="0">
                <a:solidFill>
                  <a:prstClr val="black"/>
                </a:solidFill>
                <a:latin typeface="Arial" panose="020B0604020202020204" pitchFamily="34" charset="0"/>
                <a:cs typeface="Arial" panose="020B0604020202020204" pitchFamily="34" charset="0"/>
              </a:rPr>
              <a:t>16</a:t>
            </a:r>
            <a:r>
              <a:rPr lang="en-GB" sz="2400" baseline="30000" dirty="0">
                <a:solidFill>
                  <a:prstClr val="black"/>
                </a:solidFill>
                <a:latin typeface="Arial" panose="020B0604020202020204" pitchFamily="34" charset="0"/>
                <a:cs typeface="Arial" panose="020B0604020202020204" pitchFamily="34" charset="0"/>
              </a:rPr>
              <a:t>th</a:t>
            </a:r>
            <a:r>
              <a:rPr lang="en-GB" sz="2400" dirty="0">
                <a:solidFill>
                  <a:prstClr val="black"/>
                </a:solidFill>
                <a:latin typeface="Arial" panose="020B0604020202020204" pitchFamily="34" charset="0"/>
                <a:cs typeface="Arial" panose="020B0604020202020204" pitchFamily="34" charset="0"/>
              </a:rPr>
              <a:t> November 2015</a:t>
            </a:r>
          </a:p>
        </p:txBody>
      </p:sp>
    </p:spTree>
    <p:extLst>
      <p:ext uri="{BB962C8B-B14F-4D97-AF65-F5344CB8AC3E}">
        <p14:creationId xmlns:p14="http://schemas.microsoft.com/office/powerpoint/2010/main" val="1663177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6080" y="404665"/>
            <a:ext cx="3672408" cy="1200329"/>
          </a:xfrm>
          <a:prstGeom prst="rect">
            <a:avLst/>
          </a:prstGeom>
          <a:noFill/>
        </p:spPr>
        <p:txBody>
          <a:bodyPr wrap="square" rtlCol="0">
            <a:spAutoFit/>
          </a:bodyPr>
          <a:lstStyle/>
          <a:p>
            <a:pPr algn="ctr"/>
            <a:r>
              <a:rPr lang="en-GB" sz="3600" b="1" dirty="0">
                <a:solidFill>
                  <a:prstClr val="white"/>
                </a:solidFill>
                <a:latin typeface="Arial" panose="020B0604020202020204" pitchFamily="34" charset="0"/>
                <a:cs typeface="Arial" panose="020B0604020202020204" pitchFamily="34" charset="0"/>
              </a:rPr>
              <a:t>Context</a:t>
            </a:r>
          </a:p>
          <a:p>
            <a:pPr algn="ctr"/>
            <a:endParaRPr lang="en-GB" sz="3600" b="1" dirty="0">
              <a:solidFill>
                <a:prstClr val="white"/>
              </a:solidFill>
              <a:latin typeface="Arial" panose="020B0604020202020204" pitchFamily="34" charset="0"/>
              <a:cs typeface="Arial" panose="020B0604020202020204"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0"/>
            <a:ext cx="52269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284" y="2852936"/>
            <a:ext cx="1524000" cy="552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868" y="3501008"/>
            <a:ext cx="1598613" cy="1104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206" y="1412777"/>
            <a:ext cx="1930242" cy="1203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4097" y="4797153"/>
            <a:ext cx="2203445" cy="1233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8406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enterprise m3 growth deal"/>
          <p:cNvSpPr>
            <a:spLocks noChangeAspect="1" noChangeArrowheads="1"/>
          </p:cNvSpPr>
          <p:nvPr/>
        </p:nvSpPr>
        <p:spPr bwMode="auto">
          <a:xfrm>
            <a:off x="16446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nvGrpSpPr>
          <p:cNvPr id="12" name="Group 11"/>
          <p:cNvGrpSpPr/>
          <p:nvPr/>
        </p:nvGrpSpPr>
        <p:grpSpPr>
          <a:xfrm>
            <a:off x="2351584" y="603501"/>
            <a:ext cx="5472608" cy="2201066"/>
            <a:chOff x="827584" y="603501"/>
            <a:chExt cx="5472608" cy="2201066"/>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03501"/>
              <a:ext cx="2952328" cy="22010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923928" y="1115540"/>
              <a:ext cx="2376264" cy="461665"/>
            </a:xfrm>
            <a:prstGeom prst="rect">
              <a:avLst/>
            </a:prstGeom>
            <a:noFill/>
          </p:spPr>
          <p:txBody>
            <a:bodyPr wrap="square" rtlCol="0">
              <a:spAutoFit/>
            </a:bodyPr>
            <a:lstStyle/>
            <a:p>
              <a:r>
                <a:rPr lang="en-GB" sz="2400" b="1" dirty="0">
                  <a:solidFill>
                    <a:prstClr val="black"/>
                  </a:solidFill>
                  <a:latin typeface="Arial" panose="020B0604020202020204" pitchFamily="34" charset="0"/>
                  <a:cs typeface="Arial" panose="020B0604020202020204" pitchFamily="34" charset="0"/>
                </a:rPr>
                <a:t>City Deal 2013</a:t>
              </a:r>
            </a:p>
          </p:txBody>
        </p:sp>
      </p:grpSp>
      <p:grpSp>
        <p:nvGrpSpPr>
          <p:cNvPr id="13" name="Group 12"/>
          <p:cNvGrpSpPr/>
          <p:nvPr/>
        </p:nvGrpSpPr>
        <p:grpSpPr>
          <a:xfrm>
            <a:off x="1644650" y="2804568"/>
            <a:ext cx="7043638" cy="2103823"/>
            <a:chOff x="120650" y="2804567"/>
            <a:chExt cx="7043638" cy="2103823"/>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566" y="3267797"/>
              <a:ext cx="3831722" cy="16405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20650" y="3603832"/>
              <a:ext cx="3083198" cy="461665"/>
            </a:xfrm>
            <a:prstGeom prst="rect">
              <a:avLst/>
            </a:prstGeom>
            <a:noFill/>
          </p:spPr>
          <p:txBody>
            <a:bodyPr wrap="square" rtlCol="0">
              <a:spAutoFit/>
            </a:bodyPr>
            <a:lstStyle/>
            <a:p>
              <a:pPr algn="r"/>
              <a:r>
                <a:rPr lang="en-GB" sz="2400" b="1" dirty="0">
                  <a:solidFill>
                    <a:prstClr val="black"/>
                  </a:solidFill>
                  <a:latin typeface="Arial" panose="020B0604020202020204" pitchFamily="34" charset="0"/>
                  <a:cs typeface="Arial" panose="020B0604020202020204" pitchFamily="34" charset="0"/>
                </a:rPr>
                <a:t>Growth Deals 2014</a:t>
              </a:r>
            </a:p>
          </p:txBody>
        </p:sp>
        <p:cxnSp>
          <p:nvCxnSpPr>
            <p:cNvPr id="7" name="Straight Arrow Connector 6"/>
            <p:cNvCxnSpPr/>
            <p:nvPr/>
          </p:nvCxnSpPr>
          <p:spPr>
            <a:xfrm>
              <a:off x="3347864" y="2804567"/>
              <a:ext cx="432048" cy="4632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240016" y="4909987"/>
            <a:ext cx="3888432" cy="1294227"/>
            <a:chOff x="4716016" y="4909986"/>
            <a:chExt cx="3888432" cy="1294227"/>
          </a:xfrm>
        </p:grpSpPr>
        <p:sp>
          <p:nvSpPr>
            <p:cNvPr id="11" name="TextBox 10"/>
            <p:cNvSpPr txBox="1"/>
            <p:nvPr/>
          </p:nvSpPr>
          <p:spPr>
            <a:xfrm>
              <a:off x="4716016" y="5373216"/>
              <a:ext cx="3888432" cy="830997"/>
            </a:xfrm>
            <a:prstGeom prst="rect">
              <a:avLst/>
            </a:prstGeom>
            <a:solidFill>
              <a:schemeClr val="bg1">
                <a:lumMod val="85000"/>
              </a:schemeClr>
            </a:solidFill>
            <a:ln>
              <a:solidFill>
                <a:schemeClr val="tx1"/>
              </a:solidFill>
            </a:ln>
          </p:spPr>
          <p:txBody>
            <a:bodyPr wrap="square" rtlCol="0">
              <a:spAutoFit/>
            </a:bodyPr>
            <a:lstStyle/>
            <a:p>
              <a:pPr algn="r"/>
              <a:endParaRPr lang="en-GB" sz="1200" b="1" dirty="0">
                <a:solidFill>
                  <a:prstClr val="black"/>
                </a:solidFill>
                <a:latin typeface="Arial" panose="020B0604020202020204" pitchFamily="34" charset="0"/>
                <a:cs typeface="Arial" panose="020B0604020202020204" pitchFamily="34" charset="0"/>
              </a:endParaRPr>
            </a:p>
            <a:p>
              <a:pPr algn="ctr"/>
              <a:r>
                <a:rPr lang="en-GB" sz="2400" b="1" dirty="0">
                  <a:solidFill>
                    <a:prstClr val="black"/>
                  </a:solidFill>
                  <a:latin typeface="Arial" panose="020B0604020202020204" pitchFamily="34" charset="0"/>
                  <a:cs typeface="Arial" panose="020B0604020202020204" pitchFamily="34" charset="0"/>
                </a:rPr>
                <a:t>Devolution Deal 2015?</a:t>
              </a:r>
            </a:p>
            <a:p>
              <a:pPr algn="r"/>
              <a:endParaRPr lang="en-GB" sz="1200" b="1" dirty="0">
                <a:solidFill>
                  <a:prstClr val="black"/>
                </a:solidFill>
                <a:latin typeface="Arial" panose="020B0604020202020204" pitchFamily="34" charset="0"/>
                <a:cs typeface="Arial" panose="020B0604020202020204" pitchFamily="34" charset="0"/>
              </a:endParaRPr>
            </a:p>
          </p:txBody>
        </p:sp>
        <p:cxnSp>
          <p:nvCxnSpPr>
            <p:cNvPr id="15" name="Straight Arrow Connector 14"/>
            <p:cNvCxnSpPr/>
            <p:nvPr/>
          </p:nvCxnSpPr>
          <p:spPr>
            <a:xfrm>
              <a:off x="5076056" y="4909986"/>
              <a:ext cx="432048" cy="4632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36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212" y="260648"/>
            <a:ext cx="7333189" cy="636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423592" y="1484784"/>
            <a:ext cx="136815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873704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332656"/>
            <a:ext cx="8509198" cy="625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063552" y="1412776"/>
            <a:ext cx="136815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06296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60648"/>
            <a:ext cx="8136904" cy="600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215680" y="1375832"/>
            <a:ext cx="136815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570755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860032" cy="687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00056" y="2782670"/>
            <a:ext cx="3798168" cy="646331"/>
          </a:xfrm>
          <a:prstGeom prst="rect">
            <a:avLst/>
          </a:prstGeom>
        </p:spPr>
        <p:txBody>
          <a:bodyPr wrap="square">
            <a:spAutoFit/>
          </a:bodyPr>
          <a:lstStyle/>
          <a:p>
            <a:pPr algn="ctr"/>
            <a:r>
              <a:rPr lang="en-GB" sz="3600" dirty="0">
                <a:solidFill>
                  <a:prstClr val="black"/>
                </a:solidFill>
                <a:latin typeface="Arial" panose="020B0604020202020204" pitchFamily="34" charset="0"/>
                <a:cs typeface="Arial" panose="020B0604020202020204" pitchFamily="34" charset="0"/>
              </a:rPr>
              <a:t>72 days!</a:t>
            </a:r>
          </a:p>
        </p:txBody>
      </p:sp>
    </p:spTree>
    <p:extLst>
      <p:ext uri="{BB962C8B-B14F-4D97-AF65-F5344CB8AC3E}">
        <p14:creationId xmlns:p14="http://schemas.microsoft.com/office/powerpoint/2010/main" val="1482608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artmental White Presentation">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242</Words>
  <Application>Microsoft Office PowerPoint</Application>
  <PresentationFormat>Widescreen</PresentationFormat>
  <Paragraphs>52</Paragraphs>
  <Slides>20</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Gill Sans MT</vt:lpstr>
      <vt:lpstr>Times New Roman</vt:lpstr>
      <vt:lpstr>Verdana</vt:lpstr>
      <vt:lpstr>1_Office Theme</vt:lpstr>
      <vt:lpstr>Departmental White Presentation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Edwards, CCN</dc:creator>
  <cp:lastModifiedBy>Simon Edwards, CCN</cp:lastModifiedBy>
  <cp:revision>1</cp:revision>
  <dcterms:created xsi:type="dcterms:W3CDTF">2015-11-20T11:42:18Z</dcterms:created>
  <dcterms:modified xsi:type="dcterms:W3CDTF">2015-11-20T11:42:56Z</dcterms:modified>
</cp:coreProperties>
</file>