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0648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4758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smtClean="0"/>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Tree>
    <p:extLst>
      <p:ext uri="{BB962C8B-B14F-4D97-AF65-F5344CB8AC3E}">
        <p14:creationId xmlns:p14="http://schemas.microsoft.com/office/powerpoint/2010/main" val="14401758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en-US" smtClean="0"/>
              <a:t>Click icon to add picture</a:t>
            </a:r>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Tree>
    <p:extLst>
      <p:ext uri="{BB962C8B-B14F-4D97-AF65-F5344CB8AC3E}">
        <p14:creationId xmlns:p14="http://schemas.microsoft.com/office/powerpoint/2010/main" val="3056115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60206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700214"/>
            <a:ext cx="2745317" cy="4752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2" y="1700214"/>
            <a:ext cx="8039100" cy="4752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07937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Footer Placeholder 3"/>
          <p:cNvSpPr>
            <a:spLocks noGrp="1"/>
          </p:cNvSpPr>
          <p:nvPr>
            <p:ph type="ftr" sz="quarter" idx="10"/>
          </p:nvPr>
        </p:nvSpPr>
        <p:spPr>
          <a:xfrm>
            <a:off x="4165600" y="6245225"/>
            <a:ext cx="3860800" cy="476250"/>
          </a:xfrm>
          <a:prstGeom prst="rect">
            <a:avLst/>
          </a:prstGeom>
        </p:spPr>
        <p:txBody>
          <a:bodyPr/>
          <a:lstStyle>
            <a:lvl1pPr>
              <a:defRPr/>
            </a:lvl1pPr>
          </a:lstStyle>
          <a:p>
            <a:pPr>
              <a:defRPr/>
            </a:pPr>
            <a:endParaRPr lang="en-GB" dirty="0">
              <a:solidFill>
                <a:srgbClr val="333333"/>
              </a:solidFill>
            </a:endParaRPr>
          </a:p>
        </p:txBody>
      </p:sp>
      <p:sp>
        <p:nvSpPr>
          <p:cNvPr id="5" name="Slide Number Placeholder 4"/>
          <p:cNvSpPr>
            <a:spLocks noGrp="1"/>
          </p:cNvSpPr>
          <p:nvPr>
            <p:ph type="sldNum" sz="quarter" idx="11"/>
          </p:nvPr>
        </p:nvSpPr>
        <p:spPr>
          <a:xfrm>
            <a:off x="8737600" y="6245225"/>
            <a:ext cx="2844800" cy="476250"/>
          </a:xfrm>
          <a:prstGeom prst="rect">
            <a:avLst/>
          </a:prstGeom>
        </p:spPr>
        <p:txBody>
          <a:bodyPr/>
          <a:lstStyle>
            <a:lvl1pPr>
              <a:defRPr smtClean="0"/>
            </a:lvl1pPr>
          </a:lstStyle>
          <a:p>
            <a:pPr>
              <a:defRPr/>
            </a:pPr>
            <a:fld id="{008670BE-B1B5-4BCD-AD41-DE0DCC93BF26}" type="slidenum">
              <a:rPr lang="en-GB">
                <a:solidFill>
                  <a:srgbClr val="333333"/>
                </a:solidFill>
                <a:latin typeface="Verdana"/>
              </a:rPr>
              <a:pPr>
                <a:defRPr/>
              </a:pPr>
              <a:t>‹#›</a:t>
            </a:fld>
            <a:endParaRPr lang="en-GB" dirty="0">
              <a:solidFill>
                <a:srgbClr val="333333"/>
              </a:solidFill>
              <a:latin typeface="Verdana"/>
            </a:endParaRPr>
          </a:p>
        </p:txBody>
      </p:sp>
      <p:pic>
        <p:nvPicPr>
          <p:cNvPr id="7" name="Picture 10" descr="Cipfa_finance strap_spot copy"/>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47767" y="6092828"/>
            <a:ext cx="1534584" cy="485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988001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5FBB1B4C-D974-4FD9-A73D-D88DC214D2F7}" type="datetime1">
              <a:rPr lang="en-GB">
                <a:solidFill>
                  <a:prstClr val="black"/>
                </a:solidFill>
              </a:rPr>
              <a:pPr/>
              <a:t>20/11/2015</a:t>
            </a:fld>
            <a:endParaRPr lang="en-GB">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r>
              <a:rPr lang="en-GB">
                <a:solidFill>
                  <a:prstClr val="black"/>
                </a:solidFill>
              </a:rPr>
              <a:t>COMMERCIAL IN CONFIDENCE</a:t>
            </a:r>
            <a:endParaRPr lang="en-GB">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55BB2E91-0471-47B4-935D-497DB063D690}" type="slidenum">
              <a:rPr lang="en-GB">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72841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911121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25372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lvl1pPr>
            <a:lvl2pPr marL="609585" indent="0">
              <a:buNone/>
              <a:defRPr sz="2400"/>
            </a:lvl2pPr>
            <a:lvl3pPr marL="1219170" indent="0">
              <a:buNone/>
              <a:defRPr sz="2100"/>
            </a:lvl3pPr>
            <a:lvl4pPr marL="1828754" indent="0">
              <a:buNone/>
              <a:defRPr sz="1900"/>
            </a:lvl4pPr>
            <a:lvl5pPr marL="2438339" indent="0">
              <a:buNone/>
              <a:defRPr sz="1900"/>
            </a:lvl5pPr>
            <a:lvl6pPr marL="3047924" indent="0">
              <a:buNone/>
              <a:defRPr sz="1900"/>
            </a:lvl6pPr>
            <a:lvl7pPr marL="3657509" indent="0">
              <a:buNone/>
              <a:defRPr sz="1900"/>
            </a:lvl7pPr>
            <a:lvl8pPr marL="4267093" indent="0">
              <a:buNone/>
              <a:defRPr sz="1900"/>
            </a:lvl8pPr>
            <a:lvl9pPr marL="4876678" indent="0">
              <a:buNone/>
              <a:defRPr sz="1900"/>
            </a:lvl9pPr>
          </a:lstStyle>
          <a:p>
            <a:pPr lvl="0"/>
            <a:r>
              <a:rPr lang="en-US" smtClean="0"/>
              <a:t>Click to edit Master text styles</a:t>
            </a:r>
          </a:p>
        </p:txBody>
      </p:sp>
    </p:spTree>
    <p:extLst>
      <p:ext uri="{BB962C8B-B14F-4D97-AF65-F5344CB8AC3E}">
        <p14:creationId xmlns:p14="http://schemas.microsoft.com/office/powerpoint/2010/main" val="29706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2708277"/>
            <a:ext cx="5384800" cy="374491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2708277"/>
            <a:ext cx="5384800" cy="374491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46156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778313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438287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3.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950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4417" y="1700213"/>
            <a:ext cx="10972800" cy="865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21917" tIns="60958" rIns="121917" bIns="6095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09600" y="2708277"/>
            <a:ext cx="10972800" cy="3744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21917" tIns="60958" rIns="121917" bIns="6095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32" name="Picture 8" descr="power-point_11050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20" y="0"/>
            <a:ext cx="10320469"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8" descr="power-point_11050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871531" y="-5424"/>
            <a:ext cx="10320469"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userDrawn="1"/>
        </p:nvSpPr>
        <p:spPr>
          <a:xfrm>
            <a:off x="2255573" y="-411427"/>
            <a:ext cx="1248139" cy="1728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fontAlgn="base">
              <a:spcBef>
                <a:spcPct val="0"/>
              </a:spcBef>
              <a:spcAft>
                <a:spcPct val="0"/>
              </a:spcAft>
            </a:pPr>
            <a:endParaRPr lang="en-GB">
              <a:solidFill>
                <a:srgbClr val="FFFFFF"/>
              </a:solidFill>
            </a:endParaRPr>
          </a:p>
        </p:txBody>
      </p:sp>
    </p:spTree>
    <p:extLst>
      <p:ext uri="{BB962C8B-B14F-4D97-AF65-F5344CB8AC3E}">
        <p14:creationId xmlns:p14="http://schemas.microsoft.com/office/powerpoint/2010/main" val="338325781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rtl="0" eaLnBrk="1" fontAlgn="base" hangingPunct="1">
        <a:spcBef>
          <a:spcPct val="0"/>
        </a:spcBef>
        <a:spcAft>
          <a:spcPct val="0"/>
        </a:spcAft>
        <a:defRPr sz="4800">
          <a:solidFill>
            <a:schemeClr val="tx2"/>
          </a:solidFill>
          <a:latin typeface="+mj-lt"/>
          <a:ea typeface="+mj-ea"/>
          <a:cs typeface="+mj-cs"/>
        </a:defRPr>
      </a:lvl1pPr>
      <a:lvl2pPr algn="ctr" rtl="0" eaLnBrk="1" fontAlgn="base" hangingPunct="1">
        <a:spcBef>
          <a:spcPct val="0"/>
        </a:spcBef>
        <a:spcAft>
          <a:spcPct val="0"/>
        </a:spcAft>
        <a:defRPr sz="4800">
          <a:solidFill>
            <a:schemeClr val="tx2"/>
          </a:solidFill>
          <a:latin typeface="Arial" charset="0"/>
        </a:defRPr>
      </a:lvl2pPr>
      <a:lvl3pPr algn="ctr" rtl="0" eaLnBrk="1" fontAlgn="base" hangingPunct="1">
        <a:spcBef>
          <a:spcPct val="0"/>
        </a:spcBef>
        <a:spcAft>
          <a:spcPct val="0"/>
        </a:spcAft>
        <a:defRPr sz="4800">
          <a:solidFill>
            <a:schemeClr val="tx2"/>
          </a:solidFill>
          <a:latin typeface="Arial" charset="0"/>
        </a:defRPr>
      </a:lvl3pPr>
      <a:lvl4pPr algn="ctr" rtl="0" eaLnBrk="1" fontAlgn="base" hangingPunct="1">
        <a:spcBef>
          <a:spcPct val="0"/>
        </a:spcBef>
        <a:spcAft>
          <a:spcPct val="0"/>
        </a:spcAft>
        <a:defRPr sz="4800">
          <a:solidFill>
            <a:schemeClr val="tx2"/>
          </a:solidFill>
          <a:latin typeface="Arial" charset="0"/>
        </a:defRPr>
      </a:lvl4pPr>
      <a:lvl5pPr algn="ctr" rtl="0" eaLnBrk="1" fontAlgn="base" hangingPunct="1">
        <a:spcBef>
          <a:spcPct val="0"/>
        </a:spcBef>
        <a:spcAft>
          <a:spcPct val="0"/>
        </a:spcAft>
        <a:defRPr sz="4800">
          <a:solidFill>
            <a:schemeClr val="tx2"/>
          </a:solidFill>
          <a:latin typeface="Arial" charset="0"/>
        </a:defRPr>
      </a:lvl5pPr>
      <a:lvl6pPr marL="609585" algn="ctr" rtl="0" eaLnBrk="1" fontAlgn="base" hangingPunct="1">
        <a:spcBef>
          <a:spcPct val="0"/>
        </a:spcBef>
        <a:spcAft>
          <a:spcPct val="0"/>
        </a:spcAft>
        <a:defRPr sz="4800">
          <a:solidFill>
            <a:schemeClr val="tx2"/>
          </a:solidFill>
          <a:latin typeface="Arial" charset="0"/>
        </a:defRPr>
      </a:lvl6pPr>
      <a:lvl7pPr marL="1219170" algn="ctr" rtl="0" eaLnBrk="1" fontAlgn="base" hangingPunct="1">
        <a:spcBef>
          <a:spcPct val="0"/>
        </a:spcBef>
        <a:spcAft>
          <a:spcPct val="0"/>
        </a:spcAft>
        <a:defRPr sz="4800">
          <a:solidFill>
            <a:schemeClr val="tx2"/>
          </a:solidFill>
          <a:latin typeface="Arial" charset="0"/>
        </a:defRPr>
      </a:lvl7pPr>
      <a:lvl8pPr marL="1828754" algn="ctr" rtl="0" eaLnBrk="1" fontAlgn="base" hangingPunct="1">
        <a:spcBef>
          <a:spcPct val="0"/>
        </a:spcBef>
        <a:spcAft>
          <a:spcPct val="0"/>
        </a:spcAft>
        <a:defRPr sz="4800">
          <a:solidFill>
            <a:schemeClr val="tx2"/>
          </a:solidFill>
          <a:latin typeface="Arial" charset="0"/>
        </a:defRPr>
      </a:lvl8pPr>
      <a:lvl9pPr marL="2438339" algn="ctr" rtl="0" eaLnBrk="1" fontAlgn="base" hangingPunct="1">
        <a:spcBef>
          <a:spcPct val="0"/>
        </a:spcBef>
        <a:spcAft>
          <a:spcPct val="0"/>
        </a:spcAft>
        <a:defRPr sz="4800">
          <a:solidFill>
            <a:schemeClr val="tx2"/>
          </a:solidFill>
          <a:latin typeface="Arial" charset="0"/>
        </a:defRPr>
      </a:lvl9pPr>
    </p:titleStyle>
    <p:bodyStyle>
      <a:lvl1pPr marL="457189" indent="-457189" algn="l" rtl="0" eaLnBrk="1" fontAlgn="base" hangingPunct="1">
        <a:spcBef>
          <a:spcPct val="20000"/>
        </a:spcBef>
        <a:spcAft>
          <a:spcPct val="0"/>
        </a:spcAft>
        <a:buChar char="•"/>
        <a:defRPr sz="3200">
          <a:solidFill>
            <a:schemeClr val="tx1"/>
          </a:solidFill>
          <a:latin typeface="+mn-lt"/>
          <a:ea typeface="+mn-ea"/>
          <a:cs typeface="+mn-cs"/>
        </a:defRPr>
      </a:lvl1pPr>
      <a:lvl2pPr marL="990575" indent="-380990" algn="l" rtl="0" eaLnBrk="1" fontAlgn="base" hangingPunct="1">
        <a:spcBef>
          <a:spcPct val="20000"/>
        </a:spcBef>
        <a:spcAft>
          <a:spcPct val="0"/>
        </a:spcAft>
        <a:buChar char="–"/>
        <a:defRPr sz="2700">
          <a:solidFill>
            <a:schemeClr val="tx1"/>
          </a:solidFill>
          <a:latin typeface="+mn-lt"/>
        </a:defRPr>
      </a:lvl2pPr>
      <a:lvl3pPr marL="1523962" indent="-304792" algn="l" rtl="0" eaLnBrk="1" fontAlgn="base" hangingPunct="1">
        <a:spcBef>
          <a:spcPct val="20000"/>
        </a:spcBef>
        <a:spcAft>
          <a:spcPct val="0"/>
        </a:spcAft>
        <a:buChar char="•"/>
        <a:defRPr>
          <a:solidFill>
            <a:schemeClr val="tx1"/>
          </a:solidFill>
          <a:latin typeface="+mn-lt"/>
        </a:defRPr>
      </a:lvl3pPr>
      <a:lvl4pPr marL="2133547" indent="-304792" algn="l" rtl="0" eaLnBrk="1" fontAlgn="base" hangingPunct="1">
        <a:spcBef>
          <a:spcPct val="20000"/>
        </a:spcBef>
        <a:spcAft>
          <a:spcPct val="0"/>
        </a:spcAft>
        <a:buChar char="–"/>
        <a:defRPr sz="2100">
          <a:solidFill>
            <a:schemeClr val="tx1"/>
          </a:solidFill>
          <a:latin typeface="+mn-lt"/>
        </a:defRPr>
      </a:lvl4pPr>
      <a:lvl5pPr marL="2743131" indent="-304792" algn="l" rtl="0" eaLnBrk="1" fontAlgn="base" hangingPunct="1">
        <a:spcBef>
          <a:spcPct val="20000"/>
        </a:spcBef>
        <a:spcAft>
          <a:spcPct val="0"/>
        </a:spcAft>
        <a:buChar char="»"/>
        <a:defRPr sz="1900">
          <a:solidFill>
            <a:schemeClr val="tx1"/>
          </a:solidFill>
          <a:latin typeface="+mn-lt"/>
        </a:defRPr>
      </a:lvl5pPr>
      <a:lvl6pPr marL="3352716" indent="-304792" algn="l" rtl="0" eaLnBrk="1" fontAlgn="base" hangingPunct="1">
        <a:spcBef>
          <a:spcPct val="20000"/>
        </a:spcBef>
        <a:spcAft>
          <a:spcPct val="0"/>
        </a:spcAft>
        <a:buChar char="»"/>
        <a:defRPr sz="1900">
          <a:solidFill>
            <a:schemeClr val="tx1"/>
          </a:solidFill>
          <a:latin typeface="+mn-lt"/>
        </a:defRPr>
      </a:lvl6pPr>
      <a:lvl7pPr marL="3962301" indent="-304792" algn="l" rtl="0" eaLnBrk="1" fontAlgn="base" hangingPunct="1">
        <a:spcBef>
          <a:spcPct val="20000"/>
        </a:spcBef>
        <a:spcAft>
          <a:spcPct val="0"/>
        </a:spcAft>
        <a:buChar char="»"/>
        <a:defRPr sz="1900">
          <a:solidFill>
            <a:schemeClr val="tx1"/>
          </a:solidFill>
          <a:latin typeface="+mn-lt"/>
        </a:defRPr>
      </a:lvl7pPr>
      <a:lvl8pPr marL="4571886" indent="-304792" algn="l" rtl="0" eaLnBrk="1" fontAlgn="base" hangingPunct="1">
        <a:spcBef>
          <a:spcPct val="20000"/>
        </a:spcBef>
        <a:spcAft>
          <a:spcPct val="0"/>
        </a:spcAft>
        <a:buChar char="»"/>
        <a:defRPr sz="1900">
          <a:solidFill>
            <a:schemeClr val="tx1"/>
          </a:solidFill>
          <a:latin typeface="+mn-lt"/>
        </a:defRPr>
      </a:lvl8pPr>
      <a:lvl9pPr marL="5181470" indent="-304792" algn="l" rtl="0" eaLnBrk="1" fontAlgn="base" hangingPunct="1">
        <a:spcBef>
          <a:spcPct val="20000"/>
        </a:spcBef>
        <a:spcAft>
          <a:spcPct val="0"/>
        </a:spcAft>
        <a:buChar char="»"/>
        <a:defRPr sz="1900">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0" y="2721724"/>
            <a:ext cx="12192000" cy="2591479"/>
          </a:xfrm>
          <a:prstGeom prst="rect">
            <a:avLst/>
          </a:prstGeom>
          <a:noFill/>
        </p:spPr>
        <p:txBody>
          <a:bodyPr wrap="square" rtlCol="0">
            <a:spAutoFit/>
          </a:bodyPr>
          <a:lstStyle/>
          <a:p>
            <a:pPr algn="ctr"/>
            <a:r>
              <a:rPr lang="en-GB" sz="5400" b="1" dirty="0">
                <a:solidFill>
                  <a:prstClr val="white"/>
                </a:solidFill>
                <a:latin typeface="Arial" panose="020B0604020202020204" pitchFamily="34" charset="0"/>
                <a:cs typeface="Arial" panose="020B0604020202020204" pitchFamily="34" charset="0"/>
              </a:rPr>
              <a:t> CCN/IPPR </a:t>
            </a:r>
            <a:r>
              <a:rPr lang="en-GB" sz="4800" b="1" dirty="0">
                <a:solidFill>
                  <a:prstClr val="white"/>
                </a:solidFill>
                <a:latin typeface="Arial" panose="020B0604020202020204" pitchFamily="34" charset="0"/>
                <a:cs typeface="Arial" panose="020B0604020202020204" pitchFamily="34" charset="0"/>
              </a:rPr>
              <a:t>Governance Report Launch</a:t>
            </a:r>
            <a:r>
              <a:rPr lang="en-GB" sz="5400" b="1" dirty="0">
                <a:solidFill>
                  <a:prstClr val="white"/>
                </a:solidFill>
                <a:latin typeface="Arial" panose="020B0604020202020204" pitchFamily="34" charset="0"/>
                <a:cs typeface="Arial" panose="020B0604020202020204" pitchFamily="34" charset="0"/>
              </a:rPr>
              <a:t> </a:t>
            </a:r>
            <a:endParaRPr lang="en-GB" sz="5400" b="1" dirty="0">
              <a:solidFill>
                <a:prstClr val="white"/>
              </a:solidFill>
              <a:latin typeface="Arial" panose="020B0604020202020204" pitchFamily="34" charset="0"/>
              <a:cs typeface="Arial" panose="020B0604020202020204" pitchFamily="34" charset="0"/>
            </a:endParaRPr>
          </a:p>
          <a:p>
            <a:pPr algn="ctr">
              <a:lnSpc>
                <a:spcPct val="130000"/>
              </a:lnSpc>
            </a:pPr>
            <a:r>
              <a:rPr lang="en-GB" sz="4400" b="1" dirty="0">
                <a:solidFill>
                  <a:prstClr val="white"/>
                </a:solidFill>
                <a:latin typeface="Arial" panose="020B0604020202020204" pitchFamily="34" charset="0"/>
                <a:cs typeface="Arial" panose="020B0604020202020204" pitchFamily="34" charset="0"/>
              </a:rPr>
              <a:t>Ed Cox </a:t>
            </a:r>
          </a:p>
          <a:p>
            <a:pPr algn="ctr"/>
            <a:endParaRPr lang="en-GB" sz="3200" b="1" dirty="0">
              <a:solidFill>
                <a:prstClr val="white"/>
              </a:solidFill>
              <a:latin typeface="Arial" panose="020B0604020202020204" pitchFamily="34" charset="0"/>
              <a:cs typeface="Arial" panose="020B0604020202020204" pitchFamily="34" charset="0"/>
            </a:endParaRPr>
          </a:p>
          <a:p>
            <a:pPr algn="ctr">
              <a:lnSpc>
                <a:spcPct val="60000"/>
              </a:lnSpc>
            </a:pPr>
            <a:r>
              <a:rPr lang="en-GB" sz="3200" b="1" dirty="0">
                <a:solidFill>
                  <a:prstClr val="white"/>
                </a:solidFill>
                <a:latin typeface="Arial" panose="020B0604020202020204" pitchFamily="34" charset="0"/>
                <a:cs typeface="Arial" panose="020B0604020202020204" pitchFamily="34" charset="0"/>
              </a:rPr>
              <a:t>Chaired by Cllr Martin Hill</a:t>
            </a:r>
            <a:endParaRPr lang="en-GB" sz="3200" b="1" dirty="0">
              <a:solidFill>
                <a:srgbClr val="9B307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13913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3499" y="1053102"/>
            <a:ext cx="8928992" cy="55975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33243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Coherence and co-ordination</a:t>
            </a:r>
            <a:endParaRPr lang="en-GB" dirty="0"/>
          </a:p>
        </p:txBody>
      </p:sp>
      <p:sp>
        <p:nvSpPr>
          <p:cNvPr id="3" name="Content Placeholder 2"/>
          <p:cNvSpPr>
            <a:spLocks noGrp="1"/>
          </p:cNvSpPr>
          <p:nvPr>
            <p:ph idx="1"/>
          </p:nvPr>
        </p:nvSpPr>
        <p:spPr/>
        <p:txBody>
          <a:bodyPr/>
          <a:lstStyle/>
          <a:p>
            <a:pPr marL="609570" indent="-609570">
              <a:buFont typeface="+mj-lt"/>
              <a:buAutoNum type="arabicPeriod" startAt="9"/>
            </a:pPr>
            <a:r>
              <a:rPr lang="en-GB" dirty="0" smtClean="0"/>
              <a:t>Streamlined capacity in government for deal-making</a:t>
            </a:r>
          </a:p>
          <a:p>
            <a:pPr marL="609570" indent="-609570">
              <a:buFont typeface="+mj-lt"/>
              <a:buAutoNum type="arabicPeriod" startAt="9"/>
            </a:pPr>
            <a:r>
              <a:rPr lang="en-GB" dirty="0" smtClean="0"/>
              <a:t>Clarification of process for negotiation and sign-off</a:t>
            </a:r>
          </a:p>
          <a:p>
            <a:pPr marL="609570" indent="-609570">
              <a:buFont typeface="+mj-lt"/>
              <a:buAutoNum type="arabicPeriod" startAt="9"/>
            </a:pPr>
            <a:r>
              <a:rPr lang="en-GB" dirty="0" smtClean="0"/>
              <a:t>Deal-making throughout this parliament</a:t>
            </a:r>
          </a:p>
          <a:p>
            <a:pPr marL="609570" indent="-609570">
              <a:buFont typeface="+mj-lt"/>
              <a:buAutoNum type="arabicPeriod" startAt="9"/>
            </a:pPr>
            <a:r>
              <a:rPr lang="en-GB" dirty="0" smtClean="0"/>
              <a:t>Milestones for negotiation</a:t>
            </a:r>
          </a:p>
          <a:p>
            <a:pPr marL="609570" indent="-609570">
              <a:buFont typeface="+mj-lt"/>
              <a:buAutoNum type="arabicPeriod" startAt="9"/>
            </a:pPr>
            <a:r>
              <a:rPr lang="en-GB" dirty="0" smtClean="0"/>
              <a:t>Support for ‘neighbouring deals’</a:t>
            </a:r>
          </a:p>
          <a:p>
            <a:pPr marL="609570" indent="-609570">
              <a:buFont typeface="+mj-lt"/>
              <a:buAutoNum type="arabicPeriod" startAt="9"/>
            </a:pPr>
            <a:r>
              <a:rPr lang="en-GB" dirty="0" smtClean="0"/>
              <a:t>Supporting collaboration and good practice</a:t>
            </a:r>
          </a:p>
          <a:p>
            <a:endParaRPr lang="en-GB" dirty="0"/>
          </a:p>
        </p:txBody>
      </p:sp>
    </p:spTree>
    <p:extLst>
      <p:ext uri="{BB962C8B-B14F-4D97-AF65-F5344CB8AC3E}">
        <p14:creationId xmlns:p14="http://schemas.microsoft.com/office/powerpoint/2010/main" val="1750310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Supporting good practice</a:t>
            </a:r>
            <a:endParaRPr lang="en-GB" dirty="0"/>
          </a:p>
        </p:txBody>
      </p:sp>
      <p:sp>
        <p:nvSpPr>
          <p:cNvPr id="3" name="Content Placeholder 2"/>
          <p:cNvSpPr>
            <a:spLocks noGrp="1"/>
          </p:cNvSpPr>
          <p:nvPr>
            <p:ph idx="1"/>
          </p:nvPr>
        </p:nvSpPr>
        <p:spPr>
          <a:xfrm>
            <a:off x="609601" y="2708278"/>
            <a:ext cx="7022571" cy="3744913"/>
          </a:xfrm>
        </p:spPr>
        <p:txBody>
          <a:bodyPr/>
          <a:lstStyle/>
          <a:p>
            <a:pPr marL="609570" indent="-609570">
              <a:buFont typeface="+mj-lt"/>
              <a:buAutoNum type="arabicPeriod" startAt="15"/>
            </a:pPr>
            <a:r>
              <a:rPr lang="en-GB" dirty="0" smtClean="0"/>
              <a:t>Sharing devo proposal and deals</a:t>
            </a:r>
          </a:p>
          <a:p>
            <a:pPr marL="609570" indent="-609570">
              <a:buFont typeface="+mj-lt"/>
              <a:buAutoNum type="arabicPeriod" startAt="15"/>
            </a:pPr>
            <a:r>
              <a:rPr lang="en-GB" dirty="0" smtClean="0"/>
              <a:t>Local authority networking</a:t>
            </a:r>
          </a:p>
          <a:p>
            <a:pPr marL="609570" indent="-609570">
              <a:buFont typeface="+mj-lt"/>
              <a:buAutoNum type="arabicPeriod" startAt="15"/>
            </a:pPr>
            <a:r>
              <a:rPr lang="en-GB" dirty="0" smtClean="0"/>
              <a:t>Training and support for councillors</a:t>
            </a:r>
          </a:p>
          <a:p>
            <a:pPr marL="609570" indent="-609570">
              <a:buFont typeface="+mj-lt"/>
              <a:buAutoNum type="arabicPeriod" startAt="15"/>
            </a:pPr>
            <a:r>
              <a:rPr lang="en-GB" dirty="0" smtClean="0"/>
              <a:t>Engagement with MPs</a:t>
            </a:r>
            <a:endParaRPr lang="en-GB" dirty="0"/>
          </a:p>
        </p:txBody>
      </p:sp>
      <p:sp>
        <p:nvSpPr>
          <p:cNvPr id="4" name="TextBox 3"/>
          <p:cNvSpPr txBox="1"/>
          <p:nvPr/>
        </p:nvSpPr>
        <p:spPr>
          <a:xfrm>
            <a:off x="7920204" y="2660917"/>
            <a:ext cx="4128459" cy="4031868"/>
          </a:xfrm>
          <a:prstGeom prst="rect">
            <a:avLst/>
          </a:prstGeom>
          <a:noFill/>
        </p:spPr>
        <p:txBody>
          <a:bodyPr wrap="square" lIns="121914" tIns="60957" rIns="121914" bIns="60957" rtlCol="0">
            <a:spAutoFit/>
          </a:bodyPr>
          <a:lstStyle/>
          <a:p>
            <a:pPr fontAlgn="base">
              <a:spcBef>
                <a:spcPct val="0"/>
              </a:spcBef>
              <a:spcAft>
                <a:spcPct val="0"/>
              </a:spcAft>
            </a:pPr>
            <a:r>
              <a:rPr lang="en-GB" sz="2700" dirty="0">
                <a:solidFill>
                  <a:srgbClr val="FFFFFF">
                    <a:lumMod val="50000"/>
                  </a:srgbClr>
                </a:solidFill>
              </a:rPr>
              <a:t>General models of county governance</a:t>
            </a:r>
          </a:p>
          <a:p>
            <a:pPr marL="457178" indent="-457178" fontAlgn="base">
              <a:spcBef>
                <a:spcPct val="0"/>
              </a:spcBef>
              <a:spcAft>
                <a:spcPct val="0"/>
              </a:spcAft>
              <a:buFont typeface="Arial" panose="020B0604020202020204" pitchFamily="34" charset="0"/>
              <a:buChar char="•"/>
            </a:pPr>
            <a:r>
              <a:rPr lang="en-GB" sz="2700" dirty="0">
                <a:solidFill>
                  <a:srgbClr val="FFFFFF">
                    <a:lumMod val="50000"/>
                  </a:srgbClr>
                </a:solidFill>
              </a:rPr>
              <a:t>Combined authority</a:t>
            </a:r>
          </a:p>
          <a:p>
            <a:pPr marL="457178" indent="-457178" fontAlgn="base">
              <a:spcBef>
                <a:spcPct val="0"/>
              </a:spcBef>
              <a:spcAft>
                <a:spcPct val="0"/>
              </a:spcAft>
              <a:buFont typeface="Arial" panose="020B0604020202020204" pitchFamily="34" charset="0"/>
              <a:buChar char="•"/>
            </a:pPr>
            <a:r>
              <a:rPr lang="en-GB" sz="2700" dirty="0">
                <a:solidFill>
                  <a:srgbClr val="FFFFFF">
                    <a:lumMod val="50000"/>
                  </a:srgbClr>
                </a:solidFill>
              </a:rPr>
              <a:t>County mayor and cabinet executive</a:t>
            </a:r>
          </a:p>
          <a:p>
            <a:pPr marL="457178" indent="-457178" fontAlgn="base">
              <a:spcBef>
                <a:spcPct val="0"/>
              </a:spcBef>
              <a:spcAft>
                <a:spcPct val="0"/>
              </a:spcAft>
              <a:buFont typeface="Arial" panose="020B0604020202020204" pitchFamily="34" charset="0"/>
              <a:buChar char="•"/>
            </a:pPr>
            <a:r>
              <a:rPr lang="en-GB" sz="2700" dirty="0">
                <a:solidFill>
                  <a:srgbClr val="FFFFFF">
                    <a:lumMod val="50000"/>
                  </a:srgbClr>
                </a:solidFill>
              </a:rPr>
              <a:t>Public service board</a:t>
            </a:r>
          </a:p>
          <a:p>
            <a:pPr marL="457178" indent="-457178" fontAlgn="base">
              <a:spcBef>
                <a:spcPct val="0"/>
              </a:spcBef>
              <a:spcAft>
                <a:spcPct val="0"/>
              </a:spcAft>
              <a:buFont typeface="Arial" panose="020B0604020202020204" pitchFamily="34" charset="0"/>
              <a:buChar char="•"/>
            </a:pPr>
            <a:r>
              <a:rPr lang="en-GB" sz="2700" dirty="0">
                <a:solidFill>
                  <a:srgbClr val="FFFFFF">
                    <a:lumMod val="50000"/>
                  </a:srgbClr>
                </a:solidFill>
              </a:rPr>
              <a:t>Federated model</a:t>
            </a:r>
          </a:p>
          <a:p>
            <a:pPr marL="457178" indent="-457178" fontAlgn="base">
              <a:spcBef>
                <a:spcPct val="0"/>
              </a:spcBef>
              <a:spcAft>
                <a:spcPct val="0"/>
              </a:spcAft>
              <a:buFont typeface="Arial" panose="020B0604020202020204" pitchFamily="34" charset="0"/>
              <a:buChar char="•"/>
            </a:pPr>
            <a:r>
              <a:rPr lang="en-GB" sz="2700" dirty="0">
                <a:solidFill>
                  <a:srgbClr val="FFFFFF">
                    <a:lumMod val="50000"/>
                  </a:srgbClr>
                </a:solidFill>
              </a:rPr>
              <a:t>Unitary model</a:t>
            </a:r>
          </a:p>
          <a:p>
            <a:pPr fontAlgn="base">
              <a:spcBef>
                <a:spcPct val="0"/>
              </a:spcBef>
              <a:spcAft>
                <a:spcPct val="0"/>
              </a:spcAft>
            </a:pPr>
            <a:endParaRPr lang="en-GB" sz="1900" dirty="0">
              <a:solidFill>
                <a:srgbClr val="FFFFFF">
                  <a:lumMod val="50000"/>
                </a:srgbClr>
              </a:solidFill>
            </a:endParaRPr>
          </a:p>
          <a:p>
            <a:pPr fontAlgn="base">
              <a:spcBef>
                <a:spcPct val="0"/>
              </a:spcBef>
              <a:spcAft>
                <a:spcPct val="0"/>
              </a:spcAft>
            </a:pPr>
            <a:endParaRPr lang="en-GB" sz="1900" dirty="0">
              <a:solidFill>
                <a:srgbClr val="FFFFFF">
                  <a:lumMod val="50000"/>
                </a:srgbClr>
              </a:solidFill>
            </a:endParaRPr>
          </a:p>
        </p:txBody>
      </p:sp>
    </p:spTree>
    <p:extLst>
      <p:ext uri="{BB962C8B-B14F-4D97-AF65-F5344CB8AC3E}">
        <p14:creationId xmlns:p14="http://schemas.microsoft.com/office/powerpoint/2010/main" val="1144199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Empowering Counties:</a:t>
            </a:r>
            <a:br>
              <a:rPr lang="en-GB" dirty="0" smtClean="0"/>
            </a:br>
            <a:r>
              <a:rPr lang="en-GB" sz="3200" dirty="0"/>
              <a:t>unlocking county devolution deals</a:t>
            </a:r>
            <a:endParaRPr lang="en-GB" dirty="0"/>
          </a:p>
        </p:txBody>
      </p:sp>
      <p:sp>
        <p:nvSpPr>
          <p:cNvPr id="3" name="Subtitle 2"/>
          <p:cNvSpPr>
            <a:spLocks noGrp="1"/>
          </p:cNvSpPr>
          <p:nvPr>
            <p:ph type="subTitle" idx="1"/>
          </p:nvPr>
        </p:nvSpPr>
        <p:spPr>
          <a:xfrm>
            <a:off x="1775520" y="4197085"/>
            <a:ext cx="8534400" cy="1752600"/>
          </a:xfrm>
        </p:spPr>
        <p:txBody>
          <a:bodyPr/>
          <a:lstStyle/>
          <a:p>
            <a:r>
              <a:rPr lang="en-GB" sz="2400" dirty="0"/>
              <a:t>Ed Cox</a:t>
            </a:r>
          </a:p>
          <a:p>
            <a:r>
              <a:rPr lang="en-GB" sz="2400" dirty="0"/>
              <a:t>IPPR North</a:t>
            </a:r>
          </a:p>
          <a:p>
            <a:r>
              <a:rPr lang="en-GB" sz="2400" dirty="0"/>
              <a:t>16 November 2015</a:t>
            </a:r>
          </a:p>
          <a:p>
            <a:endParaRPr lang="en-GB" sz="2400" dirty="0"/>
          </a:p>
          <a:p>
            <a:r>
              <a:rPr lang="en-GB" sz="2400" dirty="0"/>
              <a:t>@</a:t>
            </a:r>
            <a:r>
              <a:rPr lang="en-GB" sz="2400" dirty="0" err="1"/>
              <a:t>edcox_ippr</a:t>
            </a:r>
            <a:endParaRPr lang="en-GB" sz="2400" dirty="0"/>
          </a:p>
        </p:txBody>
      </p:sp>
    </p:spTree>
    <p:extLst>
      <p:ext uri="{BB962C8B-B14F-4D97-AF65-F5344CB8AC3E}">
        <p14:creationId xmlns:p14="http://schemas.microsoft.com/office/powerpoint/2010/main" val="41392824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context …</a:t>
            </a:r>
            <a:endParaRPr lang="en-GB" dirty="0"/>
          </a:p>
        </p:txBody>
      </p:sp>
      <p:sp>
        <p:nvSpPr>
          <p:cNvPr id="3" name="Content Placeholder 2"/>
          <p:cNvSpPr>
            <a:spLocks noGrp="1"/>
          </p:cNvSpPr>
          <p:nvPr>
            <p:ph idx="1"/>
          </p:nvPr>
        </p:nvSpPr>
        <p:spPr>
          <a:xfrm>
            <a:off x="609601" y="2708278"/>
            <a:ext cx="7022571" cy="3744913"/>
          </a:xfrm>
        </p:spPr>
        <p:txBody>
          <a:bodyPr/>
          <a:lstStyle/>
          <a:p>
            <a:r>
              <a:rPr lang="en-GB" dirty="0" smtClean="0"/>
              <a:t>A decentralisation decade?</a:t>
            </a:r>
          </a:p>
          <a:p>
            <a:r>
              <a:rPr lang="en-GB" dirty="0" smtClean="0"/>
              <a:t>Going beyond the cities … the Cities &amp; Local Government Devolution Bill</a:t>
            </a:r>
          </a:p>
          <a:p>
            <a:r>
              <a:rPr lang="en-GB" dirty="0" smtClean="0"/>
              <a:t>4/9/15 and 38 on the starting line</a:t>
            </a:r>
          </a:p>
          <a:p>
            <a:r>
              <a:rPr lang="en-GB" dirty="0" smtClean="0"/>
              <a:t>From Cornwall to confusion</a:t>
            </a:r>
            <a:endParaRPr lang="en-GB" dirty="0"/>
          </a:p>
        </p:txBody>
      </p:sp>
      <p:sp>
        <p:nvSpPr>
          <p:cNvPr id="4" name="TextBox 3"/>
          <p:cNvSpPr txBox="1"/>
          <p:nvPr/>
        </p:nvSpPr>
        <p:spPr>
          <a:xfrm>
            <a:off x="7920203" y="2660918"/>
            <a:ext cx="3744416" cy="2354485"/>
          </a:xfrm>
          <a:prstGeom prst="rect">
            <a:avLst/>
          </a:prstGeom>
          <a:noFill/>
        </p:spPr>
        <p:txBody>
          <a:bodyPr wrap="square" lIns="121914" tIns="60957" rIns="121914" bIns="60957" rtlCol="0">
            <a:spAutoFit/>
          </a:bodyPr>
          <a:lstStyle/>
          <a:p>
            <a:pPr fontAlgn="base">
              <a:spcBef>
                <a:spcPct val="0"/>
              </a:spcBef>
              <a:spcAft>
                <a:spcPct val="0"/>
              </a:spcAft>
            </a:pPr>
            <a:r>
              <a:rPr lang="en-GB" i="1" dirty="0">
                <a:solidFill>
                  <a:srgbClr val="FFFFFF">
                    <a:lumMod val="50000"/>
                  </a:srgbClr>
                </a:solidFill>
              </a:rPr>
              <a:t>“As we recover from the recession and look to the future, it’s clear that for our country to succeed to the maximum extent possible, for us to fulfil our potential, every part of the country needs to be successful – not London alone”</a:t>
            </a:r>
          </a:p>
          <a:p>
            <a:pPr algn="r" fontAlgn="base">
              <a:spcBef>
                <a:spcPct val="0"/>
              </a:spcBef>
              <a:spcAft>
                <a:spcPct val="0"/>
              </a:spcAft>
            </a:pPr>
            <a:r>
              <a:rPr lang="en-GB" sz="1900" dirty="0">
                <a:solidFill>
                  <a:srgbClr val="FFFFFF">
                    <a:lumMod val="50000"/>
                  </a:srgbClr>
                </a:solidFill>
              </a:rPr>
              <a:t>Greg Clark MP</a:t>
            </a:r>
          </a:p>
        </p:txBody>
      </p:sp>
    </p:spTree>
    <p:extLst>
      <p:ext uri="{BB962C8B-B14F-4D97-AF65-F5344CB8AC3E}">
        <p14:creationId xmlns:p14="http://schemas.microsoft.com/office/powerpoint/2010/main" val="2846966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counties?</a:t>
            </a:r>
            <a:endParaRPr lang="en-GB" dirty="0"/>
          </a:p>
        </p:txBody>
      </p:sp>
      <p:sp>
        <p:nvSpPr>
          <p:cNvPr id="3" name="Content Placeholder 2"/>
          <p:cNvSpPr>
            <a:spLocks noGrp="1"/>
          </p:cNvSpPr>
          <p:nvPr>
            <p:ph idx="1"/>
          </p:nvPr>
        </p:nvSpPr>
        <p:spPr>
          <a:xfrm>
            <a:off x="609601" y="2708278"/>
            <a:ext cx="7022571" cy="3744913"/>
          </a:xfrm>
        </p:spPr>
        <p:txBody>
          <a:bodyPr/>
          <a:lstStyle/>
          <a:p>
            <a:r>
              <a:rPr lang="en-GB" dirty="0" smtClean="0"/>
              <a:t>The bedrock of local democracy</a:t>
            </a:r>
          </a:p>
          <a:p>
            <a:r>
              <a:rPr lang="en-GB" dirty="0" smtClean="0"/>
              <a:t>86% landmass, half of the population</a:t>
            </a:r>
          </a:p>
          <a:p>
            <a:r>
              <a:rPr lang="en-GB" dirty="0" smtClean="0"/>
              <a:t>40% GVA // 26% business growth</a:t>
            </a:r>
          </a:p>
          <a:p>
            <a:r>
              <a:rPr lang="en-GB" dirty="0" smtClean="0"/>
              <a:t>Public service reform // social care challenges</a:t>
            </a:r>
            <a:endParaRPr lang="en-GB" dirty="0"/>
          </a:p>
        </p:txBody>
      </p:sp>
      <p:sp>
        <p:nvSpPr>
          <p:cNvPr id="4" name="TextBox 3"/>
          <p:cNvSpPr txBox="1"/>
          <p:nvPr/>
        </p:nvSpPr>
        <p:spPr>
          <a:xfrm>
            <a:off x="7920204" y="2660916"/>
            <a:ext cx="4128459" cy="3323987"/>
          </a:xfrm>
          <a:prstGeom prst="rect">
            <a:avLst/>
          </a:prstGeom>
          <a:noFill/>
        </p:spPr>
        <p:txBody>
          <a:bodyPr wrap="square" lIns="121914" tIns="60957" rIns="121914" bIns="60957" rtlCol="0">
            <a:spAutoFit/>
          </a:bodyPr>
          <a:lstStyle/>
          <a:p>
            <a:pPr fontAlgn="base">
              <a:spcBef>
                <a:spcPct val="0"/>
              </a:spcBef>
              <a:spcAft>
                <a:spcPct val="0"/>
              </a:spcAft>
            </a:pPr>
            <a:r>
              <a:rPr lang="en-GB" sz="3200" dirty="0">
                <a:solidFill>
                  <a:srgbClr val="FFFFFF">
                    <a:lumMod val="50000"/>
                  </a:srgbClr>
                </a:solidFill>
              </a:rPr>
              <a:t>County case studies:</a:t>
            </a:r>
          </a:p>
          <a:p>
            <a:pPr marL="380981" indent="-380981" fontAlgn="base">
              <a:spcBef>
                <a:spcPct val="0"/>
              </a:spcBef>
              <a:spcAft>
                <a:spcPct val="0"/>
              </a:spcAft>
              <a:buFont typeface="Arial" panose="020B0604020202020204" pitchFamily="34" charset="0"/>
              <a:buChar char="•"/>
            </a:pPr>
            <a:r>
              <a:rPr lang="en-GB" sz="2700" dirty="0">
                <a:solidFill>
                  <a:srgbClr val="FFFFFF">
                    <a:lumMod val="50000"/>
                  </a:srgbClr>
                </a:solidFill>
              </a:rPr>
              <a:t>Cornwall</a:t>
            </a:r>
          </a:p>
          <a:p>
            <a:pPr marL="380981" indent="-380981" fontAlgn="base">
              <a:spcBef>
                <a:spcPct val="0"/>
              </a:spcBef>
              <a:spcAft>
                <a:spcPct val="0"/>
              </a:spcAft>
              <a:buFont typeface="Arial" panose="020B0604020202020204" pitchFamily="34" charset="0"/>
              <a:buChar char="•"/>
            </a:pPr>
            <a:r>
              <a:rPr lang="en-GB" sz="2700" dirty="0">
                <a:solidFill>
                  <a:srgbClr val="FFFFFF">
                    <a:lumMod val="50000"/>
                  </a:srgbClr>
                </a:solidFill>
              </a:rPr>
              <a:t>Cheshire &amp; Warrington</a:t>
            </a:r>
          </a:p>
          <a:p>
            <a:pPr marL="380981" indent="-380981" fontAlgn="base">
              <a:spcBef>
                <a:spcPct val="0"/>
              </a:spcBef>
              <a:spcAft>
                <a:spcPct val="0"/>
              </a:spcAft>
              <a:buFont typeface="Arial" panose="020B0604020202020204" pitchFamily="34" charset="0"/>
              <a:buChar char="•"/>
            </a:pPr>
            <a:r>
              <a:rPr lang="en-GB" sz="2700" dirty="0">
                <a:solidFill>
                  <a:srgbClr val="FFFFFF">
                    <a:lumMod val="50000"/>
                  </a:srgbClr>
                </a:solidFill>
              </a:rPr>
              <a:t>Hampshire &amp; the Isle of Wight</a:t>
            </a:r>
          </a:p>
          <a:p>
            <a:pPr marL="380981" indent="-380981" fontAlgn="base">
              <a:spcBef>
                <a:spcPct val="0"/>
              </a:spcBef>
              <a:spcAft>
                <a:spcPct val="0"/>
              </a:spcAft>
              <a:buFont typeface="Arial" panose="020B0604020202020204" pitchFamily="34" charset="0"/>
              <a:buChar char="•"/>
            </a:pPr>
            <a:r>
              <a:rPr lang="en-GB" sz="2700" dirty="0">
                <a:solidFill>
                  <a:srgbClr val="FFFFFF">
                    <a:lumMod val="50000"/>
                  </a:srgbClr>
                </a:solidFill>
              </a:rPr>
              <a:t>East Midlands</a:t>
            </a:r>
          </a:p>
          <a:p>
            <a:pPr fontAlgn="base">
              <a:spcBef>
                <a:spcPct val="0"/>
              </a:spcBef>
              <a:spcAft>
                <a:spcPct val="0"/>
              </a:spcAft>
            </a:pPr>
            <a:endParaRPr lang="en-GB" sz="2100" dirty="0">
              <a:solidFill>
                <a:srgbClr val="FFFFFF">
                  <a:lumMod val="50000"/>
                </a:srgbClr>
              </a:solidFill>
            </a:endParaRPr>
          </a:p>
          <a:p>
            <a:pPr fontAlgn="base">
              <a:spcBef>
                <a:spcPct val="0"/>
              </a:spcBef>
              <a:spcAft>
                <a:spcPct val="0"/>
              </a:spcAft>
            </a:pPr>
            <a:endParaRPr lang="en-GB" sz="2100" dirty="0">
              <a:solidFill>
                <a:srgbClr val="FFFFFF">
                  <a:lumMod val="50000"/>
                </a:srgbClr>
              </a:solidFill>
            </a:endParaRPr>
          </a:p>
        </p:txBody>
      </p:sp>
    </p:spTree>
    <p:extLst>
      <p:ext uri="{BB962C8B-B14F-4D97-AF65-F5344CB8AC3E}">
        <p14:creationId xmlns:p14="http://schemas.microsoft.com/office/powerpoint/2010/main" val="41787237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Difficulties with Deal-making</a:t>
            </a:r>
            <a:endParaRPr lang="en-GB" dirty="0"/>
          </a:p>
        </p:txBody>
      </p:sp>
      <p:sp>
        <p:nvSpPr>
          <p:cNvPr id="3" name="Content Placeholder 2"/>
          <p:cNvSpPr>
            <a:spLocks noGrp="1"/>
          </p:cNvSpPr>
          <p:nvPr>
            <p:ph idx="1"/>
          </p:nvPr>
        </p:nvSpPr>
        <p:spPr/>
        <p:txBody>
          <a:bodyPr/>
          <a:lstStyle/>
          <a:p>
            <a:r>
              <a:rPr lang="en-GB" dirty="0" smtClean="0"/>
              <a:t>The 4</a:t>
            </a:r>
            <a:r>
              <a:rPr lang="en-GB" baseline="30000" dirty="0" smtClean="0"/>
              <a:t>th</a:t>
            </a:r>
            <a:r>
              <a:rPr lang="en-GB" dirty="0" smtClean="0"/>
              <a:t> September problem</a:t>
            </a:r>
          </a:p>
          <a:p>
            <a:r>
              <a:rPr lang="en-GB" dirty="0" smtClean="0"/>
              <a:t>The capacity problem</a:t>
            </a:r>
          </a:p>
          <a:p>
            <a:r>
              <a:rPr lang="en-GB" dirty="0" smtClean="0"/>
              <a:t>The silo problem and the role of HMT</a:t>
            </a:r>
          </a:p>
          <a:p>
            <a:r>
              <a:rPr lang="en-GB" dirty="0" smtClean="0"/>
              <a:t>The complexity problem– keeping people on board</a:t>
            </a:r>
          </a:p>
          <a:p>
            <a:r>
              <a:rPr lang="en-GB" dirty="0" smtClean="0"/>
              <a:t>The unwritten rules</a:t>
            </a:r>
          </a:p>
          <a:p>
            <a:r>
              <a:rPr lang="en-GB" dirty="0" smtClean="0"/>
              <a:t>Second-class citizens?</a:t>
            </a:r>
            <a:endParaRPr lang="en-GB" dirty="0"/>
          </a:p>
        </p:txBody>
      </p:sp>
    </p:spTree>
    <p:extLst>
      <p:ext uri="{BB962C8B-B14F-4D97-AF65-F5344CB8AC3E}">
        <p14:creationId xmlns:p14="http://schemas.microsoft.com/office/powerpoint/2010/main" val="20963661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fundamental tensions</a:t>
            </a:r>
            <a:endParaRPr lang="en-GB" dirty="0"/>
          </a:p>
        </p:txBody>
      </p:sp>
      <p:sp>
        <p:nvSpPr>
          <p:cNvPr id="3" name="Content Placeholder 2"/>
          <p:cNvSpPr>
            <a:spLocks noGrp="1"/>
          </p:cNvSpPr>
          <p:nvPr>
            <p:ph idx="1"/>
          </p:nvPr>
        </p:nvSpPr>
        <p:spPr/>
        <p:txBody>
          <a:bodyPr/>
          <a:lstStyle/>
          <a:p>
            <a:r>
              <a:rPr lang="en-GB" dirty="0" smtClean="0"/>
              <a:t>Economic growth vs public sector reform</a:t>
            </a:r>
          </a:p>
          <a:p>
            <a:r>
              <a:rPr lang="en-GB" dirty="0" smtClean="0"/>
              <a:t>Scale vs institutional identity</a:t>
            </a:r>
          </a:p>
          <a:p>
            <a:r>
              <a:rPr lang="en-GB" dirty="0"/>
              <a:t>County vs district</a:t>
            </a:r>
          </a:p>
          <a:p>
            <a:r>
              <a:rPr lang="en-GB" dirty="0" smtClean="0"/>
              <a:t>Efficiency vs democracy</a:t>
            </a:r>
          </a:p>
          <a:p>
            <a:r>
              <a:rPr lang="en-GB" dirty="0" smtClean="0"/>
              <a:t>The spectre of metro-mayors</a:t>
            </a:r>
          </a:p>
          <a:p>
            <a:endParaRPr lang="en-GB" dirty="0"/>
          </a:p>
        </p:txBody>
      </p:sp>
    </p:spTree>
    <p:extLst>
      <p:ext uri="{BB962C8B-B14F-4D97-AF65-F5344CB8AC3E}">
        <p14:creationId xmlns:p14="http://schemas.microsoft.com/office/powerpoint/2010/main" val="34608430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Charting a way forward: principles</a:t>
            </a:r>
            <a:endParaRPr lang="en-GB" dirty="0"/>
          </a:p>
        </p:txBody>
      </p:sp>
      <p:sp>
        <p:nvSpPr>
          <p:cNvPr id="3" name="Content Placeholder 2"/>
          <p:cNvSpPr>
            <a:spLocks noGrp="1"/>
          </p:cNvSpPr>
          <p:nvPr>
            <p:ph idx="1"/>
          </p:nvPr>
        </p:nvSpPr>
        <p:spPr/>
        <p:txBody>
          <a:bodyPr/>
          <a:lstStyle/>
          <a:p>
            <a:r>
              <a:rPr lang="en-GB" dirty="0" smtClean="0"/>
              <a:t>A broad and clear purpose</a:t>
            </a:r>
          </a:p>
          <a:p>
            <a:r>
              <a:rPr lang="en-GB" dirty="0" smtClean="0"/>
              <a:t>A coherent and co-ordinate approach</a:t>
            </a:r>
          </a:p>
          <a:p>
            <a:r>
              <a:rPr lang="en-GB" dirty="0" smtClean="0"/>
              <a:t>Asymmetrical but not two-speed</a:t>
            </a:r>
          </a:p>
          <a:p>
            <a:r>
              <a:rPr lang="en-GB" dirty="0" smtClean="0"/>
              <a:t>Taking time</a:t>
            </a:r>
          </a:p>
          <a:p>
            <a:r>
              <a:rPr lang="en-GB" dirty="0" smtClean="0"/>
              <a:t>Cross-party collaboration</a:t>
            </a: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00258" y="2564906"/>
            <a:ext cx="2725239" cy="3737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549555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broad and clear purpose</a:t>
            </a:r>
            <a:endParaRPr lang="en-GB" dirty="0"/>
          </a:p>
        </p:txBody>
      </p:sp>
      <p:sp>
        <p:nvSpPr>
          <p:cNvPr id="3" name="Content Placeholder 2"/>
          <p:cNvSpPr>
            <a:spLocks noGrp="1"/>
          </p:cNvSpPr>
          <p:nvPr>
            <p:ph idx="1"/>
          </p:nvPr>
        </p:nvSpPr>
        <p:spPr/>
        <p:txBody>
          <a:bodyPr/>
          <a:lstStyle/>
          <a:p>
            <a:pPr marL="609570" indent="-609570">
              <a:buFont typeface="+mj-lt"/>
              <a:buAutoNum type="arabicPeriod"/>
            </a:pPr>
            <a:r>
              <a:rPr lang="en-GB" dirty="0" smtClean="0"/>
              <a:t>Driving economic development but not losing sight of public sector reform</a:t>
            </a:r>
          </a:p>
          <a:p>
            <a:pPr marL="609570" indent="-609570">
              <a:buFont typeface="+mj-lt"/>
              <a:buAutoNum type="arabicPeriod"/>
            </a:pPr>
            <a:r>
              <a:rPr lang="en-GB" dirty="0" err="1" smtClean="0"/>
              <a:t>Coterminosity</a:t>
            </a:r>
            <a:r>
              <a:rPr lang="en-GB" dirty="0" smtClean="0"/>
              <a:t> with LEP boundaries</a:t>
            </a:r>
          </a:p>
          <a:p>
            <a:pPr marL="609570" indent="-609570">
              <a:buFont typeface="+mj-lt"/>
              <a:buAutoNum type="arabicPeriod"/>
            </a:pPr>
            <a:r>
              <a:rPr lang="en-GB" dirty="0" smtClean="0"/>
              <a:t>Review of role and remit of LEPs</a:t>
            </a:r>
            <a:endParaRPr lang="en-GB" dirty="0"/>
          </a:p>
        </p:txBody>
      </p:sp>
    </p:spTree>
    <p:extLst>
      <p:ext uri="{BB962C8B-B14F-4D97-AF65-F5344CB8AC3E}">
        <p14:creationId xmlns:p14="http://schemas.microsoft.com/office/powerpoint/2010/main" val="29310299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Asymmetry and governance</a:t>
            </a:r>
            <a:endParaRPr lang="en-GB" dirty="0"/>
          </a:p>
        </p:txBody>
      </p:sp>
      <p:sp>
        <p:nvSpPr>
          <p:cNvPr id="3" name="Content Placeholder 2"/>
          <p:cNvSpPr>
            <a:spLocks noGrp="1"/>
          </p:cNvSpPr>
          <p:nvPr>
            <p:ph idx="1"/>
          </p:nvPr>
        </p:nvSpPr>
        <p:spPr>
          <a:xfrm>
            <a:off x="609600" y="2708278"/>
            <a:ext cx="10670976" cy="3744913"/>
          </a:xfrm>
        </p:spPr>
        <p:txBody>
          <a:bodyPr/>
          <a:lstStyle/>
          <a:p>
            <a:pPr marL="609570" indent="-609570">
              <a:buFont typeface="+mj-lt"/>
              <a:buAutoNum type="arabicPeriod" startAt="4"/>
            </a:pPr>
            <a:r>
              <a:rPr lang="en-GB" dirty="0" smtClean="0"/>
              <a:t>Commitment to a range of models of governance</a:t>
            </a:r>
          </a:p>
          <a:p>
            <a:pPr marL="609570" indent="-609570">
              <a:buFont typeface="+mj-lt"/>
              <a:buAutoNum type="arabicPeriod" startAt="4"/>
            </a:pPr>
            <a:r>
              <a:rPr lang="en-GB" dirty="0" smtClean="0"/>
              <a:t>Combined authorities working together</a:t>
            </a:r>
          </a:p>
          <a:p>
            <a:pPr marL="609570" indent="-609570">
              <a:buFont typeface="+mj-lt"/>
              <a:buAutoNum type="arabicPeriod" startAt="4"/>
            </a:pPr>
            <a:r>
              <a:rPr lang="en-GB" dirty="0" smtClean="0"/>
              <a:t>Clarification of a ‘core settlement’</a:t>
            </a:r>
          </a:p>
          <a:p>
            <a:pPr marL="609570" indent="-609570">
              <a:buFont typeface="+mj-lt"/>
              <a:buAutoNum type="arabicPeriod" startAt="4"/>
            </a:pPr>
            <a:r>
              <a:rPr lang="en-GB" dirty="0" smtClean="0"/>
              <a:t>Conditions for metro-mayors</a:t>
            </a:r>
          </a:p>
          <a:p>
            <a:pPr marL="609570" indent="-609570">
              <a:buFont typeface="+mj-lt"/>
              <a:buAutoNum type="arabicPeriod" startAt="4"/>
            </a:pPr>
            <a:r>
              <a:rPr lang="en-GB" dirty="0" smtClean="0"/>
              <a:t>The importance of public visibility &amp; accountability</a:t>
            </a:r>
            <a:endParaRPr lang="en-GB" dirty="0"/>
          </a:p>
        </p:txBody>
      </p:sp>
    </p:spTree>
    <p:extLst>
      <p:ext uri="{BB962C8B-B14F-4D97-AF65-F5344CB8AC3E}">
        <p14:creationId xmlns:p14="http://schemas.microsoft.com/office/powerpoint/2010/main" val="27860264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pt-template_May201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Verdana</vt:lpstr>
      <vt:lpstr>1_Office Theme</vt:lpstr>
      <vt:lpstr>ppt-template_May2011</vt:lpstr>
      <vt:lpstr>PowerPoint Presentation</vt:lpstr>
      <vt:lpstr>Empowering Counties: unlocking county devolution deals</vt:lpstr>
      <vt:lpstr>Some context …</vt:lpstr>
      <vt:lpstr>Why counties?</vt:lpstr>
      <vt:lpstr>Difficulties with Deal-making</vt:lpstr>
      <vt:lpstr>Some fundamental tensions</vt:lpstr>
      <vt:lpstr>Charting a way forward: principles</vt:lpstr>
      <vt:lpstr>A broad and clear purpose</vt:lpstr>
      <vt:lpstr>Asymmetry and governance</vt:lpstr>
      <vt:lpstr>PowerPoint Presentation</vt:lpstr>
      <vt:lpstr>Coherence and co-ordination</vt:lpstr>
      <vt:lpstr>Supporting good practice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Edwards, CCN</dc:creator>
  <cp:lastModifiedBy>Simon Edwards, CCN</cp:lastModifiedBy>
  <cp:revision>1</cp:revision>
  <dcterms:created xsi:type="dcterms:W3CDTF">2015-11-20T11:39:17Z</dcterms:created>
  <dcterms:modified xsi:type="dcterms:W3CDTF">2015-11-20T11:39:44Z</dcterms:modified>
</cp:coreProperties>
</file>