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1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5FE2E-5CA7-4786-B552-EA55530CEBBA}" type="datetimeFigureOut">
              <a:rPr lang="en-GB" smtClean="0"/>
              <a:t>20/11/2015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4328A-4084-4A02-862F-DC3B4A039423}" type="slidenum">
              <a:rPr lang="en-GB" smtClean="0"/>
              <a:t>‹#›</a:t>
            </a:fld>
            <a:endParaRPr lang="en-GB"/>
          </a:p>
        </p:txBody>
      </p:sp>
    </p:spTree>
    <p:extLst>
      <p:ext uri="{BB962C8B-B14F-4D97-AF65-F5344CB8AC3E}">
        <p14:creationId xmlns:p14="http://schemas.microsoft.com/office/powerpoint/2010/main" val="2809631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smtClean="0"/>
              <a:t>On average RSG makes</a:t>
            </a:r>
            <a:r>
              <a:rPr lang="en-GB" baseline="0" dirty="0" smtClean="0"/>
              <a:t> up 46% of local authorities settlement funding assessment (for 7 shire counties it represents over 50%: max. West Sussex 51.5%)</a:t>
            </a:r>
            <a:endParaRPr lang="en-GB" dirty="0"/>
          </a:p>
        </p:txBody>
      </p:sp>
      <p:sp>
        <p:nvSpPr>
          <p:cNvPr id="4" name="Slide Number Placeholder 3"/>
          <p:cNvSpPr>
            <a:spLocks noGrp="1"/>
          </p:cNvSpPr>
          <p:nvPr>
            <p:ph type="sldNum" sz="quarter" idx="10"/>
          </p:nvPr>
        </p:nvSpPr>
        <p:spPr/>
        <p:txBody>
          <a:bodyPr/>
          <a:lstStyle/>
          <a:p>
            <a:fld id="{2732DC3D-0350-4127-AB25-F06E602B5826}"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491551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z="1100" b="0" dirty="0"/>
          </a:p>
        </p:txBody>
      </p:sp>
      <p:sp>
        <p:nvSpPr>
          <p:cNvPr id="4" name="Slide Number Placeholder 3"/>
          <p:cNvSpPr>
            <a:spLocks noGrp="1"/>
          </p:cNvSpPr>
          <p:nvPr>
            <p:ph type="sldNum" sz="quarter" idx="10"/>
          </p:nvPr>
        </p:nvSpPr>
        <p:spPr/>
        <p:txBody>
          <a:bodyPr/>
          <a:lstStyle/>
          <a:p>
            <a:fld id="{2732DC3D-0350-4127-AB25-F06E602B5826}"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00079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2732DC3D-0350-4127-AB25-F06E602B5826}"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63838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2732DC3D-0350-4127-AB25-F06E602B5826}"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71942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baseline="0" dirty="0" smtClean="0"/>
          </a:p>
        </p:txBody>
      </p:sp>
      <p:sp>
        <p:nvSpPr>
          <p:cNvPr id="4" name="Slide Number Placeholder 3"/>
          <p:cNvSpPr>
            <a:spLocks noGrp="1"/>
          </p:cNvSpPr>
          <p:nvPr>
            <p:ph type="sldNum" sz="quarter" idx="10"/>
          </p:nvPr>
        </p:nvSpPr>
        <p:spPr/>
        <p:txBody>
          <a:bodyPr/>
          <a:lstStyle/>
          <a:p>
            <a:fld id="{2732DC3D-0350-4127-AB25-F06E602B5826}"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86620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1787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683827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0680651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82468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8518741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505219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Footer Placeholder 3"/>
          <p:cNvSpPr>
            <a:spLocks noGrp="1"/>
          </p:cNvSpPr>
          <p:nvPr>
            <p:ph type="ftr" sz="quarter" idx="10"/>
          </p:nvPr>
        </p:nvSpPr>
        <p:spPr>
          <a:xfrm>
            <a:off x="4165600" y="6245225"/>
            <a:ext cx="3860800" cy="476250"/>
          </a:xfrm>
          <a:prstGeom prst="rect">
            <a:avLst/>
          </a:prstGeom>
        </p:spPr>
        <p:txBody>
          <a:bodyPr/>
          <a:lstStyle>
            <a:lvl1pPr>
              <a:defRPr/>
            </a:lvl1pPr>
          </a:lstStyle>
          <a:p>
            <a:pPr>
              <a:defRPr/>
            </a:pPr>
            <a:endParaRPr lang="en-GB" dirty="0">
              <a:solidFill>
                <a:srgbClr val="333333"/>
              </a:solidFill>
            </a:endParaRPr>
          </a:p>
        </p:txBody>
      </p:sp>
      <p:sp>
        <p:nvSpPr>
          <p:cNvPr id="5" name="Slide Number Placeholder 4"/>
          <p:cNvSpPr>
            <a:spLocks noGrp="1"/>
          </p:cNvSpPr>
          <p:nvPr>
            <p:ph type="sldNum" sz="quarter" idx="11"/>
          </p:nvPr>
        </p:nvSpPr>
        <p:spPr>
          <a:xfrm>
            <a:off x="8737600" y="6245225"/>
            <a:ext cx="2844800" cy="476250"/>
          </a:xfrm>
          <a:prstGeom prst="rect">
            <a:avLst/>
          </a:prstGeom>
        </p:spPr>
        <p:txBody>
          <a:bodyPr/>
          <a:lstStyle>
            <a:lvl1pPr>
              <a:defRPr smtClean="0"/>
            </a:lvl1pPr>
          </a:lstStyle>
          <a:p>
            <a:pPr>
              <a:defRPr/>
            </a:pPr>
            <a:fld id="{008670BE-B1B5-4BCD-AD41-DE0DCC93BF26}" type="slidenum">
              <a:rPr lang="en-GB">
                <a:solidFill>
                  <a:srgbClr val="333333"/>
                </a:solidFill>
                <a:latin typeface="Verdana"/>
              </a:rPr>
              <a:pPr>
                <a:defRPr/>
              </a:pPr>
              <a:t>‹#›</a:t>
            </a:fld>
            <a:endParaRPr lang="en-GB" dirty="0">
              <a:solidFill>
                <a:srgbClr val="333333"/>
              </a:solidFill>
              <a:latin typeface="Verdana"/>
            </a:endParaRPr>
          </a:p>
        </p:txBody>
      </p:sp>
      <p:pic>
        <p:nvPicPr>
          <p:cNvPr id="7" name="Picture 10" descr="Cipfa_finance strap_spot cop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47767" y="6092828"/>
            <a:ext cx="1534584" cy="485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38457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5FBB1B4C-D974-4FD9-A73D-D88DC214D2F7}" type="datetime1">
              <a:rPr lang="en-GB">
                <a:solidFill>
                  <a:prstClr val="black"/>
                </a:solidFill>
              </a:rPr>
              <a:pPr/>
              <a:t>20/11/2015</a:t>
            </a:fld>
            <a:endParaRPr lang="en-GB">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r>
              <a:rPr lang="en-GB">
                <a:solidFill>
                  <a:prstClr val="black"/>
                </a:solidFill>
              </a:rPr>
              <a:t>COMMERCIAL IN CONFIDENCE</a:t>
            </a:r>
            <a:endParaRPr lang="en-GB">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55BB2E91-0471-47B4-935D-497DB063D690}"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56170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403322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204478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361377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740211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324336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65920"/>
            <a:ext cx="109728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AB86D984-C62B-470B-A870-8B3702414A08}" type="datetimeFigureOut">
              <a:rPr lang="en-GB">
                <a:solidFill>
                  <a:prstClr val="black"/>
                </a:solidFill>
              </a:rPr>
              <a:pPr/>
              <a:t>20/11/2015</a:t>
            </a:fld>
            <a:endParaRPr lang="en-GB">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GB">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417C8F5D-639D-45A0-92A0-0D6A05FBA0F9}"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0264115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3.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7613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Footer Placeholder 4"/>
          <p:cNvSpPr txBox="1">
            <a:spLocks/>
          </p:cNvSpPr>
          <p:nvPr userDrawn="1"/>
        </p:nvSpPr>
        <p:spPr>
          <a:xfrm>
            <a:off x="143339" y="6381329"/>
            <a:ext cx="3860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solidFill>
                  <a:srgbClr val="0070C0"/>
                </a:solidFill>
              </a:rPr>
              <a:t>technicalsupportteam@somerset.gov.uk</a:t>
            </a:r>
            <a:endParaRPr lang="en-GB" dirty="0">
              <a:solidFill>
                <a:srgbClr val="0070C0"/>
              </a:solidFill>
            </a:endParaRPr>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31371" y="0"/>
            <a:ext cx="11410573" cy="1340768"/>
          </a:xfrm>
          <a:prstGeom prst="rect">
            <a:avLst/>
          </a:prstGeom>
        </p:spPr>
      </p:pic>
    </p:spTree>
    <p:extLst>
      <p:ext uri="{BB962C8B-B14F-4D97-AF65-F5344CB8AC3E}">
        <p14:creationId xmlns:p14="http://schemas.microsoft.com/office/powerpoint/2010/main" val="314970920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2364B5"/>
        </a:buClr>
        <a:buFont typeface="Arial" panose="020B0604020202020204" pitchFamily="34" charset="0"/>
        <a:buChar char="•"/>
        <a:defRPr sz="3200" kern="1200" baseline="0">
          <a:solidFill>
            <a:srgbClr val="2364B5"/>
          </a:solidFill>
          <a:latin typeface="+mn-lt"/>
          <a:ea typeface="+mn-ea"/>
          <a:cs typeface="+mn-cs"/>
        </a:defRPr>
      </a:lvl1pPr>
      <a:lvl2pPr marL="742950" indent="-285750" algn="l" defTabSz="914400" rtl="0" eaLnBrk="1" latinLnBrk="0" hangingPunct="1">
        <a:spcBef>
          <a:spcPct val="20000"/>
        </a:spcBef>
        <a:buClr>
          <a:srgbClr val="2364B5"/>
        </a:buClr>
        <a:buFont typeface="Arial" panose="020B0604020202020204" pitchFamily="34" charset="0"/>
        <a:buChar char="–"/>
        <a:defRPr sz="2800" kern="1200" baseline="0">
          <a:solidFill>
            <a:srgbClr val="2364B5"/>
          </a:solidFill>
          <a:latin typeface="+mn-lt"/>
          <a:ea typeface="+mn-ea"/>
          <a:cs typeface="+mn-cs"/>
        </a:defRPr>
      </a:lvl2pPr>
      <a:lvl3pPr marL="1143000" indent="-228600" algn="l" defTabSz="914400" rtl="0" eaLnBrk="1" latinLnBrk="0" hangingPunct="1">
        <a:spcBef>
          <a:spcPct val="20000"/>
        </a:spcBef>
        <a:buClr>
          <a:srgbClr val="2364B5"/>
        </a:buClr>
        <a:buFont typeface="Arial" panose="020B0604020202020204" pitchFamily="34" charset="0"/>
        <a:buChar char="•"/>
        <a:defRPr sz="2400" kern="1200" baseline="0">
          <a:solidFill>
            <a:srgbClr val="2364B5"/>
          </a:solidFill>
          <a:latin typeface="+mn-lt"/>
          <a:ea typeface="+mn-ea"/>
          <a:cs typeface="+mn-cs"/>
        </a:defRPr>
      </a:lvl3pPr>
      <a:lvl4pPr marL="1600200" indent="-228600" algn="l" defTabSz="914400" rtl="0" eaLnBrk="1" latinLnBrk="0" hangingPunct="1">
        <a:spcBef>
          <a:spcPct val="20000"/>
        </a:spcBef>
        <a:buClr>
          <a:srgbClr val="2364B5"/>
        </a:buClr>
        <a:buFont typeface="Arial" panose="020B0604020202020204" pitchFamily="34" charset="0"/>
        <a:buChar char="–"/>
        <a:defRPr sz="2000" kern="1200" baseline="0">
          <a:solidFill>
            <a:srgbClr val="2364B5"/>
          </a:solidFill>
          <a:latin typeface="+mn-lt"/>
          <a:ea typeface="+mn-ea"/>
          <a:cs typeface="+mn-cs"/>
        </a:defRPr>
      </a:lvl4pPr>
      <a:lvl5pPr marL="2057400" indent="-228600" algn="l" defTabSz="914400" rtl="0" eaLnBrk="1" latinLnBrk="0" hangingPunct="1">
        <a:spcBef>
          <a:spcPct val="20000"/>
        </a:spcBef>
        <a:buClr>
          <a:srgbClr val="2364B5"/>
        </a:buClr>
        <a:buFont typeface="Arial" panose="020B0604020202020204" pitchFamily="34" charset="0"/>
        <a:buChar char="»"/>
        <a:defRPr sz="2000" kern="1200" baseline="0">
          <a:solidFill>
            <a:srgbClr val="2364B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0" y="2880134"/>
            <a:ext cx="12192000" cy="2837700"/>
          </a:xfrm>
          <a:prstGeom prst="rect">
            <a:avLst/>
          </a:prstGeom>
          <a:noFill/>
        </p:spPr>
        <p:txBody>
          <a:bodyPr wrap="square" rtlCol="0">
            <a:spAutoFit/>
          </a:bodyPr>
          <a:lstStyle/>
          <a:p>
            <a:pPr algn="ctr"/>
            <a:r>
              <a:rPr lang="en-GB" sz="4000" b="1" dirty="0">
                <a:solidFill>
                  <a:prstClr val="white"/>
                </a:solidFill>
                <a:latin typeface="Arial" panose="020B0604020202020204" pitchFamily="34" charset="0"/>
                <a:cs typeface="Arial" panose="020B0604020202020204" pitchFamily="34" charset="0"/>
              </a:rPr>
              <a:t>A New World of Finance: </a:t>
            </a:r>
          </a:p>
          <a:p>
            <a:pPr algn="ctr"/>
            <a:r>
              <a:rPr lang="en-GB" sz="4000" b="1" dirty="0">
                <a:solidFill>
                  <a:prstClr val="white"/>
                </a:solidFill>
                <a:latin typeface="Arial" panose="020B0604020202020204" pitchFamily="34" charset="0"/>
                <a:cs typeface="Arial" panose="020B0604020202020204" pitchFamily="34" charset="0"/>
              </a:rPr>
              <a:t>Business Rates &amp; Beyond</a:t>
            </a:r>
            <a:r>
              <a:rPr lang="en-GB" sz="2800" b="1" dirty="0">
                <a:solidFill>
                  <a:prstClr val="white"/>
                </a:solidFill>
                <a:latin typeface="Arial" panose="020B0604020202020204" pitchFamily="34" charset="0"/>
                <a:cs typeface="Arial" panose="020B0604020202020204" pitchFamily="34" charset="0"/>
              </a:rPr>
              <a:t> </a:t>
            </a:r>
            <a:endParaRPr lang="en-GB" sz="2800" b="1" dirty="0">
              <a:solidFill>
                <a:prstClr val="white"/>
              </a:solidFill>
              <a:latin typeface="Arial" panose="020B0604020202020204" pitchFamily="34" charset="0"/>
              <a:cs typeface="Arial" panose="020B0604020202020204" pitchFamily="34" charset="0"/>
            </a:endParaRPr>
          </a:p>
          <a:p>
            <a:pPr algn="ctr"/>
            <a:r>
              <a:rPr lang="en-GB" sz="4800" b="1" dirty="0">
                <a:solidFill>
                  <a:prstClr val="white"/>
                </a:solidFill>
                <a:latin typeface="Arial" panose="020B0604020202020204" pitchFamily="34" charset="0"/>
                <a:cs typeface="Arial" panose="020B0604020202020204" pitchFamily="34" charset="0"/>
              </a:rPr>
              <a:t>Margaret Lee </a:t>
            </a:r>
          </a:p>
          <a:p>
            <a:pPr algn="ctr">
              <a:lnSpc>
                <a:spcPct val="80000"/>
              </a:lnSpc>
            </a:pPr>
            <a:endParaRPr lang="en-GB" sz="3600" b="1" dirty="0">
              <a:solidFill>
                <a:prstClr val="white"/>
              </a:solidFill>
              <a:latin typeface="Arial" panose="020B0604020202020204" pitchFamily="34" charset="0"/>
              <a:cs typeface="Arial" panose="020B0604020202020204" pitchFamily="34" charset="0"/>
            </a:endParaRPr>
          </a:p>
          <a:p>
            <a:pPr algn="ctr">
              <a:lnSpc>
                <a:spcPct val="60000"/>
              </a:lnSpc>
            </a:pPr>
            <a:r>
              <a:rPr lang="en-GB" sz="3600" b="1" dirty="0">
                <a:solidFill>
                  <a:prstClr val="white"/>
                </a:solidFill>
                <a:latin typeface="Arial" panose="020B0604020202020204" pitchFamily="34" charset="0"/>
                <a:cs typeface="Arial" panose="020B0604020202020204" pitchFamily="34" charset="0"/>
              </a:rPr>
              <a:t>Chaired by Cllr David Borrow</a:t>
            </a:r>
            <a:endParaRPr lang="en-GB" sz="3600" b="1" dirty="0">
              <a:solidFill>
                <a:srgbClr val="9B307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2388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2" y="2060851"/>
            <a:ext cx="11013631" cy="3990429"/>
          </a:xfrm>
        </p:spPr>
        <p:txBody>
          <a:bodyPr>
            <a:noAutofit/>
          </a:bodyPr>
          <a:lstStyle/>
          <a:p>
            <a:r>
              <a:rPr lang="en-GB" sz="1800" dirty="0" smtClean="0"/>
              <a:t>A new needs assessment and system </a:t>
            </a:r>
            <a:r>
              <a:rPr lang="en-GB" sz="1800" dirty="0"/>
              <a:t>of redistribution must enable all LAs to adequately fund core services on a stable </a:t>
            </a:r>
            <a:r>
              <a:rPr lang="en-GB" sz="1800" dirty="0" smtClean="0"/>
              <a:t>basis.</a:t>
            </a:r>
            <a:endParaRPr lang="en-GB" sz="1800" dirty="0"/>
          </a:p>
          <a:p>
            <a:r>
              <a:rPr lang="en-GB" sz="1800" dirty="0" smtClean="0"/>
              <a:t>The current redistribution system, which determines the settlement funding assessment and top-ups and tariffs, is based on historic need. It does not take account of forecast changes in population size and characteristics.</a:t>
            </a:r>
          </a:p>
          <a:p>
            <a:r>
              <a:rPr lang="en-GB" sz="1800" dirty="0" smtClean="0"/>
              <a:t>Need assessment is based on need at a single point in time – therefore the period between resets is important: a balance between stability and responsiveness.</a:t>
            </a:r>
          </a:p>
          <a:p>
            <a:r>
              <a:rPr lang="en-GB" sz="1800" dirty="0" smtClean="0"/>
              <a:t>Rapidly growing areas argue the need assessment does not reflect current demand and funding fails to keep pace with their need.</a:t>
            </a:r>
          </a:p>
          <a:p>
            <a:r>
              <a:rPr lang="en-GB" sz="1800" dirty="0"/>
              <a:t>Counties’ elderly populations are growing faster than other types of </a:t>
            </a:r>
            <a:r>
              <a:rPr lang="en-GB" sz="1800" dirty="0" smtClean="0"/>
              <a:t>authority, however, the current formula still gives significant weighting to deprivation within the adult social care needs assessment.</a:t>
            </a:r>
            <a:endParaRPr lang="en-GB" sz="1800" dirty="0"/>
          </a:p>
        </p:txBody>
      </p:sp>
      <p:sp>
        <p:nvSpPr>
          <p:cNvPr id="8" name="Title 9"/>
          <p:cNvSpPr txBox="1">
            <a:spLocks/>
          </p:cNvSpPr>
          <p:nvPr/>
        </p:nvSpPr>
        <p:spPr>
          <a:xfrm>
            <a:off x="650431" y="1484784"/>
            <a:ext cx="109728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smtClean="0">
                <a:solidFill>
                  <a:srgbClr val="2364B5"/>
                </a:solidFill>
              </a:rPr>
              <a:t>Needs Assessment and Redistribution: Priorities for Counties</a:t>
            </a:r>
            <a:endParaRPr lang="en-GB" sz="2400" dirty="0">
              <a:solidFill>
                <a:prstClr val="black"/>
              </a:solidFill>
            </a:endParaRPr>
          </a:p>
        </p:txBody>
      </p:sp>
    </p:spTree>
    <p:extLst>
      <p:ext uri="{BB962C8B-B14F-4D97-AF65-F5344CB8AC3E}">
        <p14:creationId xmlns:p14="http://schemas.microsoft.com/office/powerpoint/2010/main" val="2080828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1" y="1340768"/>
            <a:ext cx="10972800" cy="1143000"/>
          </a:xfrm>
        </p:spPr>
        <p:txBody>
          <a:bodyPr/>
          <a:lstStyle/>
          <a:p>
            <a:pPr algn="l"/>
            <a:r>
              <a:rPr lang="en-GB" sz="2400" b="1" dirty="0" smtClean="0">
                <a:solidFill>
                  <a:srgbClr val="2364B5"/>
                </a:solidFill>
              </a:rPr>
              <a:t>Reserves</a:t>
            </a:r>
            <a:endParaRPr lang="en-GB" sz="2400" b="1" dirty="0">
              <a:solidFill>
                <a:srgbClr val="2364B5"/>
              </a:solidFill>
            </a:endParaRPr>
          </a:p>
        </p:txBody>
      </p:sp>
      <p:sp>
        <p:nvSpPr>
          <p:cNvPr id="4" name="Content Placeholder 3"/>
          <p:cNvSpPr>
            <a:spLocks noGrp="1"/>
          </p:cNvSpPr>
          <p:nvPr>
            <p:ph sz="half" idx="2"/>
          </p:nvPr>
        </p:nvSpPr>
        <p:spPr>
          <a:xfrm>
            <a:off x="609601" y="1916835"/>
            <a:ext cx="10766987" cy="4209331"/>
          </a:xfrm>
        </p:spPr>
        <p:txBody>
          <a:bodyPr>
            <a:normAutofit lnSpcReduction="10000"/>
          </a:bodyPr>
          <a:lstStyle/>
          <a:p>
            <a:r>
              <a:rPr lang="en-GB" dirty="0" smtClean="0"/>
              <a:t>In response to funding cuts, local authorities’ reserves have increased in recent years, to manage greater risk. Recent decisions on valuations for certain types of properties have resulted in large refunds of business rates.</a:t>
            </a:r>
          </a:p>
          <a:p>
            <a:r>
              <a:rPr lang="en-GB" dirty="0" smtClean="0"/>
              <a:t>This risk is likely to increase significantly under a system of full rates retention and will be managed through reserves.</a:t>
            </a:r>
          </a:p>
          <a:p>
            <a:r>
              <a:rPr lang="en-GB" dirty="0" smtClean="0"/>
              <a:t>Many NHS trusts are currently running deficits, as they are not able to hold reserves in the same way  as local authorities; consequently, the Government is facing demands for cash injections in-year.</a:t>
            </a:r>
            <a:endParaRPr lang="en-GB" dirty="0"/>
          </a:p>
          <a:p>
            <a:r>
              <a:rPr lang="en-GB" dirty="0" smtClean="0"/>
              <a:t>The Government must recognise councils should be able to set aside sufficient reserves to enable a prudent approach to managing volatility, without facing criticism from Ministers on levels of reserves and pressure to reduce balances.</a:t>
            </a:r>
          </a:p>
          <a:p>
            <a:endParaRPr lang="en-GB" dirty="0"/>
          </a:p>
        </p:txBody>
      </p:sp>
    </p:spTree>
    <p:extLst>
      <p:ext uri="{BB962C8B-B14F-4D97-AF65-F5344CB8AC3E}">
        <p14:creationId xmlns:p14="http://schemas.microsoft.com/office/powerpoint/2010/main" val="4139669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23392" y="1340768"/>
            <a:ext cx="10972800" cy="4824536"/>
          </a:xfrm>
        </p:spPr>
        <p:txBody>
          <a:bodyPr>
            <a:normAutofit lnSpcReduction="10000"/>
          </a:bodyPr>
          <a:lstStyle/>
          <a:p>
            <a:pPr marL="0" indent="0" algn="ctr">
              <a:buNone/>
            </a:pPr>
            <a:r>
              <a:rPr lang="en-GB" b="1" dirty="0" smtClean="0"/>
              <a:t>Summary</a:t>
            </a:r>
          </a:p>
          <a:p>
            <a:pPr marL="0" indent="0">
              <a:buNone/>
            </a:pPr>
            <a:r>
              <a:rPr lang="en-GB" sz="1800" b="1" dirty="0" smtClean="0"/>
              <a:t>Risk and Reward</a:t>
            </a:r>
          </a:p>
          <a:p>
            <a:pPr>
              <a:buFont typeface="Wingdings" pitchFamily="2" charset="2"/>
              <a:buChar char="§"/>
            </a:pPr>
            <a:r>
              <a:rPr lang="en-GB" sz="1800" dirty="0" smtClean="0"/>
              <a:t>Counties are relatively protected in the current business rates system through top-ups and RSG payments. If the 80:20 split was made more equal, counties would be exposed to more risk, but would have the potential for greater reward .</a:t>
            </a:r>
          </a:p>
          <a:p>
            <a:pPr marL="0" indent="0">
              <a:buNone/>
            </a:pPr>
            <a:r>
              <a:rPr lang="en-GB" sz="1800" b="1" dirty="0" smtClean="0"/>
              <a:t>New Responsibilities </a:t>
            </a:r>
          </a:p>
          <a:p>
            <a:pPr>
              <a:buFont typeface="Wingdings" pitchFamily="2" charset="2"/>
              <a:buChar char="§"/>
            </a:pPr>
            <a:r>
              <a:rPr lang="en-GB" sz="1800" dirty="0" smtClean="0"/>
              <a:t>If counties could secure new powers linked to commissioning skills and support for business, the business rate system could become more responsive to businesses’ needs. Demand for other types of new responsibilities may not necessarily grow in line with business rates growth.</a:t>
            </a:r>
          </a:p>
          <a:p>
            <a:pPr marL="0" indent="0">
              <a:buNone/>
            </a:pPr>
            <a:r>
              <a:rPr lang="en-GB" sz="1800" b="1" dirty="0" smtClean="0"/>
              <a:t>Needs Assessment and Redistribution</a:t>
            </a:r>
            <a:endParaRPr lang="en-GB" sz="1800" b="1" dirty="0"/>
          </a:p>
          <a:p>
            <a:pPr>
              <a:buFont typeface="Wingdings" pitchFamily="2" charset="2"/>
              <a:buChar char="§"/>
            </a:pPr>
            <a:r>
              <a:rPr lang="en-GB" sz="1800" dirty="0" smtClean="0"/>
              <a:t>Overall, county areas collect significantly more business rates than their assessed need. However, some aspects of the current formula fail to reflect the needs of counties and rapidly growing areas. A new formula is an opportunity to address this and will determine levels of redistribution. </a:t>
            </a:r>
          </a:p>
          <a:p>
            <a:pPr marL="0" indent="0">
              <a:buNone/>
            </a:pPr>
            <a:r>
              <a:rPr lang="en-GB" sz="1800" b="1" dirty="0" smtClean="0"/>
              <a:t>Reserves</a:t>
            </a:r>
          </a:p>
          <a:p>
            <a:pPr>
              <a:buFont typeface="Wingdings" pitchFamily="2" charset="2"/>
              <a:buChar char="§"/>
            </a:pPr>
            <a:r>
              <a:rPr lang="en-GB" sz="1800" dirty="0" smtClean="0"/>
              <a:t>Councils must be able manage the increased risk of full rates retention effectively through appropriate levels of reserves, which for some counties will be significant, in cash terms.</a:t>
            </a:r>
          </a:p>
        </p:txBody>
      </p:sp>
    </p:spTree>
    <p:extLst>
      <p:ext uri="{BB962C8B-B14F-4D97-AF65-F5344CB8AC3E}">
        <p14:creationId xmlns:p14="http://schemas.microsoft.com/office/powerpoint/2010/main" val="969063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2364B5"/>
                </a:solidFill>
              </a:rPr>
              <a:t>A New World of Finance: Business Rates and </a:t>
            </a:r>
            <a:r>
              <a:rPr lang="en-GB" b="1" dirty="0" smtClean="0">
                <a:solidFill>
                  <a:srgbClr val="2364B5"/>
                </a:solidFill>
              </a:rPr>
              <a:t>Beyond</a:t>
            </a:r>
            <a:r>
              <a:rPr lang="en-GB" dirty="0"/>
              <a:t/>
            </a:r>
            <a:br>
              <a:rPr lang="en-GB" dirty="0"/>
            </a:br>
            <a:r>
              <a:rPr lang="en-GB" b="1" dirty="0" smtClean="0">
                <a:solidFill>
                  <a:srgbClr val="2364B5"/>
                </a:solidFill>
              </a:rPr>
              <a:t/>
            </a:r>
            <a:br>
              <a:rPr lang="en-GB" b="1" dirty="0" smtClean="0">
                <a:solidFill>
                  <a:srgbClr val="2364B5"/>
                </a:solidFill>
              </a:rPr>
            </a:br>
            <a:r>
              <a:rPr lang="en-GB" dirty="0"/>
              <a:t/>
            </a:r>
            <a:br>
              <a:rPr lang="en-GB" dirty="0"/>
            </a:br>
            <a:endParaRPr lang="en-GB" dirty="0"/>
          </a:p>
        </p:txBody>
      </p:sp>
      <p:sp>
        <p:nvSpPr>
          <p:cNvPr id="3" name="Subtitle 2"/>
          <p:cNvSpPr>
            <a:spLocks noGrp="1"/>
          </p:cNvSpPr>
          <p:nvPr>
            <p:ph type="subTitle" idx="1"/>
          </p:nvPr>
        </p:nvSpPr>
        <p:spPr>
          <a:xfrm>
            <a:off x="1828800" y="3886200"/>
            <a:ext cx="8534400" cy="2207096"/>
          </a:xfrm>
        </p:spPr>
        <p:txBody>
          <a:bodyPr>
            <a:normAutofit/>
          </a:bodyPr>
          <a:lstStyle/>
          <a:p>
            <a:r>
              <a:rPr lang="en-GB" dirty="0">
                <a:solidFill>
                  <a:srgbClr val="2364B5"/>
                </a:solidFill>
                <a:latin typeface="+mj-lt"/>
                <a:ea typeface="+mj-ea"/>
                <a:cs typeface="+mj-cs"/>
              </a:rPr>
              <a:t>100% Business Rates Retention: What the announcement means for </a:t>
            </a:r>
            <a:r>
              <a:rPr lang="en-GB" dirty="0" smtClean="0">
                <a:solidFill>
                  <a:srgbClr val="2364B5"/>
                </a:solidFill>
                <a:latin typeface="+mj-lt"/>
                <a:ea typeface="+mj-ea"/>
                <a:cs typeface="+mj-cs"/>
              </a:rPr>
              <a:t>counties</a:t>
            </a:r>
          </a:p>
          <a:p>
            <a:endParaRPr lang="en-GB" sz="1000" dirty="0" smtClean="0">
              <a:solidFill>
                <a:srgbClr val="2364B5"/>
              </a:solidFill>
              <a:latin typeface="+mj-lt"/>
              <a:ea typeface="+mj-ea"/>
              <a:cs typeface="+mj-cs"/>
            </a:endParaRPr>
          </a:p>
          <a:p>
            <a:endParaRPr lang="en-GB" sz="1000" dirty="0" smtClean="0">
              <a:solidFill>
                <a:srgbClr val="2364B5"/>
              </a:solidFill>
              <a:latin typeface="+mj-lt"/>
              <a:ea typeface="+mj-ea"/>
              <a:cs typeface="+mj-cs"/>
            </a:endParaRPr>
          </a:p>
          <a:p>
            <a:endParaRPr lang="en-GB" sz="1000" dirty="0" smtClean="0">
              <a:solidFill>
                <a:srgbClr val="2364B5"/>
              </a:solidFill>
              <a:latin typeface="+mj-lt"/>
              <a:ea typeface="+mj-ea"/>
              <a:cs typeface="+mj-cs"/>
            </a:endParaRPr>
          </a:p>
          <a:p>
            <a:r>
              <a:rPr lang="en-GB" dirty="0" smtClean="0">
                <a:solidFill>
                  <a:srgbClr val="2364B5"/>
                </a:solidFill>
                <a:latin typeface="+mj-lt"/>
                <a:ea typeface="+mj-ea"/>
                <a:cs typeface="+mj-cs"/>
              </a:rPr>
              <a:t>Margaret </a:t>
            </a:r>
            <a:r>
              <a:rPr lang="en-GB" dirty="0">
                <a:solidFill>
                  <a:srgbClr val="2364B5"/>
                </a:solidFill>
                <a:latin typeface="+mj-lt"/>
                <a:ea typeface="+mj-ea"/>
                <a:cs typeface="+mj-cs"/>
              </a:rPr>
              <a:t>Lee, SCT President</a:t>
            </a:r>
          </a:p>
        </p:txBody>
      </p:sp>
    </p:spTree>
    <p:extLst>
      <p:ext uri="{BB962C8B-B14F-4D97-AF65-F5344CB8AC3E}">
        <p14:creationId xmlns:p14="http://schemas.microsoft.com/office/powerpoint/2010/main" val="41095764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indent="0" algn="ctr">
              <a:buNone/>
            </a:pPr>
            <a:r>
              <a:rPr lang="en-GB" sz="4000" b="1" dirty="0" smtClean="0"/>
              <a:t>Key Issues for Counties</a:t>
            </a:r>
          </a:p>
          <a:p>
            <a:pPr>
              <a:buFont typeface="Wingdings" pitchFamily="2" charset="2"/>
              <a:buChar char="§"/>
            </a:pPr>
            <a:r>
              <a:rPr lang="en-GB" dirty="0" smtClean="0"/>
              <a:t>Risk and Reward</a:t>
            </a:r>
          </a:p>
          <a:p>
            <a:pPr>
              <a:buFont typeface="Wingdings" pitchFamily="2" charset="2"/>
              <a:buChar char="§"/>
            </a:pPr>
            <a:r>
              <a:rPr lang="en-GB" dirty="0" smtClean="0"/>
              <a:t>New Responsibilities </a:t>
            </a:r>
          </a:p>
          <a:p>
            <a:pPr>
              <a:buFont typeface="Wingdings" pitchFamily="2" charset="2"/>
              <a:buChar char="§"/>
            </a:pPr>
            <a:r>
              <a:rPr lang="en-GB" dirty="0" smtClean="0"/>
              <a:t>Needs Assessment and Redistribution</a:t>
            </a:r>
          </a:p>
          <a:p>
            <a:pPr>
              <a:buFont typeface="Wingdings" pitchFamily="2" charset="2"/>
              <a:buChar char="§"/>
            </a:pPr>
            <a:r>
              <a:rPr lang="en-GB" dirty="0" smtClean="0"/>
              <a:t>Reserves</a:t>
            </a:r>
            <a:endParaRPr lang="en-GB" dirty="0"/>
          </a:p>
          <a:p>
            <a:pPr marL="0" indent="0">
              <a:buNone/>
            </a:pPr>
            <a:endParaRPr lang="en-GB" sz="2400" dirty="0" smtClean="0"/>
          </a:p>
        </p:txBody>
      </p:sp>
    </p:spTree>
    <p:extLst>
      <p:ext uri="{BB962C8B-B14F-4D97-AF65-F5344CB8AC3E}">
        <p14:creationId xmlns:p14="http://schemas.microsoft.com/office/powerpoint/2010/main" val="42706916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23392" y="1484784"/>
            <a:ext cx="10972800" cy="1143000"/>
          </a:xfrm>
        </p:spPr>
        <p:txBody>
          <a:bodyPr>
            <a:normAutofit fontScale="90000"/>
          </a:bodyPr>
          <a:lstStyle/>
          <a:p>
            <a:pPr algn="l"/>
            <a:r>
              <a:rPr lang="en-GB" sz="2700" b="1" dirty="0" smtClean="0">
                <a:solidFill>
                  <a:srgbClr val="2364B5"/>
                </a:solidFill>
                <a:latin typeface="+mn-lt"/>
                <a:ea typeface="+mn-ea"/>
                <a:cs typeface="+mn-cs"/>
              </a:rPr>
              <a:t>Risk and Reward: The </a:t>
            </a:r>
            <a:r>
              <a:rPr lang="en-GB" sz="2700" b="1" dirty="0">
                <a:solidFill>
                  <a:srgbClr val="2364B5"/>
                </a:solidFill>
                <a:latin typeface="+mn-lt"/>
                <a:ea typeface="+mn-ea"/>
                <a:cs typeface="+mn-cs"/>
              </a:rPr>
              <a:t>current system provides significant protection for shire counties’ income.</a:t>
            </a:r>
            <a:r>
              <a:rPr lang="en-GB" dirty="0"/>
              <a:t/>
            </a:r>
            <a:br>
              <a:rPr lang="en-GB" dirty="0"/>
            </a:br>
            <a:endParaRPr lang="en-GB" dirty="0"/>
          </a:p>
        </p:txBody>
      </p:sp>
      <p:graphicFrame>
        <p:nvGraphicFramePr>
          <p:cNvPr id="5" name="Content Placeholder 4"/>
          <p:cNvGraphicFramePr>
            <a:graphicFrameLocks noGrp="1"/>
          </p:cNvGraphicFramePr>
          <p:nvPr>
            <p:ph sz="half" idx="2"/>
            <p:extLst/>
          </p:nvPr>
        </p:nvGraphicFramePr>
        <p:xfrm>
          <a:off x="527383" y="2564907"/>
          <a:ext cx="5386916" cy="3139440"/>
        </p:xfrm>
        <a:graphic>
          <a:graphicData uri="http://schemas.openxmlformats.org/drawingml/2006/table">
            <a:tbl>
              <a:tblPr firstRow="1" bandRow="1">
                <a:tableStyleId>{5C22544A-7EE6-4342-B048-85BDC9FD1C3A}</a:tableStyleId>
              </a:tblPr>
              <a:tblGrid>
                <a:gridCol w="3567588"/>
                <a:gridCol w="181932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Shire Counties</a:t>
                      </a:r>
                    </a:p>
                    <a:p>
                      <a:r>
                        <a:rPr lang="en-GB" b="0" dirty="0" smtClean="0"/>
                        <a:t>Income from Business Rates Retention</a:t>
                      </a:r>
                      <a:endParaRPr lang="en-GB" b="0" dirty="0"/>
                    </a:p>
                  </a:txBody>
                  <a:tcPr marL="121968" marR="121968"/>
                </a:tc>
                <a:tc>
                  <a:txBody>
                    <a:bodyPr/>
                    <a:lstStyle/>
                    <a:p>
                      <a:pPr algn="ctr"/>
                      <a:r>
                        <a:rPr lang="en-GB" dirty="0" smtClean="0"/>
                        <a:t>2015-16</a:t>
                      </a:r>
                      <a:endParaRPr lang="en-GB" dirty="0"/>
                    </a:p>
                  </a:txBody>
                  <a:tcPr marL="121968" marR="121968"/>
                </a:tc>
              </a:tr>
              <a:tr h="370840">
                <a:tc>
                  <a:txBody>
                    <a:bodyPr/>
                    <a:lstStyle/>
                    <a:p>
                      <a:r>
                        <a:rPr lang="en-GB" dirty="0" smtClean="0"/>
                        <a:t>Revenue Support Grant</a:t>
                      </a:r>
                      <a:endParaRPr lang="en-GB" dirty="0"/>
                    </a:p>
                  </a:txBody>
                  <a:tcPr marL="121968" marR="121968"/>
                </a:tc>
                <a:tc>
                  <a:txBody>
                    <a:bodyPr/>
                    <a:lstStyle/>
                    <a:p>
                      <a:r>
                        <a:rPr lang="en-GB" dirty="0" smtClean="0"/>
                        <a:t>£2,350.68m</a:t>
                      </a:r>
                      <a:endParaRPr lang="en-GB" dirty="0"/>
                    </a:p>
                  </a:txBody>
                  <a:tcPr marL="121968" marR="121968"/>
                </a:tc>
              </a:tr>
              <a:tr h="370840">
                <a:tc>
                  <a:txBody>
                    <a:bodyPr/>
                    <a:lstStyle/>
                    <a:p>
                      <a:r>
                        <a:rPr lang="en-GB" dirty="0" smtClean="0"/>
                        <a:t>Baseline Funding Level</a:t>
                      </a:r>
                      <a:endParaRPr lang="en-GB" dirty="0"/>
                    </a:p>
                  </a:txBody>
                  <a:tcPr marL="121968" marR="121968"/>
                </a:tc>
                <a:tc>
                  <a:txBody>
                    <a:bodyPr/>
                    <a:lstStyle/>
                    <a:p>
                      <a:r>
                        <a:rPr lang="en-GB" dirty="0" smtClean="0"/>
                        <a:t>£2,420.30m</a:t>
                      </a:r>
                      <a:endParaRPr lang="en-GB" dirty="0"/>
                    </a:p>
                  </a:txBody>
                  <a:tcPr marL="121968" marR="121968"/>
                </a:tc>
              </a:tr>
              <a:tr h="370840">
                <a:tc>
                  <a:txBody>
                    <a:bodyPr/>
                    <a:lstStyle/>
                    <a:p>
                      <a:r>
                        <a:rPr lang="en-GB" i="1" dirty="0" smtClean="0"/>
                        <a:t>of which: Top Up Payments</a:t>
                      </a:r>
                      <a:endParaRPr lang="en-GB" i="1" dirty="0"/>
                    </a:p>
                  </a:txBody>
                  <a:tcPr marL="121968" marR="121968"/>
                </a:tc>
                <a:tc>
                  <a:txBody>
                    <a:bodyPr/>
                    <a:lstStyle/>
                    <a:p>
                      <a:r>
                        <a:rPr lang="en-GB" i="1" dirty="0" smtClean="0"/>
                        <a:t>£1,729.29m</a:t>
                      </a:r>
                      <a:endParaRPr lang="en-GB" i="1" dirty="0"/>
                    </a:p>
                  </a:txBody>
                  <a:tcPr marL="121968" marR="121968"/>
                </a:tc>
              </a:tr>
              <a:tr h="370840">
                <a:tc>
                  <a:txBody>
                    <a:bodyPr/>
                    <a:lstStyle/>
                    <a:p>
                      <a:r>
                        <a:rPr lang="en-GB" i="1" dirty="0" smtClean="0"/>
                        <a:t>Income from</a:t>
                      </a:r>
                      <a:r>
                        <a:rPr lang="en-GB" i="1" baseline="0" dirty="0" smtClean="0"/>
                        <a:t> 20% Share </a:t>
                      </a:r>
                      <a:endParaRPr lang="en-GB" i="1" dirty="0"/>
                    </a:p>
                  </a:txBody>
                  <a:tcPr marL="121968" marR="121968"/>
                </a:tc>
                <a:tc>
                  <a:txBody>
                    <a:bodyPr/>
                    <a:lstStyle/>
                    <a:p>
                      <a:r>
                        <a:rPr lang="en-GB" i="1" dirty="0" smtClean="0"/>
                        <a:t>£691.01m</a:t>
                      </a:r>
                      <a:endParaRPr lang="en-GB" i="1" dirty="0"/>
                    </a:p>
                  </a:txBody>
                  <a:tcPr marL="121968" marR="121968"/>
                </a:tc>
              </a:tr>
              <a:tr h="370840">
                <a:tc>
                  <a:txBody>
                    <a:bodyPr/>
                    <a:lstStyle/>
                    <a:p>
                      <a:r>
                        <a:rPr lang="en-GB" b="0" i="0" dirty="0" smtClean="0"/>
                        <a:t>Additional Growth Retained</a:t>
                      </a:r>
                      <a:endParaRPr lang="en-GB" b="0" i="0" dirty="0"/>
                    </a:p>
                  </a:txBody>
                  <a:tcPr marL="121968" marR="121968"/>
                </a:tc>
                <a:tc>
                  <a:txBody>
                    <a:bodyPr/>
                    <a:lstStyle/>
                    <a:p>
                      <a:r>
                        <a:rPr lang="en-GB" dirty="0" smtClean="0"/>
                        <a:t>£19.36m</a:t>
                      </a:r>
                      <a:endParaRPr lang="en-GB" dirty="0"/>
                    </a:p>
                  </a:txBody>
                  <a:tcPr marL="121968" marR="121968"/>
                </a:tc>
              </a:tr>
              <a:tr h="370840">
                <a:tc>
                  <a:txBody>
                    <a:bodyPr/>
                    <a:lstStyle/>
                    <a:p>
                      <a:r>
                        <a:rPr lang="en-GB" b="1" i="0" dirty="0" smtClean="0"/>
                        <a:t>Total</a:t>
                      </a:r>
                      <a:endParaRPr lang="en-GB" b="1" i="0" dirty="0"/>
                    </a:p>
                  </a:txBody>
                  <a:tcPr marL="121968" marR="121968"/>
                </a:tc>
                <a:tc>
                  <a:txBody>
                    <a:bodyPr/>
                    <a:lstStyle/>
                    <a:p>
                      <a:r>
                        <a:rPr lang="en-GB" b="1" dirty="0" smtClean="0"/>
                        <a:t>£7,229.99m</a:t>
                      </a:r>
                      <a:endParaRPr lang="en-GB" b="1" dirty="0"/>
                    </a:p>
                  </a:txBody>
                  <a:tcPr marL="121968" marR="121968"/>
                </a:tc>
              </a:tr>
            </a:tbl>
          </a:graphicData>
        </a:graphic>
      </p:graphicFrame>
      <p:sp>
        <p:nvSpPr>
          <p:cNvPr id="4" name="Content Placeholder 3"/>
          <p:cNvSpPr>
            <a:spLocks noGrp="1"/>
          </p:cNvSpPr>
          <p:nvPr>
            <p:ph sz="quarter" idx="4"/>
          </p:nvPr>
        </p:nvSpPr>
        <p:spPr>
          <a:xfrm>
            <a:off x="6193369" y="2564906"/>
            <a:ext cx="5389033" cy="3561259"/>
          </a:xfrm>
        </p:spPr>
        <p:txBody>
          <a:bodyPr>
            <a:normAutofit/>
          </a:bodyPr>
          <a:lstStyle/>
          <a:p>
            <a:r>
              <a:rPr lang="en-GB" dirty="0" smtClean="0"/>
              <a:t>In 2015-16, 86% of counties’ settlement funding assessment income is guaranteed, either through RSG or top-up payments</a:t>
            </a:r>
          </a:p>
          <a:p>
            <a:r>
              <a:rPr lang="en-GB" dirty="0" smtClean="0"/>
              <a:t>However, counties only receive an additional £19.36m (0.4% of SFA) as a reward for business rates growth</a:t>
            </a:r>
          </a:p>
          <a:p>
            <a:r>
              <a:rPr lang="en-GB" dirty="0" smtClean="0"/>
              <a:t>Districts received 15.6% of their SFA in additional growth</a:t>
            </a:r>
          </a:p>
          <a:p>
            <a:endParaRPr lang="en-GB" dirty="0"/>
          </a:p>
        </p:txBody>
      </p:sp>
    </p:spTree>
    <p:extLst>
      <p:ext uri="{BB962C8B-B14F-4D97-AF65-F5344CB8AC3E}">
        <p14:creationId xmlns:p14="http://schemas.microsoft.com/office/powerpoint/2010/main" val="32878932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92503" y="2636913"/>
            <a:ext cx="11013631" cy="3888432"/>
          </a:xfrm>
        </p:spPr>
        <p:txBody>
          <a:bodyPr>
            <a:normAutofit/>
          </a:bodyPr>
          <a:lstStyle/>
          <a:p>
            <a:r>
              <a:rPr lang="en-GB" dirty="0" smtClean="0"/>
              <a:t>Currently in two-tier areas the split between counties’ and districts’ share of the SFA (their assessed need) is 84:16, i.e. a reversal of the current proportionate shares arrangement.</a:t>
            </a:r>
          </a:p>
          <a:p>
            <a:r>
              <a:rPr lang="en-GB" dirty="0" smtClean="0"/>
              <a:t>If the 80:20 split was reversed, to match the needs of upper-tier areas, county councils would be affected more significantly by fluctuations in business rates income (both positive and negative).</a:t>
            </a:r>
          </a:p>
          <a:p>
            <a:r>
              <a:rPr lang="en-GB" dirty="0" smtClean="0"/>
              <a:t>But, to what extent is it desirable that funding for services not directly linked to business growth is dependent on business growth?</a:t>
            </a:r>
          </a:p>
        </p:txBody>
      </p:sp>
      <p:sp>
        <p:nvSpPr>
          <p:cNvPr id="8" name="Title 9"/>
          <p:cNvSpPr txBox="1">
            <a:spLocks/>
          </p:cNvSpPr>
          <p:nvPr/>
        </p:nvSpPr>
        <p:spPr>
          <a:xfrm>
            <a:off x="650431" y="1484784"/>
            <a:ext cx="109728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smtClean="0">
                <a:solidFill>
                  <a:srgbClr val="2364B5"/>
                </a:solidFill>
              </a:rPr>
              <a:t>Risk and Reward: If the 80:20 split was made more equal, counties would be exposed to additional risk and greater reward</a:t>
            </a:r>
            <a:endParaRPr lang="en-GB" sz="2400" dirty="0">
              <a:solidFill>
                <a:prstClr val="black"/>
              </a:solidFill>
            </a:endParaRPr>
          </a:p>
        </p:txBody>
      </p:sp>
    </p:spTree>
    <p:extLst>
      <p:ext uri="{BB962C8B-B14F-4D97-AF65-F5344CB8AC3E}">
        <p14:creationId xmlns:p14="http://schemas.microsoft.com/office/powerpoint/2010/main" val="2637315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609600" y="1600203"/>
            <a:ext cx="10574965" cy="4525963"/>
          </a:xfrm>
        </p:spPr>
        <p:txBody>
          <a:bodyPr>
            <a:normAutofit fontScale="92500" lnSpcReduction="20000"/>
          </a:bodyPr>
          <a:lstStyle/>
          <a:p>
            <a:pPr marL="0" indent="0">
              <a:buNone/>
            </a:pPr>
            <a:r>
              <a:rPr lang="en-GB" b="1" dirty="0"/>
              <a:t>New Responsibilities</a:t>
            </a:r>
            <a:endParaRPr lang="en-GB" dirty="0"/>
          </a:p>
          <a:p>
            <a:r>
              <a:rPr lang="en-GB" dirty="0" smtClean="0"/>
              <a:t>In 2015-16 the settlement funding assessment is worth £20.8bn, of which £11.3bn is the local share of business rates and </a:t>
            </a:r>
            <a:r>
              <a:rPr lang="en-GB" dirty="0"/>
              <a:t>the remaining £9.5bn is Revenue Support </a:t>
            </a:r>
            <a:r>
              <a:rPr lang="en-GB" dirty="0" smtClean="0"/>
              <a:t>Grant.</a:t>
            </a:r>
            <a:endParaRPr lang="en-GB" dirty="0"/>
          </a:p>
          <a:p>
            <a:r>
              <a:rPr lang="en-GB" dirty="0" smtClean="0"/>
              <a:t>Under 100% business rates retention, local government is expected to gain an additional £11bn in business rates income. However this will be accompanied by the removal of Revenue Support Grant.</a:t>
            </a:r>
          </a:p>
          <a:p>
            <a:r>
              <a:rPr lang="en-GB" dirty="0" smtClean="0"/>
              <a:t>Over the period to 2020, public spending is likely to be cut by around 30% for unprotected departments, such as local government.</a:t>
            </a:r>
            <a:endParaRPr lang="en-GB" dirty="0"/>
          </a:p>
          <a:p>
            <a:r>
              <a:rPr lang="en-GB" dirty="0" smtClean="0"/>
              <a:t>Given </a:t>
            </a:r>
            <a:r>
              <a:rPr lang="en-GB" dirty="0"/>
              <a:t>this trajectory and </a:t>
            </a:r>
            <a:r>
              <a:rPr lang="en-GB" dirty="0" smtClean="0"/>
              <a:t>an estimated </a:t>
            </a:r>
            <a:r>
              <a:rPr lang="en-GB" dirty="0"/>
              <a:t>total of £26bn business rates, </a:t>
            </a:r>
            <a:r>
              <a:rPr lang="en-GB" dirty="0" smtClean="0"/>
              <a:t>this provides scope for the Government to give LAs £3-4bn worth of additional responsibility to ensure reforms are ‘fiscally neutral’.</a:t>
            </a:r>
            <a:endParaRPr lang="en-GB" dirty="0"/>
          </a:p>
        </p:txBody>
      </p:sp>
    </p:spTree>
    <p:extLst>
      <p:ext uri="{BB962C8B-B14F-4D97-AF65-F5344CB8AC3E}">
        <p14:creationId xmlns:p14="http://schemas.microsoft.com/office/powerpoint/2010/main" val="21926888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8537" y="1773936"/>
            <a:ext cx="8448939" cy="47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0" name="Straight Arrow Connector 9"/>
          <p:cNvCxnSpPr/>
          <p:nvPr/>
        </p:nvCxnSpPr>
        <p:spPr>
          <a:xfrm>
            <a:off x="6488488" y="2778964"/>
            <a:ext cx="1056117" cy="5760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91182" y="2291389"/>
            <a:ext cx="2453425" cy="461665"/>
          </a:xfrm>
          <a:prstGeom prst="rect">
            <a:avLst/>
          </a:prstGeom>
          <a:noFill/>
        </p:spPr>
        <p:txBody>
          <a:bodyPr wrap="square" rtlCol="0">
            <a:spAutoFit/>
          </a:bodyPr>
          <a:lstStyle/>
          <a:p>
            <a:r>
              <a:rPr lang="en-GB" sz="1200" dirty="0">
                <a:solidFill>
                  <a:prstClr val="black"/>
                </a:solidFill>
              </a:rPr>
              <a:t>New responsibilities to be funded from additional retained rates</a:t>
            </a:r>
            <a:endParaRPr lang="en-GB" sz="1200" dirty="0">
              <a:solidFill>
                <a:prstClr val="black"/>
              </a:solidFill>
            </a:endParaRPr>
          </a:p>
        </p:txBody>
      </p:sp>
      <p:sp>
        <p:nvSpPr>
          <p:cNvPr id="7" name="Rectangle 6"/>
          <p:cNvSpPr/>
          <p:nvPr/>
        </p:nvSpPr>
        <p:spPr>
          <a:xfrm>
            <a:off x="719405" y="1312274"/>
            <a:ext cx="5125321" cy="461665"/>
          </a:xfrm>
          <a:prstGeom prst="rect">
            <a:avLst/>
          </a:prstGeom>
        </p:spPr>
        <p:txBody>
          <a:bodyPr wrap="none">
            <a:spAutoFit/>
          </a:bodyPr>
          <a:lstStyle/>
          <a:p>
            <a:r>
              <a:rPr lang="en-GB" sz="2400" b="1" dirty="0">
                <a:solidFill>
                  <a:srgbClr val="2364B5"/>
                </a:solidFill>
              </a:rPr>
              <a:t>New </a:t>
            </a:r>
            <a:r>
              <a:rPr lang="en-GB" sz="2400" b="1" dirty="0">
                <a:solidFill>
                  <a:srgbClr val="2364B5"/>
                </a:solidFill>
              </a:rPr>
              <a:t>Responsibilities: Funding Streams</a:t>
            </a:r>
            <a:endParaRPr lang="en-GB" sz="2400" dirty="0">
              <a:solidFill>
                <a:srgbClr val="2364B5"/>
              </a:solidFill>
            </a:endParaRPr>
          </a:p>
        </p:txBody>
      </p:sp>
    </p:spTree>
    <p:extLst>
      <p:ext uri="{BB962C8B-B14F-4D97-AF65-F5344CB8AC3E}">
        <p14:creationId xmlns:p14="http://schemas.microsoft.com/office/powerpoint/2010/main" val="453371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609600" y="1600203"/>
            <a:ext cx="10574965" cy="4525963"/>
          </a:xfrm>
        </p:spPr>
        <p:txBody>
          <a:bodyPr>
            <a:normAutofit fontScale="77500" lnSpcReduction="20000"/>
          </a:bodyPr>
          <a:lstStyle/>
          <a:p>
            <a:pPr marL="0" indent="0">
              <a:buNone/>
            </a:pPr>
            <a:r>
              <a:rPr lang="en-GB" b="1" dirty="0"/>
              <a:t>New </a:t>
            </a:r>
            <a:r>
              <a:rPr lang="en-GB" b="1" dirty="0" smtClean="0"/>
              <a:t>Responsibilities: Key Questions</a:t>
            </a:r>
          </a:p>
          <a:p>
            <a:pPr marL="0" indent="0">
              <a:buNone/>
            </a:pPr>
            <a:r>
              <a:rPr lang="en-GB" b="1" dirty="0" smtClean="0"/>
              <a:t>Principles</a:t>
            </a:r>
            <a:endParaRPr lang="en-GB" dirty="0"/>
          </a:p>
          <a:p>
            <a:r>
              <a:rPr lang="en-GB" dirty="0" smtClean="0"/>
              <a:t>What will the new responsibilities include?</a:t>
            </a:r>
          </a:p>
          <a:p>
            <a:r>
              <a:rPr lang="en-GB" dirty="0"/>
              <a:t>Will new responsibilities be selected based on their ‘fit’ with business rates </a:t>
            </a:r>
            <a:r>
              <a:rPr lang="en-GB" dirty="0" smtClean="0"/>
              <a:t>income? Should new responsibilities be linked to economic growth, e.g. commissioning skills?</a:t>
            </a:r>
          </a:p>
          <a:p>
            <a:r>
              <a:rPr lang="en-GB" dirty="0" smtClean="0"/>
              <a:t>For </a:t>
            </a:r>
            <a:r>
              <a:rPr lang="en-GB" dirty="0"/>
              <a:t>many local services demand does not necessarily match patterns of business rates income. </a:t>
            </a:r>
            <a:endParaRPr lang="en-GB" dirty="0" smtClean="0"/>
          </a:p>
          <a:p>
            <a:pPr marL="0" indent="0">
              <a:buNone/>
            </a:pPr>
            <a:r>
              <a:rPr lang="en-GB" b="1" dirty="0" smtClean="0"/>
              <a:t>New Burdens</a:t>
            </a:r>
            <a:endParaRPr lang="en-GB" b="1" dirty="0"/>
          </a:p>
          <a:p>
            <a:r>
              <a:rPr lang="en-GB" dirty="0" smtClean="0"/>
              <a:t>How will New Burdens be dealt with once full business rates retention is implemented?</a:t>
            </a:r>
          </a:p>
          <a:p>
            <a:pPr marL="0" indent="0">
              <a:buNone/>
            </a:pPr>
            <a:r>
              <a:rPr lang="en-GB" b="1" dirty="0" smtClean="0"/>
              <a:t>Two-Tier Challenges</a:t>
            </a:r>
          </a:p>
          <a:p>
            <a:r>
              <a:rPr lang="en-GB" dirty="0" smtClean="0"/>
              <a:t>In two-tier areas demographic growth impacts on each tier in differing ways. In particular, how will demographic growth pressures be funded, especially those linked  social care, given a more opaque link to business rates</a:t>
            </a:r>
            <a:r>
              <a:rPr lang="en-GB" dirty="0"/>
              <a:t>?</a:t>
            </a:r>
            <a:endParaRPr lang="en-GB" dirty="0" smtClean="0"/>
          </a:p>
        </p:txBody>
      </p:sp>
    </p:spTree>
    <p:extLst>
      <p:ext uri="{BB962C8B-B14F-4D97-AF65-F5344CB8AC3E}">
        <p14:creationId xmlns:p14="http://schemas.microsoft.com/office/powerpoint/2010/main" val="2258980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2" y="2060851"/>
            <a:ext cx="11013631" cy="3990429"/>
          </a:xfrm>
        </p:spPr>
        <p:txBody>
          <a:bodyPr>
            <a:noAutofit/>
          </a:bodyPr>
          <a:lstStyle/>
          <a:p>
            <a:r>
              <a:rPr lang="en-GB" sz="1800" dirty="0" smtClean="0"/>
              <a:t>Two-tier areas currently generate </a:t>
            </a:r>
            <a:r>
              <a:rPr lang="en-GB" sz="1800" b="1" dirty="0" smtClean="0"/>
              <a:t>32% </a:t>
            </a:r>
            <a:r>
              <a:rPr lang="en-GB" sz="1800" dirty="0" smtClean="0"/>
              <a:t>of total national business rates income and receive </a:t>
            </a:r>
            <a:r>
              <a:rPr lang="en-GB" sz="1800" b="1" dirty="0" smtClean="0"/>
              <a:t>27% </a:t>
            </a:r>
            <a:r>
              <a:rPr lang="en-GB" sz="1800" dirty="0" smtClean="0"/>
              <a:t>of the overall Settlement Funding Assessment.</a:t>
            </a:r>
          </a:p>
          <a:p>
            <a:r>
              <a:rPr lang="en-GB" sz="1800" dirty="0" smtClean="0"/>
              <a:t>Based on the current forecasts for business rates income, if 100% of rates were retained by local authorities in 2015-16, </a:t>
            </a:r>
            <a:r>
              <a:rPr lang="en-GB" sz="1800" dirty="0"/>
              <a:t>21 out of 27 two-tier </a:t>
            </a:r>
            <a:r>
              <a:rPr lang="en-GB" sz="1800" dirty="0" smtClean="0"/>
              <a:t>areas would be self- sufficient and would generate a surplus of business rates compared to their allocation of formula funding.</a:t>
            </a:r>
          </a:p>
          <a:p>
            <a:r>
              <a:rPr lang="en-GB" sz="1800" dirty="0" smtClean="0"/>
              <a:t>In 2015-16, two-tier areas would have generated </a:t>
            </a:r>
            <a:r>
              <a:rPr lang="en-GB" sz="1800" dirty="0"/>
              <a:t>a surplus </a:t>
            </a:r>
            <a:r>
              <a:rPr lang="en-GB" sz="1800" dirty="0" smtClean="0"/>
              <a:t>of £1.8bn above their current needs assessment.</a:t>
            </a:r>
          </a:p>
          <a:p>
            <a:r>
              <a:rPr lang="en-GB" sz="1800" dirty="0" smtClean="0"/>
              <a:t>In the new system, patterns of redistribution will depend </a:t>
            </a:r>
            <a:r>
              <a:rPr lang="en-GB" sz="1800" dirty="0"/>
              <a:t>on </a:t>
            </a:r>
            <a:r>
              <a:rPr lang="en-GB" sz="1800" dirty="0" smtClean="0"/>
              <a:t>the </a:t>
            </a:r>
            <a:r>
              <a:rPr lang="en-GB" sz="1800" dirty="0"/>
              <a:t>new needs </a:t>
            </a:r>
            <a:r>
              <a:rPr lang="en-GB" sz="1800" dirty="0" smtClean="0"/>
              <a:t>formula, to be consulted on as part of the reforms.</a:t>
            </a:r>
          </a:p>
          <a:p>
            <a:r>
              <a:rPr lang="en-GB" sz="1800" dirty="0" smtClean="0"/>
              <a:t>Under </a:t>
            </a:r>
            <a:r>
              <a:rPr lang="en-GB" sz="1800" dirty="0"/>
              <a:t>the existing rates retention scheme, a new needs assessment was expected to take place in 2020</a:t>
            </a:r>
            <a:r>
              <a:rPr lang="en-GB" sz="1800" dirty="0" smtClean="0"/>
              <a:t>. This is still expected to take place, to form the basis of the start-up position for the new scheme.</a:t>
            </a:r>
          </a:p>
        </p:txBody>
      </p:sp>
      <p:sp>
        <p:nvSpPr>
          <p:cNvPr id="8" name="Title 9"/>
          <p:cNvSpPr txBox="1">
            <a:spLocks/>
          </p:cNvSpPr>
          <p:nvPr/>
        </p:nvSpPr>
        <p:spPr>
          <a:xfrm>
            <a:off x="650431" y="1484784"/>
            <a:ext cx="109728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smtClean="0">
                <a:solidFill>
                  <a:srgbClr val="2364B5"/>
                </a:solidFill>
              </a:rPr>
              <a:t>Needs Assessment and Redistribution</a:t>
            </a:r>
            <a:endParaRPr lang="en-GB" sz="2400" dirty="0">
              <a:solidFill>
                <a:prstClr val="black"/>
              </a:solidFill>
            </a:endParaRPr>
          </a:p>
        </p:txBody>
      </p:sp>
    </p:spTree>
    <p:extLst>
      <p:ext uri="{BB962C8B-B14F-4D97-AF65-F5344CB8AC3E}">
        <p14:creationId xmlns:p14="http://schemas.microsoft.com/office/powerpoint/2010/main" val="2727558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1202</Words>
  <Application>Microsoft Office PowerPoint</Application>
  <PresentationFormat>Widescreen</PresentationFormat>
  <Paragraphs>87</Paragraphs>
  <Slides>12</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Verdana</vt:lpstr>
      <vt:lpstr>Wingdings</vt:lpstr>
      <vt:lpstr>1_Office Theme</vt:lpstr>
      <vt:lpstr>2_Office Theme</vt:lpstr>
      <vt:lpstr>PowerPoint Presentation</vt:lpstr>
      <vt:lpstr>A New World of Finance: Business Rates and Beyond   </vt:lpstr>
      <vt:lpstr>PowerPoint Presentation</vt:lpstr>
      <vt:lpstr>Risk and Reward: The current system provides significant protection for shire counties’ income. </vt:lpstr>
      <vt:lpstr>PowerPoint Presentation</vt:lpstr>
      <vt:lpstr>PowerPoint Presentation</vt:lpstr>
      <vt:lpstr>PowerPoint Presentation</vt:lpstr>
      <vt:lpstr>PowerPoint Presentation</vt:lpstr>
      <vt:lpstr>PowerPoint Presentation</vt:lpstr>
      <vt:lpstr>PowerPoint Presentation</vt:lpstr>
      <vt:lpstr>Reserves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Edwards, CCN</dc:creator>
  <cp:lastModifiedBy>Simon Edwards, CCN</cp:lastModifiedBy>
  <cp:revision>1</cp:revision>
  <dcterms:created xsi:type="dcterms:W3CDTF">2015-11-20T11:45:33Z</dcterms:created>
  <dcterms:modified xsi:type="dcterms:W3CDTF">2015-11-20T11:46:05Z</dcterms:modified>
</cp:coreProperties>
</file>