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D8A7D-B3E8-4BE1-AE07-C794C78892EB}" type="datetimeFigureOut">
              <a:rPr lang="en-GB" smtClean="0"/>
              <a:t>20/11/2015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33627-AEA4-4C2A-BC9B-AF193C9CFBEA}" type="slidenum">
              <a:rPr lang="en-GB" smtClean="0"/>
              <a:t>‹#›</a:t>
            </a:fld>
            <a:endParaRPr lang="en-GB"/>
          </a:p>
        </p:txBody>
      </p:sp>
    </p:spTree>
    <p:extLst>
      <p:ext uri="{BB962C8B-B14F-4D97-AF65-F5344CB8AC3E}">
        <p14:creationId xmlns:p14="http://schemas.microsoft.com/office/powerpoint/2010/main" val="291800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3851" y="8684900"/>
            <a:ext cx="2972548"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34" tIns="45017" rIns="90034" bIns="45017" anchor="b"/>
          <a:lstStyle>
            <a:lvl1pPr defTabSz="908050">
              <a:spcBef>
                <a:spcPct val="30000"/>
              </a:spcBef>
              <a:defRPr sz="1200">
                <a:solidFill>
                  <a:schemeClr val="tx1"/>
                </a:solidFill>
                <a:latin typeface="Arial" panose="020B0604020202020204" pitchFamily="34" charset="0"/>
                <a:ea typeface="ヒラギノ角ゴ Pro W3" charset="-128"/>
              </a:defRPr>
            </a:lvl1pPr>
            <a:lvl2pPr marL="742950" indent="-285750" defTabSz="908050">
              <a:spcBef>
                <a:spcPct val="30000"/>
              </a:spcBef>
              <a:defRPr sz="1200">
                <a:solidFill>
                  <a:schemeClr val="tx1"/>
                </a:solidFill>
                <a:latin typeface="Arial" panose="020B0604020202020204" pitchFamily="34" charset="0"/>
                <a:ea typeface="ヒラギノ角ゴ Pro W3" charset="-128"/>
              </a:defRPr>
            </a:lvl2pPr>
            <a:lvl3pPr marL="1143000" indent="-228600" defTabSz="908050">
              <a:spcBef>
                <a:spcPct val="30000"/>
              </a:spcBef>
              <a:defRPr sz="1200">
                <a:solidFill>
                  <a:schemeClr val="tx1"/>
                </a:solidFill>
                <a:latin typeface="Arial" panose="020B0604020202020204" pitchFamily="34" charset="0"/>
                <a:ea typeface="ヒラギノ角ゴ Pro W3" charset="-128"/>
              </a:defRPr>
            </a:lvl3pPr>
            <a:lvl4pPr marL="1600200" indent="-228600" defTabSz="908050">
              <a:spcBef>
                <a:spcPct val="30000"/>
              </a:spcBef>
              <a:defRPr sz="1200">
                <a:solidFill>
                  <a:schemeClr val="tx1"/>
                </a:solidFill>
                <a:latin typeface="Arial" panose="020B0604020202020204" pitchFamily="34" charset="0"/>
                <a:ea typeface="ヒラギノ角ゴ Pro W3" charset="-128"/>
              </a:defRPr>
            </a:lvl4pPr>
            <a:lvl5pPr marL="2057400" indent="-228600" defTabSz="908050">
              <a:spcBef>
                <a:spcPct val="30000"/>
              </a:spcBef>
              <a:defRPr sz="1200">
                <a:solidFill>
                  <a:schemeClr val="tx1"/>
                </a:solidFill>
                <a:latin typeface="Arial" panose="020B0604020202020204" pitchFamily="34" charset="0"/>
                <a:ea typeface="ヒラギノ角ゴ Pro W3" charset="-128"/>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lgn="r" eaLnBrk="0" fontAlgn="base" hangingPunct="0">
              <a:spcBef>
                <a:spcPct val="0"/>
              </a:spcBef>
              <a:spcAft>
                <a:spcPct val="0"/>
              </a:spcAft>
            </a:pPr>
            <a:fld id="{AF925085-7AFC-4383-85F1-D7DC7F8A775F}" type="slidenum">
              <a:rPr lang="en-GB" altLang="en-US">
                <a:solidFill>
                  <a:srgbClr val="000000"/>
                </a:solidFill>
                <a:ea typeface="MS PGothic" panose="020B0600070205080204" pitchFamily="34" charset="-128"/>
              </a:rPr>
              <a:pPr algn="r" eaLnBrk="0" fontAlgn="base" hangingPunct="0">
                <a:spcBef>
                  <a:spcPct val="0"/>
                </a:spcBef>
                <a:spcAft>
                  <a:spcPct val="0"/>
                </a:spcAft>
              </a:pPr>
              <a:t>2</a:t>
            </a:fld>
            <a:endParaRPr lang="en-GB" altLang="en-US">
              <a:solidFill>
                <a:srgbClr val="000000"/>
              </a:solidFill>
              <a:ea typeface="MS PGothic" panose="020B0600070205080204" pitchFamily="34" charset="-128"/>
            </a:endParaRPr>
          </a:p>
        </p:txBody>
      </p:sp>
      <p:sp>
        <p:nvSpPr>
          <p:cNvPr id="25603" name="Rectangle 2"/>
          <p:cNvSpPr>
            <a:spLocks noGrp="1" noRot="1" noChangeAspect="1" noChangeArrowheads="1" noTextEdit="1"/>
          </p:cNvSpPr>
          <p:nvPr>
            <p:ph type="sldImg"/>
          </p:nvPr>
        </p:nvSpPr>
        <p:spPr>
          <a:xfrm>
            <a:off x="381000" y="684213"/>
            <a:ext cx="6100763" cy="3432175"/>
          </a:xfrm>
          <a:ln/>
        </p:spPr>
      </p:sp>
      <p:sp>
        <p:nvSpPr>
          <p:cNvPr id="25604" name="Rectangle 3"/>
          <p:cNvSpPr>
            <a:spLocks noGrp="1" noChangeArrowheads="1"/>
          </p:cNvSpPr>
          <p:nvPr>
            <p:ph type="body" idx="1"/>
          </p:nvPr>
        </p:nvSpPr>
        <p:spPr>
          <a:xfrm>
            <a:off x="685480" y="4343913"/>
            <a:ext cx="5487040" cy="41158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34" tIns="45017" rIns="90034" bIns="45017"/>
          <a:lstStyle/>
          <a:p>
            <a:pPr eaLnBrk="1" hangingPunct="1">
              <a:lnSpc>
                <a:spcPct val="90000"/>
              </a:lnSpc>
            </a:pPr>
            <a:endParaRPr lang="en-GB" altLang="en-US" smtClean="0">
              <a:latin typeface="Arial" panose="020B0604020202020204" pitchFamily="34" charset="0"/>
              <a:ea typeface="ヒラギノ角ゴ Pro W3" charset="-128"/>
            </a:endParaRPr>
          </a:p>
        </p:txBody>
      </p:sp>
    </p:spTree>
    <p:extLst>
      <p:ext uri="{BB962C8B-B14F-4D97-AF65-F5344CB8AC3E}">
        <p14:creationId xmlns:p14="http://schemas.microsoft.com/office/powerpoint/2010/main" val="201722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82F2B7-F1B8-4A4A-AB21-60A1DC531723}" type="slidenum">
              <a:rPr lang="en-GB" smtClean="0">
                <a:solidFill>
                  <a:srgbClr val="000000"/>
                </a:solidFill>
              </a:rPr>
              <a:pPr>
                <a:defRPr/>
              </a:pPr>
              <a:t>11</a:t>
            </a:fld>
            <a:endParaRPr lang="en-GB" dirty="0">
              <a:solidFill>
                <a:srgbClr val="000000"/>
              </a:solidFill>
            </a:endParaRPr>
          </a:p>
        </p:txBody>
      </p:sp>
    </p:spTree>
    <p:extLst>
      <p:ext uri="{BB962C8B-B14F-4D97-AF65-F5344CB8AC3E}">
        <p14:creationId xmlns:p14="http://schemas.microsoft.com/office/powerpoint/2010/main" val="314332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82F2B7-F1B8-4A4A-AB21-60A1DC531723}" type="slidenum">
              <a:rPr lang="en-GB" smtClean="0">
                <a:solidFill>
                  <a:srgbClr val="000000"/>
                </a:solidFill>
              </a:rPr>
              <a:pPr>
                <a:defRPr/>
              </a:pPr>
              <a:t>12</a:t>
            </a:fld>
            <a:endParaRPr lang="en-GB" dirty="0">
              <a:solidFill>
                <a:srgbClr val="000000"/>
              </a:solidFill>
            </a:endParaRPr>
          </a:p>
        </p:txBody>
      </p:sp>
    </p:spTree>
    <p:extLst>
      <p:ext uri="{BB962C8B-B14F-4D97-AF65-F5344CB8AC3E}">
        <p14:creationId xmlns:p14="http://schemas.microsoft.com/office/powerpoint/2010/main" val="204725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82F2B7-F1B8-4A4A-AB21-60A1DC531723}"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p14="http://schemas.microsoft.com/office/powerpoint/2010/main" val="81432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normAutofit/>
          </a:bodyPr>
          <a:lstStyle/>
          <a:p>
            <a:pPr defTabSz="907451">
              <a:defRPr/>
            </a:pPr>
            <a:endParaRPr lang="en-GB" dirty="0"/>
          </a:p>
        </p:txBody>
      </p:sp>
      <p:sp>
        <p:nvSpPr>
          <p:cNvPr id="4" name="Slide Number Placeholder 3"/>
          <p:cNvSpPr>
            <a:spLocks noGrp="1"/>
          </p:cNvSpPr>
          <p:nvPr>
            <p:ph type="sldNum" sz="quarter" idx="10"/>
          </p:nvPr>
        </p:nvSpPr>
        <p:spPr/>
        <p:txBody>
          <a:bodyPr/>
          <a:lstStyle/>
          <a:p>
            <a:pPr>
              <a:defRPr/>
            </a:pPr>
            <a:fld id="{BD82F2B7-F1B8-4A4A-AB21-60A1DC531723}" type="slidenum">
              <a:rPr lang="en-GB" smtClean="0">
                <a:solidFill>
                  <a:srgbClr val="000000"/>
                </a:solidFill>
              </a:rPr>
              <a:pPr>
                <a:defRPr/>
              </a:pPr>
              <a:t>14</a:t>
            </a:fld>
            <a:endParaRPr lang="en-GB" dirty="0">
              <a:solidFill>
                <a:srgbClr val="000000"/>
              </a:solidFill>
            </a:endParaRPr>
          </a:p>
        </p:txBody>
      </p:sp>
    </p:spTree>
    <p:extLst>
      <p:ext uri="{BB962C8B-B14F-4D97-AF65-F5344CB8AC3E}">
        <p14:creationId xmlns:p14="http://schemas.microsoft.com/office/powerpoint/2010/main" val="315416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lstStyle/>
          <a:p>
            <a:pPr defTabSz="907451">
              <a:defRPr/>
            </a:pPr>
            <a:r>
              <a:rPr lang="en-GB" dirty="0" smtClean="0"/>
              <a:t>Possible material</a:t>
            </a:r>
          </a:p>
          <a:p>
            <a:endParaRPr lang="en-GB" dirty="0"/>
          </a:p>
        </p:txBody>
      </p:sp>
      <p:sp>
        <p:nvSpPr>
          <p:cNvPr id="4" name="Slide Number Placeholder 3"/>
          <p:cNvSpPr>
            <a:spLocks noGrp="1"/>
          </p:cNvSpPr>
          <p:nvPr>
            <p:ph type="sldNum" sz="quarter" idx="10"/>
          </p:nvPr>
        </p:nvSpPr>
        <p:spPr/>
        <p:txBody>
          <a:bodyPr/>
          <a:lstStyle/>
          <a:p>
            <a:fld id="{503EC96D-7B62-4B96-918C-8F09E39FBCF6}" type="slidenum">
              <a:rPr lang="en-GB" altLang="en-US" smtClean="0">
                <a:solidFill>
                  <a:srgbClr val="000000"/>
                </a:solidFill>
              </a:rPr>
              <a:pPr/>
              <a:t>15</a:t>
            </a:fld>
            <a:endParaRPr lang="en-GB" altLang="en-US">
              <a:solidFill>
                <a:srgbClr val="000000"/>
              </a:solidFill>
            </a:endParaRPr>
          </a:p>
        </p:txBody>
      </p:sp>
    </p:spTree>
    <p:extLst>
      <p:ext uri="{BB962C8B-B14F-4D97-AF65-F5344CB8AC3E}">
        <p14:creationId xmlns:p14="http://schemas.microsoft.com/office/powerpoint/2010/main" val="290918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381000" y="685800"/>
            <a:ext cx="6097588" cy="3429000"/>
          </a:xfrm>
          <a:ln/>
        </p:spPr>
      </p:sp>
      <p:sp>
        <p:nvSpPr>
          <p:cNvPr id="35843" name="Rectangle 3"/>
          <p:cNvSpPr>
            <a:spLocks noGrp="1" noChangeArrowheads="1"/>
          </p:cNvSpPr>
          <p:nvPr>
            <p:ph type="body" idx="1"/>
          </p:nvPr>
        </p:nvSpPr>
        <p:spPr>
          <a:xfrm>
            <a:off x="450048" y="4343913"/>
            <a:ext cx="5957907" cy="41143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z="1400" b="1" dirty="0">
              <a:latin typeface="Arial" panose="020B0604020202020204" pitchFamily="34" charset="0"/>
              <a:ea typeface="ヒラギノ角ゴ Pro W3" charset="-128"/>
            </a:endParaRPr>
          </a:p>
          <a:p>
            <a:endParaRPr lang="en-GB" altLang="en-US" sz="1400" dirty="0">
              <a:latin typeface="Arial" panose="020B0604020202020204" pitchFamily="34" charset="0"/>
              <a:ea typeface="ヒラギノ角ゴ Pro W3" charset="-128"/>
            </a:endParaRPr>
          </a:p>
        </p:txBody>
      </p:sp>
    </p:spTree>
    <p:extLst>
      <p:ext uri="{BB962C8B-B14F-4D97-AF65-F5344CB8AC3E}">
        <p14:creationId xmlns:p14="http://schemas.microsoft.com/office/powerpoint/2010/main" val="204554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3EC96D-7B62-4B96-918C-8F09E39FBCF6}" type="slidenum">
              <a:rPr lang="en-GB" altLang="en-US" smtClean="0">
                <a:solidFill>
                  <a:srgbClr val="000000"/>
                </a:solidFill>
              </a:rPr>
              <a:pPr/>
              <a:t>3</a:t>
            </a:fld>
            <a:endParaRPr lang="en-GB" altLang="en-US">
              <a:solidFill>
                <a:srgbClr val="000000"/>
              </a:solidFill>
            </a:endParaRPr>
          </a:p>
        </p:txBody>
      </p:sp>
    </p:spTree>
    <p:extLst>
      <p:ext uri="{BB962C8B-B14F-4D97-AF65-F5344CB8AC3E}">
        <p14:creationId xmlns:p14="http://schemas.microsoft.com/office/powerpoint/2010/main" val="292727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03EC96D-7B62-4B96-918C-8F09E39FBCF6}" type="slidenum">
              <a:rPr lang="en-GB" altLang="en-US" smtClean="0">
                <a:solidFill>
                  <a:srgbClr val="000000"/>
                </a:solidFill>
              </a:rPr>
              <a:pPr/>
              <a:t>4</a:t>
            </a:fld>
            <a:endParaRPr lang="en-GB" altLang="en-US" dirty="0">
              <a:solidFill>
                <a:srgbClr val="000000"/>
              </a:solidFill>
            </a:endParaRPr>
          </a:p>
        </p:txBody>
      </p:sp>
    </p:spTree>
    <p:extLst>
      <p:ext uri="{BB962C8B-B14F-4D97-AF65-F5344CB8AC3E}">
        <p14:creationId xmlns:p14="http://schemas.microsoft.com/office/powerpoint/2010/main" val="346180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7588" cy="34290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latin typeface="Arial" panose="020B0604020202020204" pitchFamily="34" charset="0"/>
                <a:ea typeface="ヒラギノ角ゴ Pro W3" charset="-128"/>
              </a:rPr>
              <a:t>There is a relationship between the quality of care and the finances. If you see quality dropping that can be an indication of wider problems. Long-overdue need for redecoration, lack of activities, poor food, and over-use of agency staff are all things we may be able to spot on our visits to homes. Our inspectors often know instinctively that they are seeing something that needs to be explored further. </a:t>
            </a:r>
            <a:br>
              <a:rPr lang="en-GB" altLang="en-US" smtClean="0">
                <a:latin typeface="Arial" panose="020B0604020202020204" pitchFamily="34" charset="0"/>
                <a:ea typeface="ヒラギノ角ゴ Pro W3" charset="-128"/>
              </a:rPr>
            </a:br>
            <a:endParaRPr lang="en-GB" altLang="en-US" smtClean="0">
              <a:latin typeface="Arial" panose="020B0604020202020204" pitchFamily="34" charset="0"/>
              <a:ea typeface="ヒラギノ角ゴ Pro W3"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37304" indent="-283578">
              <a:spcBef>
                <a:spcPct val="30000"/>
              </a:spcBef>
              <a:defRPr sz="1200">
                <a:solidFill>
                  <a:schemeClr val="tx1"/>
                </a:solidFill>
                <a:latin typeface="Arial" panose="020B0604020202020204" pitchFamily="34" charset="0"/>
                <a:ea typeface="ヒラギノ角ゴ Pro W3" charset="-128"/>
              </a:defRPr>
            </a:lvl2pPr>
            <a:lvl3pPr marL="1134313" indent="-226863">
              <a:spcBef>
                <a:spcPct val="30000"/>
              </a:spcBef>
              <a:defRPr sz="1200">
                <a:solidFill>
                  <a:schemeClr val="tx1"/>
                </a:solidFill>
                <a:latin typeface="Arial" panose="020B0604020202020204" pitchFamily="34" charset="0"/>
                <a:ea typeface="ヒラギノ角ゴ Pro W3" charset="-128"/>
              </a:defRPr>
            </a:lvl3pPr>
            <a:lvl4pPr marL="1588038" indent="-226863">
              <a:spcBef>
                <a:spcPct val="30000"/>
              </a:spcBef>
              <a:defRPr sz="1200">
                <a:solidFill>
                  <a:schemeClr val="tx1"/>
                </a:solidFill>
                <a:latin typeface="Arial" panose="020B0604020202020204" pitchFamily="34" charset="0"/>
                <a:ea typeface="ヒラギノ角ゴ Pro W3" charset="-128"/>
              </a:defRPr>
            </a:lvl4pPr>
            <a:lvl5pPr marL="2041764" indent="-226863">
              <a:spcBef>
                <a:spcPct val="30000"/>
              </a:spcBef>
              <a:defRPr sz="1200">
                <a:solidFill>
                  <a:schemeClr val="tx1"/>
                </a:solidFill>
                <a:latin typeface="Arial" panose="020B0604020202020204" pitchFamily="34" charset="0"/>
                <a:ea typeface="ヒラギノ角ゴ Pro W3" charset="-128"/>
              </a:defRPr>
            </a:lvl5pPr>
            <a:lvl6pPr marL="2495489" indent="-226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49214" indent="-226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02940" indent="-226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56665" indent="-226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42D54FB1-9EED-4D0C-93B4-073A821E390D}" type="slidenum">
              <a:rPr lang="en-GB" altLang="en-US">
                <a:solidFill>
                  <a:srgbClr val="000000"/>
                </a:solidFill>
                <a:ea typeface="MS PGothic" panose="020B0600070205080204" pitchFamily="34" charset="-128"/>
              </a:rPr>
              <a:pPr>
                <a:spcBef>
                  <a:spcPct val="0"/>
                </a:spcBef>
              </a:pPr>
              <a:t>5</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185031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2588" y="685800"/>
            <a:ext cx="6096000" cy="34290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latin typeface="Arial" panose="020B0604020202020204" pitchFamily="34" charset="0"/>
              <a:ea typeface="ヒラギノ角ゴ Pro W3"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37304" indent="-283578">
              <a:defRPr sz="2400">
                <a:solidFill>
                  <a:schemeClr val="tx1"/>
                </a:solidFill>
                <a:latin typeface="Arial" panose="020B0604020202020204" pitchFamily="34" charset="0"/>
                <a:ea typeface="ヒラギノ角ゴ Pro W3" charset="-128"/>
              </a:defRPr>
            </a:lvl2pPr>
            <a:lvl3pPr marL="1134313" indent="-226863">
              <a:defRPr sz="2400">
                <a:solidFill>
                  <a:schemeClr val="tx1"/>
                </a:solidFill>
                <a:latin typeface="Arial" panose="020B0604020202020204" pitchFamily="34" charset="0"/>
                <a:ea typeface="ヒラギノ角ゴ Pro W3" charset="-128"/>
              </a:defRPr>
            </a:lvl3pPr>
            <a:lvl4pPr marL="1588038" indent="-226863">
              <a:defRPr sz="2400">
                <a:solidFill>
                  <a:schemeClr val="tx1"/>
                </a:solidFill>
                <a:latin typeface="Arial" panose="020B0604020202020204" pitchFamily="34" charset="0"/>
                <a:ea typeface="ヒラギノ角ゴ Pro W3" charset="-128"/>
              </a:defRPr>
            </a:lvl4pPr>
            <a:lvl5pPr marL="2041764" indent="-226863">
              <a:defRPr sz="2400">
                <a:solidFill>
                  <a:schemeClr val="tx1"/>
                </a:solidFill>
                <a:latin typeface="Arial" panose="020B0604020202020204"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0CA2A952-51FD-4BB9-9826-D1545B53E475}" type="slidenum">
              <a:rPr lang="en-GB" altLang="en-US" sz="1200">
                <a:solidFill>
                  <a:srgbClr val="000000"/>
                </a:solidFill>
              </a:rPr>
              <a:pPr/>
              <a:t>6</a:t>
            </a:fld>
            <a:endParaRPr lang="en-GB" altLang="en-US" sz="1200">
              <a:solidFill>
                <a:srgbClr val="000000"/>
              </a:solidFill>
            </a:endParaRPr>
          </a:p>
        </p:txBody>
      </p:sp>
    </p:spTree>
    <p:extLst>
      <p:ext uri="{BB962C8B-B14F-4D97-AF65-F5344CB8AC3E}">
        <p14:creationId xmlns:p14="http://schemas.microsoft.com/office/powerpoint/2010/main" val="197074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3EC96D-7B62-4B96-918C-8F09E39FBCF6}" type="slidenum">
              <a:rPr lang="en-GB" altLang="en-US" smtClean="0">
                <a:solidFill>
                  <a:srgbClr val="000000"/>
                </a:solidFill>
              </a:rPr>
              <a:pPr/>
              <a:t>7</a:t>
            </a:fld>
            <a:endParaRPr lang="en-GB" altLang="en-US">
              <a:solidFill>
                <a:srgbClr val="000000"/>
              </a:solidFill>
            </a:endParaRPr>
          </a:p>
        </p:txBody>
      </p:sp>
    </p:spTree>
    <p:extLst>
      <p:ext uri="{BB962C8B-B14F-4D97-AF65-F5344CB8AC3E}">
        <p14:creationId xmlns:p14="http://schemas.microsoft.com/office/powerpoint/2010/main" val="363431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3EC96D-7B62-4B96-918C-8F09E39FBCF6}" type="slidenum">
              <a:rPr lang="en-GB" altLang="en-US" smtClean="0">
                <a:solidFill>
                  <a:srgbClr val="000000"/>
                </a:solidFill>
              </a:rPr>
              <a:pPr/>
              <a:t>8</a:t>
            </a:fld>
            <a:endParaRPr lang="en-GB" altLang="en-US">
              <a:solidFill>
                <a:srgbClr val="000000"/>
              </a:solidFill>
            </a:endParaRPr>
          </a:p>
        </p:txBody>
      </p:sp>
    </p:spTree>
    <p:extLst>
      <p:ext uri="{BB962C8B-B14F-4D97-AF65-F5344CB8AC3E}">
        <p14:creationId xmlns:p14="http://schemas.microsoft.com/office/powerpoint/2010/main" val="98214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2588" y="685800"/>
            <a:ext cx="6096000" cy="3429000"/>
          </a:xfrm>
          <a:ln/>
        </p:spPr>
      </p:sp>
      <p:sp>
        <p:nvSpPr>
          <p:cNvPr id="30723" name="Notes Placeholder 2"/>
          <p:cNvSpPr>
            <a:spLocks noGrp="1"/>
          </p:cNvSpPr>
          <p:nvPr>
            <p:ph type="body" idx="1"/>
          </p:nvPr>
        </p:nvSpPr>
        <p:spPr>
          <a:xfrm>
            <a:off x="667863" y="4174308"/>
            <a:ext cx="5740092" cy="46421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Arial" panose="020B0604020202020204" pitchFamily="34" charset="0"/>
              <a:ea typeface="ヒラギノ角ゴ Pro W3"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37304" indent="-283578">
              <a:defRPr sz="2400">
                <a:solidFill>
                  <a:schemeClr val="tx1"/>
                </a:solidFill>
                <a:latin typeface="Arial" panose="020B0604020202020204" pitchFamily="34" charset="0"/>
                <a:ea typeface="ヒラギノ角ゴ Pro W3" charset="-128"/>
              </a:defRPr>
            </a:lvl2pPr>
            <a:lvl3pPr marL="1134313" indent="-226863">
              <a:defRPr sz="2400">
                <a:solidFill>
                  <a:schemeClr val="tx1"/>
                </a:solidFill>
                <a:latin typeface="Arial" panose="020B0604020202020204" pitchFamily="34" charset="0"/>
                <a:ea typeface="ヒラギノ角ゴ Pro W3" charset="-128"/>
              </a:defRPr>
            </a:lvl3pPr>
            <a:lvl4pPr marL="1588038" indent="-226863">
              <a:defRPr sz="2400">
                <a:solidFill>
                  <a:schemeClr val="tx1"/>
                </a:solidFill>
                <a:latin typeface="Arial" panose="020B0604020202020204" pitchFamily="34" charset="0"/>
                <a:ea typeface="ヒラギノ角ゴ Pro W3" charset="-128"/>
              </a:defRPr>
            </a:lvl4pPr>
            <a:lvl5pPr marL="2041764" indent="-226863">
              <a:defRPr sz="2400">
                <a:solidFill>
                  <a:schemeClr val="tx1"/>
                </a:solidFill>
                <a:latin typeface="Arial" panose="020B0604020202020204"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1A900B09-7779-4361-B243-E0A93A7ECEA6}" type="slidenum">
              <a:rPr lang="en-GB" altLang="en-US" sz="1200">
                <a:solidFill>
                  <a:srgbClr val="000000"/>
                </a:solidFill>
              </a:rPr>
              <a:pPr/>
              <a:t>9</a:t>
            </a:fld>
            <a:endParaRPr lang="en-GB" altLang="en-US" sz="1200">
              <a:solidFill>
                <a:srgbClr val="000000"/>
              </a:solidFill>
            </a:endParaRPr>
          </a:p>
        </p:txBody>
      </p:sp>
    </p:spTree>
    <p:extLst>
      <p:ext uri="{BB962C8B-B14F-4D97-AF65-F5344CB8AC3E}">
        <p14:creationId xmlns:p14="http://schemas.microsoft.com/office/powerpoint/2010/main" val="152842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7588"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Wingdings" panose="05000000000000000000" pitchFamily="2" charset="2"/>
              <a:ea typeface="ヒラギノ角ゴ Pro W3"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37304" indent="-283578">
              <a:defRPr sz="2400">
                <a:solidFill>
                  <a:schemeClr val="tx1"/>
                </a:solidFill>
                <a:latin typeface="Arial" panose="020B0604020202020204" pitchFamily="34" charset="0"/>
                <a:ea typeface="ヒラギノ角ゴ Pro W3" charset="-128"/>
              </a:defRPr>
            </a:lvl2pPr>
            <a:lvl3pPr marL="1134313" indent="-226863">
              <a:defRPr sz="2400">
                <a:solidFill>
                  <a:schemeClr val="tx1"/>
                </a:solidFill>
                <a:latin typeface="Arial" panose="020B0604020202020204" pitchFamily="34" charset="0"/>
                <a:ea typeface="ヒラギノ角ゴ Pro W3" charset="-128"/>
              </a:defRPr>
            </a:lvl3pPr>
            <a:lvl4pPr marL="1588038" indent="-226863">
              <a:defRPr sz="2400">
                <a:solidFill>
                  <a:schemeClr val="tx1"/>
                </a:solidFill>
                <a:latin typeface="Arial" panose="020B0604020202020204" pitchFamily="34" charset="0"/>
                <a:ea typeface="ヒラギノ角ゴ Pro W3" charset="-128"/>
              </a:defRPr>
            </a:lvl4pPr>
            <a:lvl5pPr marL="2041764" indent="-226863">
              <a:defRPr sz="2400">
                <a:solidFill>
                  <a:schemeClr val="tx1"/>
                </a:solidFill>
                <a:latin typeface="Arial" panose="020B0604020202020204"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F94EF947-C525-449A-8DB5-E9C2FCD32122}" type="slidenum">
              <a:rPr lang="en-GB" altLang="en-US" sz="1200">
                <a:solidFill>
                  <a:srgbClr val="000000"/>
                </a:solidFill>
              </a:rPr>
              <a:pPr/>
              <a:t>10</a:t>
            </a:fld>
            <a:endParaRPr lang="en-GB" altLang="en-US" sz="1200">
              <a:solidFill>
                <a:srgbClr val="000000"/>
              </a:solidFill>
            </a:endParaRPr>
          </a:p>
        </p:txBody>
      </p:sp>
    </p:spTree>
    <p:extLst>
      <p:ext uri="{BB962C8B-B14F-4D97-AF65-F5344CB8AC3E}">
        <p14:creationId xmlns:p14="http://schemas.microsoft.com/office/powerpoint/2010/main" val="33404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303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GB"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E06D252-6E93-4651-BE2B-B85A5A3E29EE}"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3235252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dirty="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43604333-D868-4719-8FDE-B4D44E7067E7}"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1620977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A8B88067-6435-4832-8138-05F7A5225A1A}"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2715215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77"/>
            <a:ext cx="2578100"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63600" y="485777"/>
            <a:ext cx="7535333"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0CEBF61A-C22D-482D-843D-C019C1B614FE}"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594916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2" y="485777"/>
            <a:ext cx="10316633"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fld id="{367B91F3-9FB8-443E-ADFB-8D3C8BD69DE5}"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2538861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2" y="485777"/>
            <a:ext cx="7437967"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863602" y="1798639"/>
            <a:ext cx="10316633"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92DCC992-09F9-4740-9A4F-815E5D8F9086}"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3017022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2" y="485777"/>
            <a:ext cx="7437967"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863600" y="1798639"/>
            <a:ext cx="505671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23519" y="1798639"/>
            <a:ext cx="5056716"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3D7A0D29-BBBF-4175-B468-937D7F25E34B}"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2372410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a:xfrm>
            <a:off x="4165600" y="6245225"/>
            <a:ext cx="3860800" cy="476250"/>
          </a:xfrm>
          <a:prstGeom prst="rect">
            <a:avLst/>
          </a:prstGeom>
        </p:spPr>
        <p:txBody>
          <a:bodyPr/>
          <a:lstStyle>
            <a:lvl1pPr>
              <a:defRPr/>
            </a:lvl1pPr>
          </a:lstStyle>
          <a:p>
            <a:pPr>
              <a:defRPr/>
            </a:pPr>
            <a:endParaRPr lang="en-GB" dirty="0">
              <a:solidFill>
                <a:srgbClr val="333333"/>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008670BE-B1B5-4BCD-AD41-DE0DCC93BF26}" type="slidenum">
              <a:rPr lang="en-GB">
                <a:solidFill>
                  <a:srgbClr val="333333"/>
                </a:solidFill>
                <a:latin typeface="Verdana"/>
              </a:rPr>
              <a:pPr>
                <a:defRPr/>
              </a:pPr>
              <a:t>‹#›</a:t>
            </a:fld>
            <a:endParaRPr lang="en-GB" dirty="0">
              <a:solidFill>
                <a:srgbClr val="333333"/>
              </a:solidFill>
              <a:latin typeface="Verdana"/>
            </a:endParaRPr>
          </a:p>
        </p:txBody>
      </p:sp>
      <p:pic>
        <p:nvPicPr>
          <p:cNvPr id="7" name="Picture 10" descr="Cipfa_finance strap_spot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47767" y="6092828"/>
            <a:ext cx="1534584" cy="48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83027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a:xfrm>
            <a:off x="4165600" y="6245225"/>
            <a:ext cx="3860800" cy="476250"/>
          </a:xfrm>
          <a:prstGeom prst="rect">
            <a:avLst/>
          </a:prstGeom>
        </p:spPr>
        <p:txBody>
          <a:bodyPr/>
          <a:lstStyle>
            <a:lvl1pPr>
              <a:defRPr/>
            </a:lvl1pPr>
          </a:lstStyle>
          <a:p>
            <a:pPr>
              <a:defRPr/>
            </a:pPr>
            <a:endParaRPr lang="en-GB" dirty="0">
              <a:solidFill>
                <a:srgbClr val="333333"/>
              </a:solidFill>
            </a:endParaRPr>
          </a:p>
        </p:txBody>
      </p:sp>
      <p:sp>
        <p:nvSpPr>
          <p:cNvPr id="5" name="Slide Number Placeholder 4"/>
          <p:cNvSpPr>
            <a:spLocks noGrp="1"/>
          </p:cNvSpPr>
          <p:nvPr>
            <p:ph type="sldNum" sz="quarter" idx="11"/>
          </p:nvPr>
        </p:nvSpPr>
        <p:spPr>
          <a:xfrm>
            <a:off x="8737600" y="6245225"/>
            <a:ext cx="2844800" cy="476250"/>
          </a:xfrm>
          <a:prstGeom prst="rect">
            <a:avLst/>
          </a:prstGeom>
        </p:spPr>
        <p:txBody>
          <a:bodyPr/>
          <a:lstStyle>
            <a:lvl1pPr>
              <a:defRPr smtClean="0"/>
            </a:lvl1pPr>
          </a:lstStyle>
          <a:p>
            <a:pPr>
              <a:defRPr/>
            </a:pPr>
            <a:fld id="{008670BE-B1B5-4BCD-AD41-DE0DCC93BF26}" type="slidenum">
              <a:rPr lang="en-GB">
                <a:solidFill>
                  <a:srgbClr val="333333"/>
                </a:solidFill>
                <a:latin typeface="Verdana"/>
              </a:rPr>
              <a:pPr>
                <a:defRPr/>
              </a:pPr>
              <a:t>‹#›</a:t>
            </a:fld>
            <a:endParaRPr lang="en-GB" dirty="0">
              <a:solidFill>
                <a:srgbClr val="333333"/>
              </a:solidFill>
              <a:latin typeface="Verdana"/>
            </a:endParaRPr>
          </a:p>
        </p:txBody>
      </p:sp>
      <p:pic>
        <p:nvPicPr>
          <p:cNvPr id="7" name="Picture 10" descr="Cipfa_finance strap_spot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47767" y="6092828"/>
            <a:ext cx="1534584" cy="48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7022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FBB1B4C-D974-4FD9-A73D-D88DC214D2F7}" type="datetime1">
              <a:rPr lang="en-GB">
                <a:solidFill>
                  <a:prstClr val="black"/>
                </a:solidFill>
              </a:rPr>
              <a:pPr/>
              <a:t>20/11/2015</a:t>
            </a:fld>
            <a:endParaRPr lang="en-GB">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GB">
                <a:solidFill>
                  <a:prstClr val="black"/>
                </a:solidFill>
              </a:rPr>
              <a:t>COMMERCIAL IN CONFIDENCE</a:t>
            </a:r>
            <a:endParaRPr lang="en-GB">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5BB2E91-0471-47B4-935D-497DB063D690}"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221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47CAD2F2-94EC-4F94-8E07-EFDBF921C8CA}"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4048669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983260C5-DBE7-4135-8E23-78B9D0E32740}"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3918469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63600" y="1798639"/>
            <a:ext cx="5056717" cy="43180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23519" y="1798639"/>
            <a:ext cx="5056716" cy="43180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C0E86DCF-EB87-48D9-8AC7-FD982DE426FE}"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4128957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4DD6F5A3-F60A-456B-BBEA-1EA68CEE4A3F}"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2652554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323815A5-27B3-46CB-AE14-923DBA3F82B2}"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3618798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A47B0F8D-6AA4-4102-9B8D-A45EBF686138}" type="slidenum">
              <a:rPr lang="en-US" altLang="en-US"/>
              <a:pPr/>
              <a:t>‹#›</a:t>
            </a:fld>
            <a:endParaRPr lang="en-US" altLang="en-US" sz="1900">
              <a:solidFill>
                <a:srgbClr val="6D2E69"/>
              </a:solidFill>
            </a:endParaRPr>
          </a:p>
        </p:txBody>
      </p:sp>
    </p:spTree>
    <p:extLst>
      <p:ext uri="{BB962C8B-B14F-4D97-AF65-F5344CB8AC3E}">
        <p14:creationId xmlns:p14="http://schemas.microsoft.com/office/powerpoint/2010/main" val="2399099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794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917" tIns="60958" rIns="121917" bIns="60958"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863602" y="485777"/>
            <a:ext cx="7437967"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63602" y="1798639"/>
            <a:ext cx="10316633"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1200">
                <a:solidFill>
                  <a:srgbClr val="5F2861"/>
                </a:solidFill>
                <a:ea typeface="MS PGothic" panose="020B0600070205080204" pitchFamily="34" charset="-128"/>
              </a:defRPr>
            </a:lvl1pPr>
          </a:lstStyle>
          <a:p>
            <a:pPr eaLnBrk="0" fontAlgn="base" hangingPunct="0">
              <a:spcBef>
                <a:spcPct val="0"/>
              </a:spcBef>
              <a:spcAft>
                <a:spcPct val="0"/>
              </a:spcAft>
            </a:pPr>
            <a:fld id="{78EB6379-93EA-4C35-8946-EE700B1C4F19}" type="slidenum">
              <a:rPr lang="en-US" altLang="en-US"/>
              <a:pPr eaLnBrk="0" fontAlgn="base" hangingPunct="0">
                <a:spcBef>
                  <a:spcPct val="0"/>
                </a:spcBef>
                <a:spcAft>
                  <a:spcPct val="0"/>
                </a:spcAft>
              </a:pPr>
              <a:t>‹#›</a:t>
            </a:fld>
            <a:endParaRPr lang="en-US" altLang="en-US" sz="19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xmlns="">
                <a:noFill/>
              </a14:hiddenFill>
            </a:ext>
          </a:extLst>
        </p:spPr>
        <p:txBody>
          <a:bodyPr wrap="none" lIns="121917" tIns="60958" rIns="121917" bIns="60958" anchor="ctr"/>
          <a:lstStyle/>
          <a:p>
            <a:pPr eaLnBrk="0" fontAlgn="base" hangingPunct="0">
              <a:spcBef>
                <a:spcPct val="0"/>
              </a:spcBef>
              <a:spcAft>
                <a:spcPct val="0"/>
              </a:spcAft>
            </a:pPr>
            <a:endParaRPr lang="en-GB" sz="3200">
              <a:solidFill>
                <a:srgbClr val="000000"/>
              </a:solidFill>
              <a:ea typeface="ヒラギノ角ゴ Pro W3" charset="-128"/>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8707969" y="620714"/>
            <a:ext cx="2662767"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44150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rtl="0" eaLnBrk="0" fontAlgn="base" hangingPunct="0">
        <a:lnSpc>
          <a:spcPct val="85000"/>
        </a:lnSpc>
        <a:spcBef>
          <a:spcPct val="0"/>
        </a:spcBef>
        <a:spcAft>
          <a:spcPct val="0"/>
        </a:spcAft>
        <a:defRPr sz="35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35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35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35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3500">
          <a:solidFill>
            <a:schemeClr val="bg1"/>
          </a:solidFill>
          <a:latin typeface="Arial" pitchFamily="1" charset="0"/>
          <a:ea typeface="MS PGothic" pitchFamily="34" charset="-128"/>
          <a:cs typeface="ＭＳ Ｐゴシック" pitchFamily="1" charset="-128"/>
        </a:defRPr>
      </a:lvl5pPr>
      <a:lvl6pPr marL="609585" algn="l" rtl="0" fontAlgn="base">
        <a:lnSpc>
          <a:spcPct val="85000"/>
        </a:lnSpc>
        <a:spcBef>
          <a:spcPct val="0"/>
        </a:spcBef>
        <a:spcAft>
          <a:spcPct val="0"/>
        </a:spcAft>
        <a:defRPr sz="3500">
          <a:solidFill>
            <a:schemeClr val="bg1"/>
          </a:solidFill>
          <a:latin typeface="Arial" pitchFamily="1" charset="0"/>
          <a:ea typeface="ＭＳ Ｐゴシック" pitchFamily="1" charset="-128"/>
          <a:cs typeface="ＭＳ Ｐゴシック" pitchFamily="1" charset="-128"/>
        </a:defRPr>
      </a:lvl6pPr>
      <a:lvl7pPr marL="1219170" algn="l" rtl="0" fontAlgn="base">
        <a:lnSpc>
          <a:spcPct val="85000"/>
        </a:lnSpc>
        <a:spcBef>
          <a:spcPct val="0"/>
        </a:spcBef>
        <a:spcAft>
          <a:spcPct val="0"/>
        </a:spcAft>
        <a:defRPr sz="3500">
          <a:solidFill>
            <a:schemeClr val="bg1"/>
          </a:solidFill>
          <a:latin typeface="Arial" pitchFamily="1" charset="0"/>
          <a:ea typeface="ＭＳ Ｐゴシック" pitchFamily="1" charset="-128"/>
          <a:cs typeface="ＭＳ Ｐゴシック" pitchFamily="1" charset="-128"/>
        </a:defRPr>
      </a:lvl7pPr>
      <a:lvl8pPr marL="1828754" algn="l" rtl="0" fontAlgn="base">
        <a:lnSpc>
          <a:spcPct val="85000"/>
        </a:lnSpc>
        <a:spcBef>
          <a:spcPct val="0"/>
        </a:spcBef>
        <a:spcAft>
          <a:spcPct val="0"/>
        </a:spcAft>
        <a:defRPr sz="3500">
          <a:solidFill>
            <a:schemeClr val="bg1"/>
          </a:solidFill>
          <a:latin typeface="Arial" pitchFamily="1" charset="0"/>
          <a:ea typeface="ＭＳ Ｐゴシック" pitchFamily="1" charset="-128"/>
          <a:cs typeface="ＭＳ Ｐゴシック" pitchFamily="1" charset="-128"/>
        </a:defRPr>
      </a:lvl8pPr>
      <a:lvl9pPr marL="2438339" algn="l" rtl="0" fontAlgn="base">
        <a:lnSpc>
          <a:spcPct val="85000"/>
        </a:lnSpc>
        <a:spcBef>
          <a:spcPct val="0"/>
        </a:spcBef>
        <a:spcAft>
          <a:spcPct val="0"/>
        </a:spcAft>
        <a:defRPr sz="3500">
          <a:solidFill>
            <a:schemeClr val="bg1"/>
          </a:solidFill>
          <a:latin typeface="Arial" pitchFamily="1" charset="0"/>
          <a:ea typeface="ＭＳ Ｐゴシック" pitchFamily="1" charset="-128"/>
          <a:cs typeface="ＭＳ Ｐゴシック" pitchFamily="1" charset="-128"/>
        </a:defRPr>
      </a:lvl9pPr>
    </p:titleStyle>
    <p:bodyStyle>
      <a:lvl1pPr marL="457189" indent="-457189" algn="l" rtl="0" eaLnBrk="0" fontAlgn="base" hangingPunct="0">
        <a:lnSpc>
          <a:spcPct val="90000"/>
        </a:lnSpc>
        <a:spcBef>
          <a:spcPct val="60000"/>
        </a:spcBef>
        <a:spcAft>
          <a:spcPct val="0"/>
        </a:spcAft>
        <a:buClr>
          <a:srgbClr val="5F2861"/>
        </a:buClr>
        <a:buSzPct val="120000"/>
        <a:tabLst>
          <a:tab pos="349242" algn="l"/>
        </a:tabLst>
        <a:defRPr sz="2700">
          <a:solidFill>
            <a:schemeClr val="tx1"/>
          </a:solidFill>
          <a:latin typeface="+mn-lt"/>
          <a:ea typeface="MS PGothic" pitchFamily="34" charset="-128"/>
          <a:cs typeface="+mn-cs"/>
        </a:defRPr>
      </a:lvl1pPr>
      <a:lvl2pPr marL="933427" indent="-345009" algn="l" rtl="0" eaLnBrk="0" fontAlgn="base" hangingPunct="0">
        <a:lnSpc>
          <a:spcPct val="90000"/>
        </a:lnSpc>
        <a:spcBef>
          <a:spcPct val="50000"/>
        </a:spcBef>
        <a:spcAft>
          <a:spcPct val="0"/>
        </a:spcAft>
        <a:buClr>
          <a:srgbClr val="5F2861"/>
        </a:buClr>
        <a:buSzPct val="120000"/>
        <a:buChar char="•"/>
        <a:tabLst>
          <a:tab pos="349242" algn="l"/>
        </a:tabLst>
        <a:defRPr sz="2700">
          <a:solidFill>
            <a:schemeClr val="tx1"/>
          </a:solidFill>
          <a:latin typeface="+mn-lt"/>
          <a:ea typeface="MS PGothic" pitchFamily="34" charset="-128"/>
        </a:defRPr>
      </a:lvl2pPr>
      <a:lvl3pPr marL="1549361" indent="-376757" algn="l" rtl="0" eaLnBrk="0" fontAlgn="base" hangingPunct="0">
        <a:lnSpc>
          <a:spcPct val="90000"/>
        </a:lnSpc>
        <a:spcBef>
          <a:spcPct val="50000"/>
        </a:spcBef>
        <a:spcAft>
          <a:spcPct val="0"/>
        </a:spcAft>
        <a:buFont typeface="Arial" panose="020B0604020202020204" pitchFamily="34" charset="0"/>
        <a:buChar char="-"/>
        <a:tabLst>
          <a:tab pos="349242" algn="l"/>
        </a:tabLst>
        <a:defRPr sz="2700">
          <a:solidFill>
            <a:schemeClr val="tx1"/>
          </a:solidFill>
          <a:latin typeface="+mn-lt"/>
          <a:ea typeface="MS PGothic" pitchFamily="34" charset="-128"/>
        </a:defRPr>
      </a:lvl3pPr>
      <a:lvl4pPr marL="2169530" indent="-380990" algn="l" rtl="0" eaLnBrk="0" fontAlgn="base" hangingPunct="0">
        <a:lnSpc>
          <a:spcPct val="90000"/>
        </a:lnSpc>
        <a:spcBef>
          <a:spcPct val="50000"/>
        </a:spcBef>
        <a:spcAft>
          <a:spcPct val="0"/>
        </a:spcAft>
        <a:buFont typeface="Wingdings 2" panose="05020102010507070707" pitchFamily="18" charset="2"/>
        <a:buChar char=""/>
        <a:tabLst>
          <a:tab pos="349242" algn="l"/>
        </a:tabLst>
        <a:defRPr sz="2700">
          <a:solidFill>
            <a:schemeClr val="tx1"/>
          </a:solidFill>
          <a:latin typeface="+mn-lt"/>
          <a:ea typeface="MS PGothic" pitchFamily="34" charset="-128"/>
        </a:defRPr>
      </a:lvl4pPr>
      <a:lvl5pPr marL="2783348" indent="-374641" algn="l" rtl="0" eaLnBrk="0" fontAlgn="base" hangingPunct="0">
        <a:lnSpc>
          <a:spcPct val="90000"/>
        </a:lnSpc>
        <a:spcBef>
          <a:spcPct val="50000"/>
        </a:spcBef>
        <a:spcAft>
          <a:spcPct val="0"/>
        </a:spcAft>
        <a:buFont typeface="Wingdings 2" panose="05020102010507070707" pitchFamily="18" charset="2"/>
        <a:buChar char=""/>
        <a:tabLst>
          <a:tab pos="349242" algn="l"/>
        </a:tabLst>
        <a:defRPr sz="2700">
          <a:solidFill>
            <a:schemeClr val="tx1"/>
          </a:solidFill>
          <a:latin typeface="+mn-lt"/>
          <a:ea typeface="MS PGothic" pitchFamily="34" charset="-128"/>
        </a:defRPr>
      </a:lvl5pPr>
      <a:lvl6pPr marL="3392933" indent="-374641" algn="l" rtl="0" fontAlgn="base">
        <a:lnSpc>
          <a:spcPct val="90000"/>
        </a:lnSpc>
        <a:spcBef>
          <a:spcPct val="50000"/>
        </a:spcBef>
        <a:spcAft>
          <a:spcPct val="0"/>
        </a:spcAft>
        <a:buFont typeface="Wingdings 2" pitchFamily="1" charset="2"/>
        <a:buChar char=""/>
        <a:tabLst>
          <a:tab pos="349242" algn="l"/>
        </a:tabLst>
        <a:defRPr sz="2700">
          <a:solidFill>
            <a:schemeClr val="tx1"/>
          </a:solidFill>
          <a:latin typeface="+mn-lt"/>
          <a:ea typeface="+mn-ea"/>
        </a:defRPr>
      </a:lvl6pPr>
      <a:lvl7pPr marL="4002517" indent="-374641" algn="l" rtl="0" fontAlgn="base">
        <a:lnSpc>
          <a:spcPct val="90000"/>
        </a:lnSpc>
        <a:spcBef>
          <a:spcPct val="50000"/>
        </a:spcBef>
        <a:spcAft>
          <a:spcPct val="0"/>
        </a:spcAft>
        <a:buFont typeface="Wingdings 2" pitchFamily="1" charset="2"/>
        <a:buChar char=""/>
        <a:tabLst>
          <a:tab pos="349242" algn="l"/>
        </a:tabLst>
        <a:defRPr sz="2700">
          <a:solidFill>
            <a:schemeClr val="tx1"/>
          </a:solidFill>
          <a:latin typeface="+mn-lt"/>
          <a:ea typeface="+mn-ea"/>
        </a:defRPr>
      </a:lvl7pPr>
      <a:lvl8pPr marL="4612102" indent="-374641" algn="l" rtl="0" fontAlgn="base">
        <a:lnSpc>
          <a:spcPct val="90000"/>
        </a:lnSpc>
        <a:spcBef>
          <a:spcPct val="50000"/>
        </a:spcBef>
        <a:spcAft>
          <a:spcPct val="0"/>
        </a:spcAft>
        <a:buFont typeface="Wingdings 2" pitchFamily="1" charset="2"/>
        <a:buChar char=""/>
        <a:tabLst>
          <a:tab pos="349242" algn="l"/>
        </a:tabLst>
        <a:defRPr sz="2700">
          <a:solidFill>
            <a:schemeClr val="tx1"/>
          </a:solidFill>
          <a:latin typeface="+mn-lt"/>
          <a:ea typeface="+mn-ea"/>
        </a:defRPr>
      </a:lvl8pPr>
      <a:lvl9pPr marL="5221687" indent="-374641" algn="l" rtl="0" fontAlgn="base">
        <a:lnSpc>
          <a:spcPct val="90000"/>
        </a:lnSpc>
        <a:spcBef>
          <a:spcPct val="50000"/>
        </a:spcBef>
        <a:spcAft>
          <a:spcPct val="0"/>
        </a:spcAft>
        <a:buFont typeface="Wingdings 2" pitchFamily="1" charset="2"/>
        <a:buChar char=""/>
        <a:tabLst>
          <a:tab pos="349242" algn="l"/>
        </a:tabLst>
        <a:defRPr sz="2700">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4.xml"/><Relationship Id="rId7"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840906"/>
            <a:ext cx="12192000" cy="2474524"/>
          </a:xfrm>
          <a:prstGeom prst="rect">
            <a:avLst/>
          </a:prstGeom>
          <a:noFill/>
        </p:spPr>
        <p:txBody>
          <a:bodyPr wrap="square" rtlCol="0">
            <a:spAutoFit/>
          </a:bodyPr>
          <a:lstStyle/>
          <a:p>
            <a:pPr algn="ctr"/>
            <a:r>
              <a:rPr lang="en-GB" sz="4400" b="1" dirty="0">
                <a:solidFill>
                  <a:prstClr val="white"/>
                </a:solidFill>
                <a:latin typeface="Arial" panose="020B0604020202020204" pitchFamily="34" charset="0"/>
                <a:cs typeface="Arial" panose="020B0604020202020204" pitchFamily="34" charset="0"/>
              </a:rPr>
              <a:t>Care Market Sustainability</a:t>
            </a:r>
            <a:r>
              <a:rPr lang="en-GB" sz="2400" b="1" dirty="0">
                <a:solidFill>
                  <a:prstClr val="white"/>
                </a:solidFill>
                <a:latin typeface="Arial" panose="020B0604020202020204" pitchFamily="34" charset="0"/>
                <a:cs typeface="Arial" panose="020B0604020202020204" pitchFamily="34" charset="0"/>
              </a:rPr>
              <a:t> </a:t>
            </a:r>
            <a:endParaRPr lang="en-GB" sz="2400" b="1" dirty="0">
              <a:solidFill>
                <a:prstClr val="white"/>
              </a:solidFill>
              <a:latin typeface="Arial" panose="020B0604020202020204" pitchFamily="34" charset="0"/>
              <a:cs typeface="Arial" panose="020B0604020202020204" pitchFamily="34" charset="0"/>
            </a:endParaRPr>
          </a:p>
          <a:p>
            <a:pPr algn="ctr">
              <a:lnSpc>
                <a:spcPct val="150000"/>
              </a:lnSpc>
            </a:pPr>
            <a:r>
              <a:rPr lang="en-GB" sz="4400" b="1" dirty="0">
                <a:solidFill>
                  <a:prstClr val="white"/>
                </a:solidFill>
                <a:latin typeface="Arial" panose="020B0604020202020204" pitchFamily="34" charset="0"/>
                <a:cs typeface="Arial" panose="020B0604020202020204" pitchFamily="34" charset="0"/>
              </a:rPr>
              <a:t>Stuart Dean</a:t>
            </a:r>
          </a:p>
          <a:p>
            <a:pPr algn="ctr">
              <a:lnSpc>
                <a:spcPct val="80000"/>
              </a:lnSpc>
            </a:pPr>
            <a:endParaRPr lang="en-GB" sz="3200" b="1" dirty="0">
              <a:solidFill>
                <a:prstClr val="white"/>
              </a:solidFill>
              <a:latin typeface="Arial" panose="020B0604020202020204" pitchFamily="34" charset="0"/>
              <a:cs typeface="Arial" panose="020B0604020202020204" pitchFamily="34" charset="0"/>
            </a:endParaRPr>
          </a:p>
          <a:p>
            <a:pPr algn="ctr">
              <a:lnSpc>
                <a:spcPct val="60000"/>
              </a:lnSpc>
            </a:pPr>
            <a:r>
              <a:rPr lang="en-GB" sz="3200" b="1" dirty="0">
                <a:solidFill>
                  <a:prstClr val="white"/>
                </a:solidFill>
                <a:latin typeface="Arial" panose="020B0604020202020204" pitchFamily="34" charset="0"/>
                <a:cs typeface="Arial" panose="020B0604020202020204" pitchFamily="34" charset="0"/>
              </a:rPr>
              <a:t>Chaired by Cllr Ian Stewart</a:t>
            </a:r>
            <a:endParaRPr lang="en-GB" sz="3200" b="1" dirty="0">
              <a:solidFill>
                <a:srgbClr val="9B30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939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3"/>
          <p:cNvSpPr>
            <a:spLocks noChangeArrowheads="1"/>
          </p:cNvSpPr>
          <p:nvPr/>
        </p:nvSpPr>
        <p:spPr bwMode="auto">
          <a:xfrm flipV="1">
            <a:off x="623394" y="1557338"/>
            <a:ext cx="11011927" cy="4607967"/>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16386" name="Title 4"/>
          <p:cNvSpPr>
            <a:spLocks noGrp="1"/>
          </p:cNvSpPr>
          <p:nvPr>
            <p:ph type="title"/>
          </p:nvPr>
        </p:nvSpPr>
        <p:spPr>
          <a:xfrm>
            <a:off x="863603" y="485778"/>
            <a:ext cx="7727951" cy="906463"/>
          </a:xfrm>
        </p:spPr>
        <p:txBody>
          <a:bodyPr/>
          <a:lstStyle/>
          <a:p>
            <a:r>
              <a:rPr lang="en-GB" altLang="en-US" sz="3600" dirty="0"/>
              <a:t>Steps 4 - 6: Tools Available to CQC</a:t>
            </a:r>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3908C927-FF45-45B4-9A85-687DC731AD3B}" type="slidenum">
              <a:rPr lang="en-US" altLang="en-US" sz="1200">
                <a:solidFill>
                  <a:srgbClr val="5F2861"/>
                </a:solidFill>
                <a:ea typeface="MS PGothic" panose="020B0600070205080204" pitchFamily="34" charset="-128"/>
              </a:rPr>
              <a:pPr/>
              <a:t>10</a:t>
            </a:fld>
            <a:endParaRPr lang="en-US" altLang="en-US" sz="1900">
              <a:solidFill>
                <a:srgbClr val="6D2E69"/>
              </a:solidFill>
              <a:ea typeface="MS PGothic" panose="020B0600070205080204" pitchFamily="34" charset="-128"/>
            </a:endParaRPr>
          </a:p>
        </p:txBody>
      </p:sp>
      <p:sp>
        <p:nvSpPr>
          <p:cNvPr id="16388" name="Slide Number Placeholder 3"/>
          <p:cNvSpPr txBox="1">
            <a:spLocks/>
          </p:cNvSpPr>
          <p:nvPr/>
        </p:nvSpPr>
        <p:spPr bwMode="auto">
          <a:xfrm>
            <a:off x="9095317" y="6248400"/>
            <a:ext cx="2540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eaLnBrk="0" fontAlgn="base" hangingPunct="0">
              <a:spcBef>
                <a:spcPct val="0"/>
              </a:spcBef>
              <a:spcAft>
                <a:spcPct val="0"/>
              </a:spcAft>
            </a:pPr>
            <a:fld id="{E1C77EFE-16EA-4452-AD82-501A8F934C08}" type="slidenum">
              <a:rPr lang="en-US" altLang="en-US" sz="1200">
                <a:solidFill>
                  <a:srgbClr val="5F2861"/>
                </a:solidFill>
                <a:ea typeface="MS PGothic" panose="020B0600070205080204" pitchFamily="34" charset="-128"/>
              </a:rPr>
              <a:pPr algn="r" eaLnBrk="0" fontAlgn="base" hangingPunct="0">
                <a:spcBef>
                  <a:spcPct val="0"/>
                </a:spcBef>
                <a:spcAft>
                  <a:spcPct val="0"/>
                </a:spcAft>
              </a:pPr>
              <a:t>10</a:t>
            </a:fld>
            <a:endParaRPr lang="en-US" altLang="en-US" sz="1900">
              <a:solidFill>
                <a:srgbClr val="6D2E69"/>
              </a:solidFill>
              <a:ea typeface="MS PGothic" panose="020B0600070205080204" pitchFamily="34" charset="-128"/>
            </a:endParaRPr>
          </a:p>
        </p:txBody>
      </p:sp>
      <p:sp>
        <p:nvSpPr>
          <p:cNvPr id="16389" name="TextBox 56"/>
          <p:cNvSpPr txBox="1">
            <a:spLocks noChangeArrowheads="1"/>
          </p:cNvSpPr>
          <p:nvPr/>
        </p:nvSpPr>
        <p:spPr bwMode="auto">
          <a:xfrm>
            <a:off x="7617887" y="38100"/>
            <a:ext cx="4574116"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4" tIns="60957" rIns="121914" bIns="60957">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r>
              <a:rPr lang="en-GB" altLang="en-US" sz="2700" dirty="0">
                <a:solidFill>
                  <a:srgbClr val="FF0000"/>
                </a:solidFill>
              </a:rPr>
              <a:t>          </a:t>
            </a:r>
          </a:p>
        </p:txBody>
      </p:sp>
      <p:sp>
        <p:nvSpPr>
          <p:cNvPr id="16390" name="Content Placeholder 3"/>
          <p:cNvSpPr>
            <a:spLocks noGrp="1"/>
          </p:cNvSpPr>
          <p:nvPr>
            <p:ph idx="1"/>
          </p:nvPr>
        </p:nvSpPr>
        <p:spPr>
          <a:xfrm>
            <a:off x="852512" y="1700810"/>
            <a:ext cx="10452061" cy="1079575"/>
          </a:xfrm>
        </p:spPr>
        <p:txBody>
          <a:bodyPr/>
          <a:lstStyle/>
          <a:p>
            <a:pPr marL="471995" lvl="1" indent="-471995" eaLnBrk="1" hangingPunct="1">
              <a:lnSpc>
                <a:spcPct val="100000"/>
              </a:lnSpc>
              <a:spcBef>
                <a:spcPct val="0"/>
              </a:spcBef>
              <a:spcAft>
                <a:spcPts val="1333"/>
              </a:spcAft>
              <a:buSzPct val="100000"/>
              <a:buBlip>
                <a:blip r:embed="rId6"/>
              </a:buBlip>
            </a:pPr>
            <a:r>
              <a:rPr lang="en-GB" altLang="en-US" sz="2400" dirty="0"/>
              <a:t>If </a:t>
            </a:r>
            <a:r>
              <a:rPr lang="en-GB" altLang="en-US" sz="2400" u="sng" dirty="0"/>
              <a:t>elevated</a:t>
            </a:r>
            <a:r>
              <a:rPr lang="en-GB" altLang="en-US" sz="2400" dirty="0"/>
              <a:t> risks are identified from financial and quality indicators, CQC will use tools to obtain further information before assessing if failure is likely</a:t>
            </a:r>
          </a:p>
          <a:p>
            <a:pPr marL="471995" lvl="1" indent="-471995" eaLnBrk="1" hangingPunct="1">
              <a:lnSpc>
                <a:spcPct val="100000"/>
              </a:lnSpc>
              <a:spcBef>
                <a:spcPct val="0"/>
              </a:spcBef>
              <a:spcAft>
                <a:spcPts val="1333"/>
              </a:spcAft>
              <a:buSzPct val="100000"/>
              <a:buNone/>
            </a:pPr>
            <a:endParaRPr lang="en-GB" altLang="en-US" dirty="0" smtClean="0"/>
          </a:p>
          <a:p>
            <a:pPr marL="471995" indent="-471995"/>
            <a:endParaRPr lang="en-GB" altLang="en-US" dirty="0" smtClean="0"/>
          </a:p>
        </p:txBody>
      </p:sp>
      <p:grpSp>
        <p:nvGrpSpPr>
          <p:cNvPr id="16391" name="Group 1"/>
          <p:cNvGrpSpPr>
            <a:grpSpLocks/>
          </p:cNvGrpSpPr>
          <p:nvPr/>
        </p:nvGrpSpPr>
        <p:grpSpPr bwMode="auto">
          <a:xfrm>
            <a:off x="682334" y="2986099"/>
            <a:ext cx="10746297" cy="2989266"/>
            <a:chOff x="488226" y="3371850"/>
            <a:chExt cx="8196576" cy="2705102"/>
          </a:xfrm>
        </p:grpSpPr>
        <p:sp>
          <p:nvSpPr>
            <p:cNvPr id="16399" name="Chevron 61"/>
            <p:cNvSpPr>
              <a:spLocks noChangeArrowheads="1"/>
            </p:cNvSpPr>
            <p:nvPr/>
          </p:nvSpPr>
          <p:spPr bwMode="auto">
            <a:xfrm>
              <a:off x="1317135" y="3383179"/>
              <a:ext cx="2493794" cy="647008"/>
            </a:xfrm>
            <a:prstGeom prst="chevron">
              <a:avLst>
                <a:gd name="adj" fmla="val 27212"/>
              </a:avLst>
            </a:prstGeom>
            <a:solidFill>
              <a:srgbClr val="FFC000"/>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700" b="1" dirty="0">
                  <a:solidFill>
                    <a:srgbClr val="733A70"/>
                  </a:solidFill>
                </a:rPr>
                <a:t>Provider engagement </a:t>
              </a:r>
            </a:p>
            <a:p>
              <a:pPr algn="ctr" eaLnBrk="0" fontAlgn="base" hangingPunct="0">
                <a:spcBef>
                  <a:spcPct val="0"/>
                </a:spcBef>
                <a:spcAft>
                  <a:spcPct val="0"/>
                </a:spcAft>
              </a:pPr>
              <a:r>
                <a:rPr lang="en-GB" altLang="en-US" sz="1700" b="1" dirty="0">
                  <a:solidFill>
                    <a:srgbClr val="733A70"/>
                  </a:solidFill>
                </a:rPr>
                <a:t>on risk</a:t>
              </a:r>
            </a:p>
          </p:txBody>
        </p:sp>
        <p:sp>
          <p:nvSpPr>
            <p:cNvPr id="63" name="Chevron 62"/>
            <p:cNvSpPr/>
            <p:nvPr/>
          </p:nvSpPr>
          <p:spPr bwMode="auto">
            <a:xfrm>
              <a:off x="3713561" y="3371850"/>
              <a:ext cx="3021309" cy="649526"/>
            </a:xfrm>
            <a:prstGeom prst="chevron">
              <a:avLst>
                <a:gd name="adj" fmla="val 27208"/>
              </a:avLst>
            </a:prstGeom>
            <a:gradFill>
              <a:gsLst>
                <a:gs pos="0">
                  <a:srgbClr val="FFC000"/>
                </a:gs>
                <a:gs pos="100000">
                  <a:srgbClr val="FF0000"/>
                </a:gs>
                <a:gs pos="100000">
                  <a:schemeClr val="accent1">
                    <a:shade val="100000"/>
                    <a:satMod val="115000"/>
                  </a:schemeClr>
                </a:gs>
              </a:gsLst>
              <a:lin ang="0" scaled="0"/>
            </a:gra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700" b="1" dirty="0">
                  <a:solidFill>
                    <a:srgbClr val="733A70"/>
                  </a:solidFill>
                  <a:ea typeface="ヒラギノ角ゴ Pro W3" pitchFamily="1" charset="-128"/>
                  <a:cs typeface="ヒラギノ角ゴ Pro W3" pitchFamily="1" charset="-128"/>
                </a:rPr>
                <a:t>Regulatory action and engagement</a:t>
              </a:r>
            </a:p>
          </p:txBody>
        </p:sp>
        <p:sp>
          <p:nvSpPr>
            <p:cNvPr id="16401" name="Chevron 63"/>
            <p:cNvSpPr>
              <a:spLocks noChangeArrowheads="1"/>
            </p:cNvSpPr>
            <p:nvPr/>
          </p:nvSpPr>
          <p:spPr bwMode="auto">
            <a:xfrm>
              <a:off x="6681976" y="3376768"/>
              <a:ext cx="2002826" cy="647008"/>
            </a:xfrm>
            <a:prstGeom prst="chevron">
              <a:avLst>
                <a:gd name="adj" fmla="val 27213"/>
              </a:avLst>
            </a:prstGeom>
            <a:solidFill>
              <a:srgbClr val="FF0000"/>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700" b="1" dirty="0">
                  <a:solidFill>
                    <a:srgbClr val="733A70"/>
                  </a:solidFill>
                </a:rPr>
                <a:t>Formal notification to LAs</a:t>
              </a:r>
            </a:p>
          </p:txBody>
        </p:sp>
        <p:sp>
          <p:nvSpPr>
            <p:cNvPr id="16402" name="TextBox 76"/>
            <p:cNvSpPr txBox="1">
              <a:spLocks noChangeArrowheads="1"/>
            </p:cNvSpPr>
            <p:nvPr/>
          </p:nvSpPr>
          <p:spPr bwMode="auto">
            <a:xfrm>
              <a:off x="488226" y="3496026"/>
              <a:ext cx="884232" cy="3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r>
                <a:rPr lang="en-GB" altLang="en-US" sz="2100" b="1" dirty="0">
                  <a:solidFill>
                    <a:srgbClr val="672861"/>
                  </a:solidFill>
                </a:rPr>
                <a:t>Activity</a:t>
              </a:r>
            </a:p>
          </p:txBody>
        </p:sp>
        <p:sp>
          <p:nvSpPr>
            <p:cNvPr id="16403" name="TextBox 77"/>
            <p:cNvSpPr txBox="1">
              <a:spLocks noChangeArrowheads="1"/>
            </p:cNvSpPr>
            <p:nvPr/>
          </p:nvSpPr>
          <p:spPr bwMode="auto">
            <a:xfrm>
              <a:off x="566362" y="4205288"/>
              <a:ext cx="750887" cy="3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r>
                <a:rPr lang="en-GB" altLang="en-US" sz="2100" b="1" dirty="0">
                  <a:solidFill>
                    <a:srgbClr val="672861"/>
                  </a:solidFill>
                </a:rPr>
                <a:t>Tools</a:t>
              </a:r>
            </a:p>
          </p:txBody>
        </p:sp>
        <p:sp>
          <p:nvSpPr>
            <p:cNvPr id="83" name="Content Placeholder 3"/>
            <p:cNvSpPr txBox="1">
              <a:spLocks/>
            </p:cNvSpPr>
            <p:nvPr/>
          </p:nvSpPr>
          <p:spPr bwMode="auto">
            <a:xfrm>
              <a:off x="1361143" y="4188793"/>
              <a:ext cx="1279049" cy="1871793"/>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lIns="0" tIns="108000" rIns="0" bIns="0"/>
            <a:lstStyle/>
            <a:p>
              <a:pPr indent="-459294" fontAlgn="base">
                <a:spcBef>
                  <a:spcPct val="0"/>
                </a:spcBef>
                <a:spcAft>
                  <a:spcPts val="1333"/>
                </a:spcAft>
                <a:buClr>
                  <a:srgbClr val="5F2861"/>
                </a:buClr>
                <a:buSzPct val="100000"/>
                <a:tabLst>
                  <a:tab pos="474109" algn="l"/>
                </a:tabLst>
                <a:defRPr/>
              </a:pPr>
              <a:r>
                <a:rPr lang="en-GB" altLang="en-US" kern="0" dirty="0">
                  <a:solidFill>
                    <a:srgbClr val="672861"/>
                  </a:solidFill>
                  <a:sym typeface="Wingdings"/>
                </a:rPr>
                <a:t>	</a:t>
              </a:r>
              <a:r>
                <a:rPr lang="en-GB" altLang="en-US" sz="1600" kern="0" dirty="0">
                  <a:solidFill>
                    <a:srgbClr val="000000"/>
                  </a:solidFill>
                </a:rPr>
                <a:t>Risk 	assessment 	meeting</a:t>
              </a:r>
            </a:p>
            <a:p>
              <a:pPr marL="0" lvl="1" fontAlgn="base">
                <a:spcBef>
                  <a:spcPct val="0"/>
                </a:spcBef>
                <a:spcAft>
                  <a:spcPts val="1333"/>
                </a:spcAft>
                <a:buClr>
                  <a:srgbClr val="5F2861"/>
                </a:buClr>
                <a:buSzPct val="100000"/>
                <a:tabLst>
                  <a:tab pos="349234" algn="l"/>
                </a:tabLst>
                <a:defRPr/>
              </a:pPr>
              <a:endParaRPr lang="en-GB" altLang="en-US" sz="2700" kern="0" dirty="0">
                <a:solidFill>
                  <a:srgbClr val="000000"/>
                </a:solidFill>
              </a:endParaRPr>
            </a:p>
            <a:p>
              <a:pPr marL="471995" indent="-471995"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
          <p:nvSpPr>
            <p:cNvPr id="84" name="Content Placeholder 3"/>
            <p:cNvSpPr txBox="1">
              <a:spLocks/>
            </p:cNvSpPr>
            <p:nvPr/>
          </p:nvSpPr>
          <p:spPr bwMode="auto">
            <a:xfrm>
              <a:off x="3000932" y="4188793"/>
              <a:ext cx="1836182" cy="1871793"/>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lIns="0" tIns="108000" rIns="0" bIns="0"/>
            <a:lstStyle/>
            <a:p>
              <a:pPr marL="480460" lvl="1" indent="-330184" fontAlgn="base">
                <a:spcBef>
                  <a:spcPct val="0"/>
                </a:spcBef>
                <a:spcAft>
                  <a:spcPts val="1333"/>
                </a:spcAft>
                <a:buClr>
                  <a:srgbClr val="5F2861"/>
                </a:buClr>
                <a:buSzPct val="100000"/>
                <a:tabLst>
                  <a:tab pos="482576" algn="l"/>
                </a:tabLst>
                <a:defRPr/>
              </a:pPr>
              <a:r>
                <a:rPr lang="en-GB" altLang="en-US" sz="1600" kern="0" dirty="0">
                  <a:solidFill>
                    <a:srgbClr val="000000"/>
                  </a:solidFill>
                  <a:sym typeface="Wingdings"/>
                </a:rPr>
                <a:t>	</a:t>
              </a:r>
              <a:r>
                <a:rPr lang="en-GB" altLang="en-US" sz="1600" kern="0" dirty="0">
                  <a:solidFill>
                    <a:srgbClr val="000000"/>
                  </a:solidFill>
                </a:rPr>
                <a:t>Additional financial information requests</a:t>
              </a:r>
            </a:p>
            <a:p>
              <a:pPr marL="480460" lvl="1" indent="-330184" fontAlgn="base">
                <a:spcBef>
                  <a:spcPct val="0"/>
                </a:spcBef>
                <a:spcAft>
                  <a:spcPts val="1333"/>
                </a:spcAft>
                <a:buClr>
                  <a:srgbClr val="5F2861"/>
                </a:buClr>
                <a:buSzPct val="100000"/>
                <a:tabLst>
                  <a:tab pos="349234" algn="l"/>
                </a:tabLst>
                <a:defRPr/>
              </a:pPr>
              <a:r>
                <a:rPr lang="en-GB" altLang="en-US" sz="1600" kern="0" dirty="0">
                  <a:solidFill>
                    <a:srgbClr val="000000"/>
                  </a:solidFill>
                </a:rPr>
                <a:t>	  More frequent quality inspections</a:t>
              </a:r>
            </a:p>
            <a:p>
              <a:pPr marL="480460" lvl="1" indent="-330184" fontAlgn="base">
                <a:spcBef>
                  <a:spcPct val="0"/>
                </a:spcBef>
                <a:spcAft>
                  <a:spcPts val="1333"/>
                </a:spcAft>
                <a:buClr>
                  <a:srgbClr val="5F2861"/>
                </a:buClr>
                <a:buSzPct val="100000"/>
                <a:tabLst>
                  <a:tab pos="349234" algn="l"/>
                </a:tabLst>
                <a:defRPr/>
              </a:pPr>
              <a:r>
                <a:rPr lang="en-GB" altLang="en-US" sz="1600" kern="0" dirty="0">
                  <a:solidFill>
                    <a:srgbClr val="000000"/>
                  </a:solidFill>
                  <a:sym typeface="Wingdings"/>
                </a:rPr>
                <a:t>	  </a:t>
              </a:r>
              <a:r>
                <a:rPr lang="en-GB" altLang="en-US" sz="1600" kern="0" dirty="0">
                  <a:solidFill>
                    <a:srgbClr val="000000"/>
                  </a:solidFill>
                </a:rPr>
                <a:t>Key stakeholder engagement</a:t>
              </a:r>
            </a:p>
            <a:p>
              <a:pPr marL="471995" lvl="1" indent="-471995" fontAlgn="base">
                <a:spcBef>
                  <a:spcPct val="0"/>
                </a:spcBef>
                <a:spcAft>
                  <a:spcPts val="1333"/>
                </a:spcAft>
                <a:buClr>
                  <a:srgbClr val="5F2861"/>
                </a:buClr>
                <a:buSzPct val="100000"/>
                <a:buFontTx/>
                <a:buBlip>
                  <a:blip r:embed="rId6"/>
                </a:buBlip>
                <a:tabLst>
                  <a:tab pos="349234" algn="l"/>
                </a:tabLst>
                <a:defRPr/>
              </a:pPr>
              <a:endParaRPr lang="en-GB" altLang="en-US" sz="2700" kern="0" dirty="0">
                <a:solidFill>
                  <a:srgbClr val="000000"/>
                </a:solidFill>
              </a:endParaRPr>
            </a:p>
            <a:p>
              <a:pPr marL="471995" indent="-471995"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
          <p:nvSpPr>
            <p:cNvPr id="85" name="Content Placeholder 3"/>
            <p:cNvSpPr txBox="1">
              <a:spLocks/>
            </p:cNvSpPr>
            <p:nvPr/>
          </p:nvSpPr>
          <p:spPr bwMode="auto">
            <a:xfrm>
              <a:off x="6980054" y="4205157"/>
              <a:ext cx="1611075" cy="1871794"/>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lIns="0" tIns="108000" rIns="0" bIns="0"/>
            <a:lstStyle/>
            <a:p>
              <a:pPr marL="480460" lvl="1" indent="-330184" fontAlgn="base">
                <a:spcBef>
                  <a:spcPct val="0"/>
                </a:spcBef>
                <a:spcAft>
                  <a:spcPts val="1333"/>
                </a:spcAft>
                <a:buClr>
                  <a:srgbClr val="5F2861"/>
                </a:buClr>
                <a:buSzPct val="100000"/>
                <a:tabLst>
                  <a:tab pos="349234" algn="l"/>
                </a:tabLst>
                <a:defRPr/>
              </a:pPr>
              <a:r>
                <a:rPr lang="en-GB" altLang="en-US" sz="2100" kern="0" dirty="0">
                  <a:solidFill>
                    <a:srgbClr val="672861"/>
                  </a:solidFill>
                  <a:sym typeface="Wingdings"/>
                </a:rPr>
                <a:t>	  </a:t>
              </a:r>
              <a:r>
                <a:rPr lang="en-GB" altLang="en-US" sz="1600" kern="0" dirty="0">
                  <a:solidFill>
                    <a:srgbClr val="000000"/>
                  </a:solidFill>
                </a:rPr>
                <a:t>Notify relevant LAs</a:t>
              </a:r>
            </a:p>
            <a:p>
              <a:pPr marL="471995" lvl="1" indent="-471995" fontAlgn="base">
                <a:spcBef>
                  <a:spcPct val="0"/>
                </a:spcBef>
                <a:spcAft>
                  <a:spcPts val="1333"/>
                </a:spcAft>
                <a:buClr>
                  <a:srgbClr val="5F2861"/>
                </a:buClr>
                <a:buSzPct val="100000"/>
                <a:buFontTx/>
                <a:buBlip>
                  <a:blip r:embed="rId6"/>
                </a:buBlip>
                <a:tabLst>
                  <a:tab pos="349234" algn="l"/>
                </a:tabLst>
                <a:defRPr/>
              </a:pPr>
              <a:endParaRPr lang="en-GB" altLang="en-US" sz="2700" kern="0" dirty="0">
                <a:solidFill>
                  <a:srgbClr val="000000"/>
                </a:solidFill>
              </a:endParaRPr>
            </a:p>
            <a:p>
              <a:pPr marL="471995" indent="-471995"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
          <p:nvSpPr>
            <p:cNvPr id="86" name="Content Placeholder 3"/>
            <p:cNvSpPr txBox="1">
              <a:spLocks/>
            </p:cNvSpPr>
            <p:nvPr/>
          </p:nvSpPr>
          <p:spPr bwMode="auto">
            <a:xfrm>
              <a:off x="5121133" y="4188793"/>
              <a:ext cx="1573821" cy="1871794"/>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lIns="0" tIns="108000" rIns="0" bIns="0"/>
            <a:lstStyle/>
            <a:p>
              <a:pPr marL="480460" lvl="1" indent="-330184" fontAlgn="base">
                <a:spcBef>
                  <a:spcPct val="0"/>
                </a:spcBef>
                <a:spcAft>
                  <a:spcPts val="1333"/>
                </a:spcAft>
                <a:buClr>
                  <a:srgbClr val="5F2861"/>
                </a:buClr>
                <a:buSzPct val="100000"/>
                <a:tabLst>
                  <a:tab pos="349234" algn="l"/>
                </a:tabLst>
                <a:defRPr/>
              </a:pPr>
              <a:r>
                <a:rPr lang="en-GB" altLang="en-US" sz="2100" kern="0" dirty="0">
                  <a:solidFill>
                    <a:srgbClr val="672861"/>
                  </a:solidFill>
                  <a:sym typeface="Wingdings"/>
                </a:rPr>
                <a:t>	  </a:t>
              </a:r>
              <a:r>
                <a:rPr lang="en-GB" altLang="en-US" sz="1600" kern="0" dirty="0">
                  <a:solidFill>
                    <a:srgbClr val="000000"/>
                  </a:solidFill>
                  <a:sym typeface="Wingdings"/>
                </a:rPr>
                <a:t>Independent Business Review</a:t>
              </a:r>
            </a:p>
            <a:p>
              <a:pPr marL="480460" lvl="1" indent="-330184" fontAlgn="base">
                <a:spcBef>
                  <a:spcPct val="0"/>
                </a:spcBef>
                <a:spcAft>
                  <a:spcPts val="1333"/>
                </a:spcAft>
                <a:buClr>
                  <a:srgbClr val="5F2861"/>
                </a:buClr>
                <a:buSzPct val="100000"/>
                <a:tabLst>
                  <a:tab pos="349234" algn="l"/>
                </a:tabLst>
                <a:defRPr/>
              </a:pPr>
              <a:r>
                <a:rPr lang="en-GB" altLang="en-US" sz="1600" kern="0" dirty="0">
                  <a:solidFill>
                    <a:srgbClr val="672861"/>
                  </a:solidFill>
                  <a:sym typeface="Wingdings"/>
                </a:rPr>
                <a:t>	  </a:t>
              </a:r>
              <a:r>
                <a:rPr lang="en-GB" altLang="en-US" sz="1600" kern="0" dirty="0">
                  <a:solidFill>
                    <a:srgbClr val="000000"/>
                  </a:solidFill>
                  <a:sym typeface="Wingdings"/>
                </a:rPr>
                <a:t>Risk Mitigation Plan</a:t>
              </a:r>
            </a:p>
            <a:p>
              <a:pPr marL="471995" indent="-471995"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
          <p:nvSpPr>
            <p:cNvPr id="16408" name="AutoShape 29"/>
            <p:cNvSpPr>
              <a:spLocks noChangeArrowheads="1"/>
            </p:cNvSpPr>
            <p:nvPr>
              <p:custDataLst>
                <p:tags r:id="rId1"/>
              </p:custDataLst>
            </p:nvPr>
          </p:nvSpPr>
          <p:spPr bwMode="gray">
            <a:xfrm rot="16200000" flipH="1" flipV="1">
              <a:off x="1892582" y="4752265"/>
              <a:ext cx="1798637" cy="744850"/>
            </a:xfrm>
            <a:prstGeom prst="upArrow">
              <a:avLst>
                <a:gd name="adj1" fmla="val 62472"/>
                <a:gd name="adj2" fmla="val 100000"/>
              </a:avLst>
            </a:prstGeom>
            <a:gradFill flip="none" rotWithShape="1">
              <a:gsLst>
                <a:gs pos="0">
                  <a:srgbClr val="AA5CAA"/>
                </a:gs>
                <a:gs pos="100000">
                  <a:srgbClr val="E3C9E3"/>
                </a:gs>
              </a:gsLst>
              <a:lin ang="5400000" scaled="1"/>
              <a:tileRect/>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GB" altLang="en-US">
                <a:solidFill>
                  <a:srgbClr val="000000"/>
                </a:solidFill>
              </a:endParaRPr>
            </a:p>
          </p:txBody>
        </p:sp>
        <p:sp>
          <p:nvSpPr>
            <p:cNvPr id="16409" name="AutoShape 29"/>
            <p:cNvSpPr>
              <a:spLocks noChangeArrowheads="1"/>
            </p:cNvSpPr>
            <p:nvPr>
              <p:custDataLst>
                <p:tags r:id="rId2"/>
              </p:custDataLst>
            </p:nvPr>
          </p:nvSpPr>
          <p:spPr bwMode="gray">
            <a:xfrm rot="16200000" flipH="1" flipV="1">
              <a:off x="4092067" y="4804415"/>
              <a:ext cx="1800225" cy="744850"/>
            </a:xfrm>
            <a:prstGeom prst="upArrow">
              <a:avLst>
                <a:gd name="adj1" fmla="val 62472"/>
                <a:gd name="adj2" fmla="val 100000"/>
              </a:avLst>
            </a:prstGeom>
            <a:gradFill rotWithShape="1">
              <a:gsLst>
                <a:gs pos="0">
                  <a:srgbClr val="AA5CAA"/>
                </a:gs>
                <a:gs pos="100000">
                  <a:srgbClr val="E3C9E3"/>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GB" altLang="en-US">
                <a:solidFill>
                  <a:srgbClr val="000000"/>
                </a:solidFill>
              </a:endParaRPr>
            </a:p>
          </p:txBody>
        </p:sp>
        <p:sp>
          <p:nvSpPr>
            <p:cNvPr id="16410" name="AutoShape 29"/>
            <p:cNvSpPr>
              <a:spLocks noChangeArrowheads="1"/>
            </p:cNvSpPr>
            <p:nvPr>
              <p:custDataLst>
                <p:tags r:id="rId3"/>
              </p:custDataLst>
            </p:nvPr>
          </p:nvSpPr>
          <p:spPr bwMode="gray">
            <a:xfrm rot="16200000" flipH="1" flipV="1">
              <a:off x="5944003" y="4716481"/>
              <a:ext cx="1800225" cy="744850"/>
            </a:xfrm>
            <a:prstGeom prst="upArrow">
              <a:avLst>
                <a:gd name="adj1" fmla="val 62472"/>
                <a:gd name="adj2" fmla="val 100000"/>
              </a:avLst>
            </a:prstGeom>
            <a:gradFill rotWithShape="1">
              <a:gsLst>
                <a:gs pos="0">
                  <a:srgbClr val="AA5CAA"/>
                </a:gs>
                <a:gs pos="100000">
                  <a:srgbClr val="E3C9E3"/>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GB" altLang="en-US">
                <a:solidFill>
                  <a:srgbClr val="000000"/>
                </a:solidFill>
              </a:endParaRPr>
            </a:p>
          </p:txBody>
        </p:sp>
      </p:grpSp>
      <p:sp>
        <p:nvSpPr>
          <p:cNvPr id="16392" name="Oval 1"/>
          <p:cNvSpPr>
            <a:spLocks noChangeArrowheads="1"/>
          </p:cNvSpPr>
          <p:nvPr/>
        </p:nvSpPr>
        <p:spPr bwMode="auto">
          <a:xfrm>
            <a:off x="1967842" y="4186474"/>
            <a:ext cx="192617" cy="144463"/>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a</a:t>
            </a:r>
          </a:p>
        </p:txBody>
      </p:sp>
      <p:sp>
        <p:nvSpPr>
          <p:cNvPr id="16393" name="Oval 20"/>
          <p:cNvSpPr>
            <a:spLocks noChangeArrowheads="1"/>
          </p:cNvSpPr>
          <p:nvPr/>
        </p:nvSpPr>
        <p:spPr bwMode="auto">
          <a:xfrm>
            <a:off x="4131524" y="4112517"/>
            <a:ext cx="192616" cy="144463"/>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b</a:t>
            </a:r>
          </a:p>
        </p:txBody>
      </p:sp>
      <p:sp>
        <p:nvSpPr>
          <p:cNvPr id="16394" name="Oval 22"/>
          <p:cNvSpPr>
            <a:spLocks noChangeArrowheads="1"/>
          </p:cNvSpPr>
          <p:nvPr/>
        </p:nvSpPr>
        <p:spPr bwMode="auto">
          <a:xfrm>
            <a:off x="4102264" y="4778607"/>
            <a:ext cx="192616" cy="144463"/>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c</a:t>
            </a:r>
          </a:p>
        </p:txBody>
      </p:sp>
      <p:sp>
        <p:nvSpPr>
          <p:cNvPr id="16395" name="Oval 23"/>
          <p:cNvSpPr>
            <a:spLocks noChangeArrowheads="1"/>
          </p:cNvSpPr>
          <p:nvPr/>
        </p:nvSpPr>
        <p:spPr bwMode="auto">
          <a:xfrm>
            <a:off x="4097033" y="5394853"/>
            <a:ext cx="192616" cy="144463"/>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d</a:t>
            </a:r>
          </a:p>
        </p:txBody>
      </p:sp>
      <p:sp>
        <p:nvSpPr>
          <p:cNvPr id="16396" name="Oval 24"/>
          <p:cNvSpPr>
            <a:spLocks noChangeArrowheads="1"/>
          </p:cNvSpPr>
          <p:nvPr/>
        </p:nvSpPr>
        <p:spPr bwMode="auto">
          <a:xfrm>
            <a:off x="6836396" y="4139767"/>
            <a:ext cx="192617" cy="144463"/>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e</a:t>
            </a:r>
          </a:p>
        </p:txBody>
      </p:sp>
      <p:sp>
        <p:nvSpPr>
          <p:cNvPr id="16397" name="Oval 25"/>
          <p:cNvSpPr>
            <a:spLocks noChangeArrowheads="1"/>
          </p:cNvSpPr>
          <p:nvPr/>
        </p:nvSpPr>
        <p:spPr bwMode="auto">
          <a:xfrm>
            <a:off x="6836396" y="4797993"/>
            <a:ext cx="192617" cy="142875"/>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f</a:t>
            </a:r>
          </a:p>
        </p:txBody>
      </p:sp>
      <p:sp>
        <p:nvSpPr>
          <p:cNvPr id="16398" name="Oval 26"/>
          <p:cNvSpPr>
            <a:spLocks noChangeArrowheads="1"/>
          </p:cNvSpPr>
          <p:nvPr/>
        </p:nvSpPr>
        <p:spPr bwMode="auto">
          <a:xfrm>
            <a:off x="9449863" y="4183190"/>
            <a:ext cx="192616" cy="144463"/>
          </a:xfrm>
          <a:prstGeom prst="ellipse">
            <a:avLst/>
          </a:prstGeom>
          <a:solidFill>
            <a:srgbClr val="5F2861"/>
          </a:solidFill>
          <a:ln w="9525" algn="ctr">
            <a:solidFill>
              <a:srgbClr val="5F2861"/>
            </a:solidFill>
            <a:round/>
            <a:headEnd/>
            <a:tailEnd/>
          </a:ln>
        </p:spPr>
        <p:txBody>
          <a:bodyPr lIns="0" tIns="0" rIns="0" bIns="0"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300" b="1" dirty="0">
                <a:solidFill>
                  <a:srgbClr val="FFFFFF"/>
                </a:solidFill>
              </a:rPr>
              <a:t>g</a:t>
            </a:r>
          </a:p>
        </p:txBody>
      </p:sp>
    </p:spTree>
    <p:extLst>
      <p:ext uri="{BB962C8B-B14F-4D97-AF65-F5344CB8AC3E}">
        <p14:creationId xmlns:p14="http://schemas.microsoft.com/office/powerpoint/2010/main" val="2727640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auto">
          <a:xfrm flipV="1">
            <a:off x="599086" y="1592491"/>
            <a:ext cx="11036233" cy="4823991"/>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5" name="Title 4"/>
          <p:cNvSpPr>
            <a:spLocks noGrp="1"/>
          </p:cNvSpPr>
          <p:nvPr>
            <p:ph type="title"/>
          </p:nvPr>
        </p:nvSpPr>
        <p:spPr>
          <a:xfrm>
            <a:off x="863604" y="485778"/>
            <a:ext cx="7056601" cy="906463"/>
          </a:xfrm>
        </p:spPr>
        <p:txBody>
          <a:bodyPr/>
          <a:lstStyle/>
          <a:p>
            <a:r>
              <a:rPr lang="en-GB" sz="3600" dirty="0"/>
              <a:t>Step 6: When does the CQC have to notify LAs?</a:t>
            </a:r>
          </a:p>
        </p:txBody>
      </p:sp>
      <p:sp>
        <p:nvSpPr>
          <p:cNvPr id="4" name="Slide Number Placeholder 3"/>
          <p:cNvSpPr>
            <a:spLocks noGrp="1"/>
          </p:cNvSpPr>
          <p:nvPr>
            <p:ph type="sldNum" sz="quarter" idx="10"/>
          </p:nvPr>
        </p:nvSpPr>
        <p:spPr/>
        <p:txBody>
          <a:bodyPr/>
          <a:lstStyle/>
          <a:p>
            <a:pPr>
              <a:defRPr/>
            </a:pPr>
            <a:fld id="{577BE5E6-FC40-42F6-A792-53EEFB10770C}" type="slidenum">
              <a:rPr lang="en-US" smtClean="0"/>
              <a:pPr>
                <a:defRPr/>
              </a:pPr>
              <a:t>11</a:t>
            </a:fld>
            <a:endParaRPr lang="en-US" sz="1900" dirty="0">
              <a:solidFill>
                <a:srgbClr val="6D2E69"/>
              </a:solidFill>
            </a:endParaRPr>
          </a:p>
        </p:txBody>
      </p:sp>
      <p:sp>
        <p:nvSpPr>
          <p:cNvPr id="8" name="Slide Number Placeholder 3"/>
          <p:cNvSpPr txBox="1">
            <a:spLocks/>
          </p:cNvSpPr>
          <p:nvPr/>
        </p:nvSpPr>
        <p:spPr bwMode="auto">
          <a:xfrm>
            <a:off x="9095317" y="6248400"/>
            <a:ext cx="2540000" cy="457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defTabSz="1219140" eaLnBrk="0" fontAlgn="base" hangingPunct="0">
              <a:spcBef>
                <a:spcPct val="0"/>
              </a:spcBef>
              <a:spcAft>
                <a:spcPct val="0"/>
              </a:spcAft>
              <a:defRPr/>
            </a:pPr>
            <a:fld id="{F1DD3752-0C74-4B17-9DA4-1DDF737EAD02}" type="slidenum">
              <a:rPr lang="en-US" altLang="en-US" sz="1200">
                <a:solidFill>
                  <a:srgbClr val="5F2861"/>
                </a:solidFill>
                <a:ea typeface="MS PGothic" pitchFamily="34" charset="-128"/>
              </a:rPr>
              <a:pPr algn="r" defTabSz="1219140" eaLnBrk="0" fontAlgn="base" hangingPunct="0">
                <a:spcBef>
                  <a:spcPct val="0"/>
                </a:spcBef>
                <a:spcAft>
                  <a:spcPct val="0"/>
                </a:spcAft>
                <a:defRPr/>
              </a:pPr>
              <a:t>11</a:t>
            </a:fld>
            <a:endParaRPr lang="en-US" altLang="en-US" sz="1900" dirty="0">
              <a:solidFill>
                <a:srgbClr val="6D2E69"/>
              </a:solidFill>
              <a:ea typeface="MS PGothic" pitchFamily="34" charset="-128"/>
            </a:endParaRPr>
          </a:p>
        </p:txBody>
      </p:sp>
      <p:sp>
        <p:nvSpPr>
          <p:cNvPr id="55" name="Content Placeholder 3"/>
          <p:cNvSpPr>
            <a:spLocks noGrp="1"/>
          </p:cNvSpPr>
          <p:nvPr>
            <p:ph idx="1"/>
          </p:nvPr>
        </p:nvSpPr>
        <p:spPr>
          <a:xfrm>
            <a:off x="720165" y="2903600"/>
            <a:ext cx="4896000" cy="3312881"/>
          </a:xfrm>
          <a:ln>
            <a:solidFill>
              <a:srgbClr val="672861"/>
            </a:solidFill>
          </a:ln>
        </p:spPr>
        <p:txBody>
          <a:bodyPr lIns="143992" tIns="287986" rIns="143992" bIns="143992" anchor="t" anchorCtr="0"/>
          <a:lstStyle/>
          <a:p>
            <a:pPr marL="0" lvl="1" indent="-471995" algn="ctr" eaLnBrk="1" hangingPunct="1">
              <a:spcAft>
                <a:spcPts val="1333"/>
              </a:spcAft>
              <a:buSzPct val="100000"/>
              <a:buNone/>
            </a:pPr>
            <a:r>
              <a:rPr lang="en-GB" altLang="en-US" dirty="0" smtClean="0"/>
              <a:t>“</a:t>
            </a:r>
            <a:r>
              <a:rPr lang="en-GB" altLang="en-US" sz="2100" dirty="0"/>
              <a:t>Where the CQC is satisfied that a registered care provider to which the market oversight scheme applies is </a:t>
            </a:r>
            <a:r>
              <a:rPr lang="en-GB" altLang="en-US" sz="2100" b="1" u="sng" dirty="0"/>
              <a:t>likely</a:t>
            </a:r>
            <a:r>
              <a:rPr lang="en-GB" altLang="en-US" sz="2100" dirty="0"/>
              <a:t> to become </a:t>
            </a:r>
            <a:r>
              <a:rPr lang="en-GB" altLang="en-US" sz="2100" b="1" u="sng" dirty="0"/>
              <a:t>unable to carry on the regulated activity </a:t>
            </a:r>
            <a:r>
              <a:rPr lang="en-GB" altLang="en-US" sz="2100" dirty="0"/>
              <a:t>in respect of which it is registered because of </a:t>
            </a:r>
            <a:r>
              <a:rPr lang="en-GB" altLang="en-US" sz="2100" b="1" u="sng" dirty="0"/>
              <a:t>business failure</a:t>
            </a:r>
            <a:r>
              <a:rPr lang="en-GB" altLang="en-US" sz="2100" dirty="0"/>
              <a:t>”</a:t>
            </a:r>
          </a:p>
          <a:p>
            <a:pPr marL="0" lvl="1" indent="0" eaLnBrk="1" hangingPunct="1">
              <a:lnSpc>
                <a:spcPct val="100000"/>
              </a:lnSpc>
              <a:spcBef>
                <a:spcPct val="0"/>
              </a:spcBef>
              <a:spcAft>
                <a:spcPts val="1333"/>
              </a:spcAft>
              <a:buSzPct val="100000"/>
              <a:buNone/>
            </a:pPr>
            <a:endParaRPr lang="en-GB" altLang="en-US" dirty="0" smtClean="0"/>
          </a:p>
          <a:p>
            <a:pPr marL="471995" indent="-471995"/>
            <a:endParaRPr lang="en-GB" dirty="0" smtClean="0"/>
          </a:p>
        </p:txBody>
      </p:sp>
      <p:sp>
        <p:nvSpPr>
          <p:cNvPr id="93" name="AutoShape 29"/>
          <p:cNvSpPr>
            <a:spLocks noChangeArrowheads="1"/>
          </p:cNvSpPr>
          <p:nvPr>
            <p:custDataLst>
              <p:tags r:id="rId1"/>
            </p:custDataLst>
          </p:nvPr>
        </p:nvSpPr>
        <p:spPr bwMode="gray">
          <a:xfrm rot="16200000" flipH="1" flipV="1">
            <a:off x="4095969" y="3682559"/>
            <a:ext cx="3765769" cy="1302068"/>
          </a:xfrm>
          <a:prstGeom prst="upArrow">
            <a:avLst>
              <a:gd name="adj1" fmla="val 62472"/>
              <a:gd name="adj2" fmla="val 100000"/>
            </a:avLst>
          </a:prstGeom>
          <a:gradFill rotWithShape="1">
            <a:gsLst>
              <a:gs pos="0">
                <a:srgbClr val="AA5CAA"/>
              </a:gs>
              <a:gs pos="100000">
                <a:srgbClr val="E3C9E3"/>
              </a:gs>
            </a:gsLst>
            <a:lin ang="5400000" scaled="1"/>
          </a:gradFill>
          <a:ln w="9525" algn="ctr">
            <a:noFill/>
            <a:miter lim="800000"/>
            <a:headEnd/>
            <a:tailEnd/>
          </a:ln>
          <a:effectLst/>
        </p:spPr>
        <p:txBody>
          <a:bodyPr wrap="square" lIns="0" tIns="0" rIns="0" bIns="0" anchor="ctr">
            <a:spAutoFit/>
          </a:bodyPr>
          <a:lstStyle/>
          <a:p>
            <a:pPr eaLnBrk="0" fontAlgn="base" hangingPunct="0">
              <a:spcBef>
                <a:spcPct val="0"/>
              </a:spcBef>
              <a:spcAft>
                <a:spcPct val="0"/>
              </a:spcAft>
            </a:pPr>
            <a:endParaRPr lang="en-GB" sz="3200" dirty="0">
              <a:solidFill>
                <a:srgbClr val="000000"/>
              </a:solidFill>
              <a:ea typeface="ヒラギノ角ゴ Pro W3" charset="-128"/>
            </a:endParaRPr>
          </a:p>
        </p:txBody>
      </p:sp>
      <p:sp>
        <p:nvSpPr>
          <p:cNvPr id="13" name="Content Placeholder 6"/>
          <p:cNvSpPr txBox="1">
            <a:spLocks/>
          </p:cNvSpPr>
          <p:nvPr/>
        </p:nvSpPr>
        <p:spPr bwMode="auto">
          <a:xfrm>
            <a:off x="774925" y="1614652"/>
            <a:ext cx="10488255"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sz="2300" b="1" kern="0" dirty="0">
                <a:solidFill>
                  <a:srgbClr val="733A70"/>
                </a:solidFill>
              </a:rPr>
              <a:t>Paragraph 56(1) of the Care Act 2014 defines the point where the CQC’s duty to formally notify the LAs is triggered.</a:t>
            </a:r>
            <a:endParaRPr lang="en-GB" altLang="en-US" sz="2300" kern="0" dirty="0">
              <a:solidFill>
                <a:srgbClr val="000000"/>
              </a:solidFill>
            </a:endParaRPr>
          </a:p>
        </p:txBody>
      </p:sp>
      <p:sp>
        <p:nvSpPr>
          <p:cNvPr id="14" name="Rectangle 114"/>
          <p:cNvSpPr>
            <a:spLocks noChangeArrowheads="1"/>
          </p:cNvSpPr>
          <p:nvPr>
            <p:custDataLst>
              <p:tags r:id="rId2"/>
            </p:custDataLst>
          </p:nvPr>
        </p:nvSpPr>
        <p:spPr bwMode="auto">
          <a:xfrm>
            <a:off x="739517" y="2350668"/>
            <a:ext cx="4896000" cy="521043"/>
          </a:xfrm>
          <a:prstGeom prst="rect">
            <a:avLst/>
          </a:prstGeom>
          <a:solidFill>
            <a:srgbClr val="672861"/>
          </a:solidFill>
          <a:ln w="6350">
            <a:no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2100" b="1" dirty="0">
                <a:solidFill>
                  <a:srgbClr val="FFFFFF"/>
                </a:solidFill>
                <a:ea typeface="ヒラギノ角ゴ Pro W3" charset="-128"/>
              </a:rPr>
              <a:t>Legal definition</a:t>
            </a:r>
          </a:p>
        </p:txBody>
      </p:sp>
      <p:sp>
        <p:nvSpPr>
          <p:cNvPr id="15" name="Rectangle 114"/>
          <p:cNvSpPr>
            <a:spLocks noChangeArrowheads="1"/>
          </p:cNvSpPr>
          <p:nvPr>
            <p:custDataLst>
              <p:tags r:id="rId3"/>
            </p:custDataLst>
          </p:nvPr>
        </p:nvSpPr>
        <p:spPr bwMode="auto">
          <a:xfrm>
            <a:off x="6293070" y="2350668"/>
            <a:ext cx="5178839" cy="521043"/>
          </a:xfrm>
          <a:prstGeom prst="rect">
            <a:avLst/>
          </a:prstGeom>
          <a:solidFill>
            <a:srgbClr val="672861"/>
          </a:solidFill>
          <a:ln w="6350">
            <a:no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2100" b="1" dirty="0">
                <a:solidFill>
                  <a:srgbClr val="FFFFFF"/>
                </a:solidFill>
                <a:ea typeface="ヒラギノ角ゴ Pro W3" charset="-128"/>
              </a:rPr>
              <a:t>CQC interpretation</a:t>
            </a:r>
          </a:p>
        </p:txBody>
      </p:sp>
      <p:sp>
        <p:nvSpPr>
          <p:cNvPr id="16" name="Content Placeholder 3"/>
          <p:cNvSpPr txBox="1">
            <a:spLocks/>
          </p:cNvSpPr>
          <p:nvPr/>
        </p:nvSpPr>
        <p:spPr bwMode="auto">
          <a:xfrm>
            <a:off x="6312422" y="2903599"/>
            <a:ext cx="5160177" cy="3312880"/>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143992" tIns="143992" rIns="143992" bIns="143992" numCol="1" anchor="t" anchorCtr="0" compatLnSpc="1">
            <a:prstTxWarp prst="textNoShape">
              <a:avLst/>
            </a:prstTxWarp>
          </a:bodyPr>
          <a:lstStyle/>
          <a:p>
            <a:pPr marL="0" lvl="1" indent="-471995" defTabSz="1219140" fontAlgn="base">
              <a:lnSpc>
                <a:spcPct val="90000"/>
              </a:lnSpc>
              <a:spcBef>
                <a:spcPct val="50000"/>
              </a:spcBef>
              <a:spcAft>
                <a:spcPts val="1333"/>
              </a:spcAft>
              <a:buClr>
                <a:srgbClr val="5F2861"/>
              </a:buClr>
              <a:buSzPct val="100000"/>
              <a:tabLst>
                <a:tab pos="349234" algn="l"/>
              </a:tabLst>
              <a:defRPr/>
            </a:pPr>
            <a:r>
              <a:rPr lang="en-GB" altLang="en-US" sz="2100" kern="0" dirty="0">
                <a:solidFill>
                  <a:srgbClr val="000000"/>
                </a:solidFill>
              </a:rPr>
              <a:t>There are three conditions that have to be satisfied:</a:t>
            </a:r>
          </a:p>
          <a:p>
            <a:pPr marL="516442" lvl="1" indent="-550306" defTabSz="1219140" fontAlgn="base">
              <a:lnSpc>
                <a:spcPct val="90000"/>
              </a:lnSpc>
              <a:spcBef>
                <a:spcPts val="800"/>
              </a:spcBef>
              <a:spcAft>
                <a:spcPts val="800"/>
              </a:spcAft>
              <a:buClr>
                <a:srgbClr val="5F2861"/>
              </a:buClr>
              <a:buSzPct val="100000"/>
              <a:buFont typeface="+mj-lt"/>
              <a:buAutoNum type="arabicPeriod"/>
              <a:defRPr/>
            </a:pPr>
            <a:r>
              <a:rPr lang="en-GB" altLang="en-US" sz="2100" kern="0" dirty="0">
                <a:solidFill>
                  <a:srgbClr val="000000"/>
                </a:solidFill>
              </a:rPr>
              <a:t>Business failure;</a:t>
            </a:r>
          </a:p>
          <a:p>
            <a:pPr marL="516442" lvl="1" indent="-550306" defTabSz="1219140" fontAlgn="base">
              <a:lnSpc>
                <a:spcPct val="90000"/>
              </a:lnSpc>
              <a:spcBef>
                <a:spcPts val="800"/>
              </a:spcBef>
              <a:spcAft>
                <a:spcPts val="800"/>
              </a:spcAft>
              <a:buClr>
                <a:srgbClr val="5F2861"/>
              </a:buClr>
              <a:buSzPct val="100000"/>
              <a:buFont typeface="+mj-lt"/>
              <a:buAutoNum type="arabicPeriod"/>
              <a:defRPr/>
            </a:pPr>
            <a:r>
              <a:rPr lang="en-GB" altLang="en-US" sz="2100" kern="0" dirty="0">
                <a:solidFill>
                  <a:srgbClr val="000000"/>
                </a:solidFill>
              </a:rPr>
              <a:t>A registered provider is unable to carry on a regulated activity -  a service or activity will cease; and</a:t>
            </a:r>
          </a:p>
          <a:p>
            <a:pPr marL="516442" lvl="1" indent="-550306" fontAlgn="base">
              <a:lnSpc>
                <a:spcPct val="90000"/>
              </a:lnSpc>
              <a:spcBef>
                <a:spcPts val="800"/>
              </a:spcBef>
              <a:spcAft>
                <a:spcPts val="800"/>
              </a:spcAft>
              <a:buClr>
                <a:srgbClr val="5F2861"/>
              </a:buClr>
              <a:buSzPct val="100000"/>
              <a:buFont typeface="+mj-lt"/>
              <a:buAutoNum type="arabicPeriod"/>
            </a:pPr>
            <a:r>
              <a:rPr lang="en-GB" altLang="en-US" sz="2100" kern="0" dirty="0">
                <a:solidFill>
                  <a:srgbClr val="000000"/>
                </a:solidFill>
                <a:ea typeface="ヒラギノ角ゴ Pro W3" charset="-128"/>
              </a:rPr>
              <a:t>It is “likely” that both 1 and 2 may happen;</a:t>
            </a:r>
            <a:endParaRPr lang="en-GB" altLang="en-US" sz="2700" kern="0" dirty="0">
              <a:solidFill>
                <a:srgbClr val="000000"/>
              </a:solidFill>
            </a:endParaRPr>
          </a:p>
          <a:p>
            <a:pPr marL="0" lvl="1" defTabSz="1219140" fontAlgn="base">
              <a:spcBef>
                <a:spcPct val="0"/>
              </a:spcBef>
              <a:spcAft>
                <a:spcPts val="1333"/>
              </a:spcAft>
              <a:buClr>
                <a:srgbClr val="5F2861"/>
              </a:buClr>
              <a:buSzPct val="100000"/>
              <a:tabLst>
                <a:tab pos="349234" algn="l"/>
              </a:tabLst>
              <a:defRPr/>
            </a:pPr>
            <a:endParaRPr lang="en-GB" altLang="en-US" sz="2700" kern="0" dirty="0">
              <a:solidFill>
                <a:srgbClr val="000000"/>
              </a:solidFill>
            </a:endParaRP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Tree>
    <p:extLst>
      <p:ext uri="{BB962C8B-B14F-4D97-AF65-F5344CB8AC3E}">
        <p14:creationId xmlns:p14="http://schemas.microsoft.com/office/powerpoint/2010/main" val="89565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a:spLocks noChangeArrowheads="1"/>
          </p:cNvSpPr>
          <p:nvPr/>
        </p:nvSpPr>
        <p:spPr bwMode="auto">
          <a:xfrm flipV="1">
            <a:off x="594784" y="1519135"/>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5" name="Title 4"/>
          <p:cNvSpPr>
            <a:spLocks noGrp="1"/>
          </p:cNvSpPr>
          <p:nvPr>
            <p:ph type="title"/>
          </p:nvPr>
        </p:nvSpPr>
        <p:spPr/>
        <p:txBody>
          <a:bodyPr/>
          <a:lstStyle/>
          <a:p>
            <a:r>
              <a:rPr lang="en-GB" sz="3600" dirty="0"/>
              <a:t>Step 6: Satisfying the “Likely” condition</a:t>
            </a:r>
          </a:p>
        </p:txBody>
      </p:sp>
      <p:sp>
        <p:nvSpPr>
          <p:cNvPr id="4" name="Slide Number Placeholder 3"/>
          <p:cNvSpPr>
            <a:spLocks noGrp="1"/>
          </p:cNvSpPr>
          <p:nvPr>
            <p:ph type="sldNum" sz="quarter" idx="10"/>
          </p:nvPr>
        </p:nvSpPr>
        <p:spPr/>
        <p:txBody>
          <a:bodyPr/>
          <a:lstStyle/>
          <a:p>
            <a:pPr>
              <a:defRPr/>
            </a:pPr>
            <a:fld id="{577BE5E6-FC40-42F6-A792-53EEFB10770C}" type="slidenum">
              <a:rPr lang="en-US" smtClean="0"/>
              <a:pPr>
                <a:defRPr/>
              </a:pPr>
              <a:t>12</a:t>
            </a:fld>
            <a:endParaRPr lang="en-US" sz="1900" dirty="0">
              <a:solidFill>
                <a:srgbClr val="6D2E69"/>
              </a:solidFill>
            </a:endParaRPr>
          </a:p>
        </p:txBody>
      </p:sp>
      <p:sp>
        <p:nvSpPr>
          <p:cNvPr id="8" name="Slide Number Placeholder 3"/>
          <p:cNvSpPr txBox="1">
            <a:spLocks/>
          </p:cNvSpPr>
          <p:nvPr/>
        </p:nvSpPr>
        <p:spPr bwMode="auto">
          <a:xfrm>
            <a:off x="9095317" y="6248400"/>
            <a:ext cx="2540000" cy="457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defTabSz="1219140" eaLnBrk="0" fontAlgn="base" hangingPunct="0">
              <a:spcBef>
                <a:spcPct val="0"/>
              </a:spcBef>
              <a:spcAft>
                <a:spcPct val="0"/>
              </a:spcAft>
              <a:defRPr/>
            </a:pPr>
            <a:fld id="{F1DD3752-0C74-4B17-9DA4-1DDF737EAD02}" type="slidenum">
              <a:rPr lang="en-US" altLang="en-US" sz="1200">
                <a:solidFill>
                  <a:srgbClr val="5F2861"/>
                </a:solidFill>
                <a:ea typeface="MS PGothic" pitchFamily="34" charset="-128"/>
              </a:rPr>
              <a:pPr algn="r" defTabSz="1219140" eaLnBrk="0" fontAlgn="base" hangingPunct="0">
                <a:spcBef>
                  <a:spcPct val="0"/>
                </a:spcBef>
                <a:spcAft>
                  <a:spcPct val="0"/>
                </a:spcAft>
                <a:defRPr/>
              </a:pPr>
              <a:t>12</a:t>
            </a:fld>
            <a:endParaRPr lang="en-US" altLang="en-US" sz="1900" dirty="0">
              <a:solidFill>
                <a:srgbClr val="6D2E69"/>
              </a:solidFill>
              <a:ea typeface="MS PGothic" pitchFamily="34" charset="-128"/>
            </a:endParaRPr>
          </a:p>
        </p:txBody>
      </p:sp>
      <p:sp>
        <p:nvSpPr>
          <p:cNvPr id="55" name="Content Placeholder 3"/>
          <p:cNvSpPr>
            <a:spLocks noGrp="1"/>
          </p:cNvSpPr>
          <p:nvPr>
            <p:ph idx="1"/>
          </p:nvPr>
        </p:nvSpPr>
        <p:spPr>
          <a:xfrm>
            <a:off x="2295872" y="2384856"/>
            <a:ext cx="9176727" cy="1044144"/>
          </a:xfrm>
          <a:ln>
            <a:solidFill>
              <a:srgbClr val="672861"/>
            </a:solidFill>
          </a:ln>
        </p:spPr>
        <p:txBody>
          <a:bodyPr lIns="95996" tIns="95996" rIns="95996" bIns="95996"/>
          <a:lstStyle/>
          <a:p>
            <a:pPr marL="0" lvl="1" indent="-471995" eaLnBrk="1" hangingPunct="1">
              <a:lnSpc>
                <a:spcPct val="100000"/>
              </a:lnSpc>
              <a:spcBef>
                <a:spcPct val="0"/>
              </a:spcBef>
              <a:spcAft>
                <a:spcPts val="1333"/>
              </a:spcAft>
              <a:buSzPct val="100000"/>
              <a:buNone/>
            </a:pPr>
            <a:r>
              <a:rPr lang="en-GB" altLang="en-US" sz="2000" dirty="0"/>
              <a:t>On a </a:t>
            </a:r>
            <a:r>
              <a:rPr lang="en-GB" altLang="en-US" sz="2000" b="1" dirty="0"/>
              <a:t>balance of probabilities </a:t>
            </a:r>
            <a:r>
              <a:rPr lang="en-GB" altLang="en-US" sz="2000" dirty="0"/>
              <a:t>a registered care provider </a:t>
            </a:r>
            <a:r>
              <a:rPr lang="en-GB" altLang="en-US" sz="2000" b="1" dirty="0"/>
              <a:t>may</a:t>
            </a:r>
            <a:r>
              <a:rPr lang="en-GB" altLang="en-US" sz="2000" dirty="0"/>
              <a:t> satisfy the “Business Failure” and “Unable to carry on a regulated activity” conditions.</a:t>
            </a:r>
          </a:p>
          <a:p>
            <a:pPr marL="471995" indent="-471995"/>
            <a:endParaRPr lang="en-GB" sz="1900" dirty="0"/>
          </a:p>
        </p:txBody>
      </p:sp>
      <p:sp>
        <p:nvSpPr>
          <p:cNvPr id="13" name="Content Placeholder 6"/>
          <p:cNvSpPr txBox="1">
            <a:spLocks/>
          </p:cNvSpPr>
          <p:nvPr/>
        </p:nvSpPr>
        <p:spPr bwMode="auto">
          <a:xfrm>
            <a:off x="691981" y="1653499"/>
            <a:ext cx="10488255" cy="7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sz="2700" b="1" kern="0" dirty="0">
                <a:solidFill>
                  <a:srgbClr val="733A70"/>
                </a:solidFill>
              </a:rPr>
              <a:t>CQC’s interpretation of “likely” is… </a:t>
            </a:r>
            <a:endParaRPr lang="en-GB" altLang="en-US" sz="2700" kern="0" dirty="0">
              <a:solidFill>
                <a:srgbClr val="000000"/>
              </a:solidFill>
            </a:endParaRPr>
          </a:p>
        </p:txBody>
      </p:sp>
      <p:sp>
        <p:nvSpPr>
          <p:cNvPr id="14" name="Rectangle 114"/>
          <p:cNvSpPr>
            <a:spLocks noChangeArrowheads="1"/>
          </p:cNvSpPr>
          <p:nvPr>
            <p:custDataLst>
              <p:tags r:id="rId1"/>
            </p:custDataLst>
          </p:nvPr>
        </p:nvSpPr>
        <p:spPr bwMode="auto">
          <a:xfrm>
            <a:off x="711332" y="2384856"/>
            <a:ext cx="1456136" cy="1044144"/>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
        <p:nvSpPr>
          <p:cNvPr id="11" name="Content Placeholder 3"/>
          <p:cNvSpPr txBox="1">
            <a:spLocks/>
          </p:cNvSpPr>
          <p:nvPr/>
        </p:nvSpPr>
        <p:spPr bwMode="auto">
          <a:xfrm>
            <a:off x="2323317" y="3717034"/>
            <a:ext cx="9149280" cy="1020809"/>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altLang="en-US" sz="2000" kern="0" dirty="0">
                <a:solidFill>
                  <a:srgbClr val="000000"/>
                </a:solidFill>
              </a:rPr>
              <a:t>The CQC </a:t>
            </a:r>
            <a:r>
              <a:rPr lang="en-GB" altLang="en-US" sz="2000" b="1" kern="0" dirty="0">
                <a:solidFill>
                  <a:srgbClr val="000000"/>
                </a:solidFill>
              </a:rPr>
              <a:t>does not have to prove conclusively </a:t>
            </a:r>
            <a:r>
              <a:rPr lang="en-GB" altLang="en-US" sz="2000" kern="0" dirty="0">
                <a:solidFill>
                  <a:srgbClr val="000000"/>
                </a:solidFill>
              </a:rPr>
              <a:t>that the conditions will be satisfied. It only needs to demonstrate that the conditions are more probable to occur than not to occur. </a:t>
            </a: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1900" kern="0" dirty="0">
              <a:solidFill>
                <a:srgbClr val="000000"/>
              </a:solidFill>
            </a:endParaRPr>
          </a:p>
        </p:txBody>
      </p:sp>
      <p:sp>
        <p:nvSpPr>
          <p:cNvPr id="12" name="Rectangle 114"/>
          <p:cNvSpPr>
            <a:spLocks noChangeArrowheads="1"/>
          </p:cNvSpPr>
          <p:nvPr>
            <p:custDataLst>
              <p:tags r:id="rId2"/>
            </p:custDataLst>
          </p:nvPr>
        </p:nvSpPr>
        <p:spPr bwMode="auto">
          <a:xfrm>
            <a:off x="681927" y="3717034"/>
            <a:ext cx="1456136" cy="1018412"/>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
        <p:nvSpPr>
          <p:cNvPr id="17" name="Content Placeholder 3"/>
          <p:cNvSpPr txBox="1">
            <a:spLocks/>
          </p:cNvSpPr>
          <p:nvPr/>
        </p:nvSpPr>
        <p:spPr bwMode="auto">
          <a:xfrm>
            <a:off x="2323317" y="5061181"/>
            <a:ext cx="9149280" cy="1044000"/>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fontAlgn="base">
              <a:spcBef>
                <a:spcPct val="0"/>
              </a:spcBef>
              <a:spcAft>
                <a:spcPts val="1333"/>
              </a:spcAft>
              <a:buClr>
                <a:srgbClr val="5F2861"/>
              </a:buClr>
              <a:buSzPct val="100000"/>
              <a:tabLst>
                <a:tab pos="349234" algn="l"/>
              </a:tabLst>
            </a:pPr>
            <a:r>
              <a:rPr lang="en-GB" altLang="en-US" sz="2000" kern="0" dirty="0">
                <a:solidFill>
                  <a:srgbClr val="000000"/>
                </a:solidFill>
                <a:ea typeface="ヒラギノ角ゴ Pro W3" charset="-128"/>
              </a:rPr>
              <a:t>The decision will be based on a reasonable, fair and proportionate assessment of the information available at the time. This means there is </a:t>
            </a:r>
            <a:r>
              <a:rPr lang="en-GB" altLang="en-US" sz="2000" b="1" kern="0" dirty="0">
                <a:solidFill>
                  <a:srgbClr val="000000"/>
                </a:solidFill>
                <a:ea typeface="ヒラギノ角ゴ Pro W3" charset="-128"/>
              </a:rPr>
              <a:t>a possibility that the conditions are never satisfied </a:t>
            </a:r>
            <a:r>
              <a:rPr lang="en-GB" altLang="en-US" sz="2000" kern="0" dirty="0">
                <a:solidFill>
                  <a:srgbClr val="000000"/>
                </a:solidFill>
                <a:ea typeface="ヒラギノ角ゴ Pro W3" charset="-128"/>
              </a:rPr>
              <a:t>even after the LA has been notified.</a:t>
            </a:r>
            <a:endParaRPr lang="en-GB" sz="2000" kern="0" dirty="0">
              <a:solidFill>
                <a:srgbClr val="000000"/>
              </a:solidFill>
            </a:endParaRPr>
          </a:p>
        </p:txBody>
      </p:sp>
      <p:sp>
        <p:nvSpPr>
          <p:cNvPr id="18" name="Rectangle 114"/>
          <p:cNvSpPr>
            <a:spLocks noChangeArrowheads="1"/>
          </p:cNvSpPr>
          <p:nvPr>
            <p:custDataLst>
              <p:tags r:id="rId3"/>
            </p:custDataLst>
          </p:nvPr>
        </p:nvSpPr>
        <p:spPr bwMode="auto">
          <a:xfrm>
            <a:off x="681928" y="5061181"/>
            <a:ext cx="1447413" cy="1044000"/>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Tree>
    <p:extLst>
      <p:ext uri="{BB962C8B-B14F-4D97-AF65-F5344CB8AC3E}">
        <p14:creationId xmlns:p14="http://schemas.microsoft.com/office/powerpoint/2010/main" val="1203703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noChangeArrowheads="1"/>
          </p:cNvSpPr>
          <p:nvPr/>
        </p:nvSpPr>
        <p:spPr bwMode="auto">
          <a:xfrm flipV="1">
            <a:off x="594877"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5" name="Title 4"/>
          <p:cNvSpPr>
            <a:spLocks noGrp="1"/>
          </p:cNvSpPr>
          <p:nvPr>
            <p:ph type="title"/>
          </p:nvPr>
        </p:nvSpPr>
        <p:spPr/>
        <p:txBody>
          <a:bodyPr/>
          <a:lstStyle/>
          <a:p>
            <a:r>
              <a:rPr lang="en-GB" sz="3600" dirty="0"/>
              <a:t>Step 6: Satisfying the “Business Failure” condition</a:t>
            </a:r>
          </a:p>
        </p:txBody>
      </p:sp>
      <p:sp>
        <p:nvSpPr>
          <p:cNvPr id="4" name="Slide Number Placeholder 3"/>
          <p:cNvSpPr>
            <a:spLocks noGrp="1"/>
          </p:cNvSpPr>
          <p:nvPr>
            <p:ph type="sldNum" sz="quarter" idx="10"/>
          </p:nvPr>
        </p:nvSpPr>
        <p:spPr/>
        <p:txBody>
          <a:bodyPr/>
          <a:lstStyle/>
          <a:p>
            <a:pPr>
              <a:defRPr/>
            </a:pPr>
            <a:fld id="{577BE5E6-FC40-42F6-A792-53EEFB10770C}" type="slidenum">
              <a:rPr lang="en-US" smtClean="0"/>
              <a:pPr>
                <a:defRPr/>
              </a:pPr>
              <a:t>13</a:t>
            </a:fld>
            <a:endParaRPr lang="en-US" sz="1900" dirty="0">
              <a:solidFill>
                <a:srgbClr val="6D2E69"/>
              </a:solidFill>
            </a:endParaRPr>
          </a:p>
        </p:txBody>
      </p:sp>
      <p:sp>
        <p:nvSpPr>
          <p:cNvPr id="8" name="Slide Number Placeholder 3"/>
          <p:cNvSpPr txBox="1">
            <a:spLocks/>
          </p:cNvSpPr>
          <p:nvPr/>
        </p:nvSpPr>
        <p:spPr bwMode="auto">
          <a:xfrm>
            <a:off x="9095317" y="6248400"/>
            <a:ext cx="2540000" cy="457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defTabSz="1219140" eaLnBrk="0" fontAlgn="base" hangingPunct="0">
              <a:spcBef>
                <a:spcPct val="0"/>
              </a:spcBef>
              <a:spcAft>
                <a:spcPct val="0"/>
              </a:spcAft>
              <a:defRPr/>
            </a:pPr>
            <a:fld id="{F1DD3752-0C74-4B17-9DA4-1DDF737EAD02}" type="slidenum">
              <a:rPr lang="en-US" altLang="en-US" sz="1200">
                <a:solidFill>
                  <a:srgbClr val="5F2861"/>
                </a:solidFill>
                <a:ea typeface="MS PGothic" pitchFamily="34" charset="-128"/>
              </a:rPr>
              <a:pPr algn="r" defTabSz="1219140" eaLnBrk="0" fontAlgn="base" hangingPunct="0">
                <a:spcBef>
                  <a:spcPct val="0"/>
                </a:spcBef>
                <a:spcAft>
                  <a:spcPct val="0"/>
                </a:spcAft>
                <a:defRPr/>
              </a:pPr>
              <a:t>13</a:t>
            </a:fld>
            <a:endParaRPr lang="en-US" altLang="en-US" sz="1900" dirty="0">
              <a:solidFill>
                <a:srgbClr val="6D2E69"/>
              </a:solidFill>
              <a:ea typeface="MS PGothic" pitchFamily="34" charset="-128"/>
            </a:endParaRPr>
          </a:p>
        </p:txBody>
      </p:sp>
      <p:sp>
        <p:nvSpPr>
          <p:cNvPr id="55" name="Content Placeholder 3"/>
          <p:cNvSpPr>
            <a:spLocks noGrp="1"/>
          </p:cNvSpPr>
          <p:nvPr>
            <p:ph idx="1"/>
          </p:nvPr>
        </p:nvSpPr>
        <p:spPr>
          <a:xfrm>
            <a:off x="2295873" y="2103199"/>
            <a:ext cx="9272737" cy="3209031"/>
          </a:xfrm>
          <a:ln>
            <a:solidFill>
              <a:srgbClr val="672861"/>
            </a:solidFill>
          </a:ln>
        </p:spPr>
        <p:txBody>
          <a:bodyPr lIns="95996" tIns="95996" rIns="95996" bIns="95996"/>
          <a:lstStyle/>
          <a:p>
            <a:pPr marL="0">
              <a:spcBef>
                <a:spcPts val="0"/>
              </a:spcBef>
            </a:pPr>
            <a:r>
              <a:rPr lang="en-GB" altLang="en-US" sz="1700" dirty="0"/>
              <a:t>Business failure of a Corporate Provider means:</a:t>
            </a:r>
            <a:r>
              <a:rPr lang="en-GB" altLang="en-US" sz="1700" b="1" dirty="0"/>
              <a:t> </a:t>
            </a:r>
          </a:p>
          <a:p>
            <a:pPr marL="479976">
              <a:spcBef>
                <a:spcPts val="0"/>
              </a:spcBef>
              <a:buFontTx/>
              <a:buChar char="-"/>
            </a:pPr>
            <a:r>
              <a:rPr lang="en-GB" sz="1700" dirty="0"/>
              <a:t>The appointment of an </a:t>
            </a:r>
            <a:r>
              <a:rPr lang="en-GB" sz="1700" b="1" dirty="0"/>
              <a:t>administrator</a:t>
            </a:r>
            <a:r>
              <a:rPr lang="en-GB" sz="1700" dirty="0"/>
              <a:t>;</a:t>
            </a:r>
          </a:p>
          <a:p>
            <a:pPr marL="479976">
              <a:spcBef>
                <a:spcPts val="0"/>
              </a:spcBef>
              <a:buFontTx/>
              <a:buChar char="-"/>
            </a:pPr>
            <a:r>
              <a:rPr lang="en-GB" sz="1700" dirty="0"/>
              <a:t>The appointment of a </a:t>
            </a:r>
            <a:r>
              <a:rPr lang="en-GB" sz="1700" b="1" dirty="0"/>
              <a:t>receiver</a:t>
            </a:r>
            <a:r>
              <a:rPr lang="en-GB" sz="1700" dirty="0"/>
              <a:t> or an </a:t>
            </a:r>
            <a:r>
              <a:rPr lang="en-GB" sz="1700" b="1" dirty="0"/>
              <a:t>administrative receiver</a:t>
            </a:r>
            <a:r>
              <a:rPr lang="en-GB" sz="1700" dirty="0"/>
              <a:t>;</a:t>
            </a:r>
          </a:p>
          <a:p>
            <a:pPr marL="479976">
              <a:spcBef>
                <a:spcPts val="0"/>
              </a:spcBef>
              <a:buFontTx/>
              <a:buChar char="-"/>
            </a:pPr>
            <a:r>
              <a:rPr lang="en-GB" sz="1700" dirty="0"/>
              <a:t>The passing of a resolution for a voluntary winding up in a </a:t>
            </a:r>
            <a:r>
              <a:rPr lang="en-GB" sz="1700" b="1" dirty="0"/>
              <a:t>creditors’ voluntary winding up</a:t>
            </a:r>
            <a:r>
              <a:rPr lang="en-GB" sz="1700" dirty="0"/>
              <a:t>;</a:t>
            </a:r>
          </a:p>
          <a:p>
            <a:pPr marL="479976">
              <a:spcBef>
                <a:spcPts val="0"/>
              </a:spcBef>
              <a:buFontTx/>
              <a:buChar char="-"/>
            </a:pPr>
            <a:r>
              <a:rPr lang="en-GB" sz="1700" dirty="0"/>
              <a:t>The appointment of </a:t>
            </a:r>
            <a:r>
              <a:rPr lang="en-GB" sz="1700" b="1" dirty="0"/>
              <a:t>a liquidator</a:t>
            </a:r>
            <a:r>
              <a:rPr lang="en-GB" sz="1700" dirty="0"/>
              <a:t>; </a:t>
            </a:r>
          </a:p>
          <a:p>
            <a:pPr marL="479976">
              <a:spcBef>
                <a:spcPts val="0"/>
              </a:spcBef>
              <a:buFontTx/>
              <a:buChar char="-"/>
            </a:pPr>
            <a:r>
              <a:rPr lang="en-GB" sz="1700" dirty="0"/>
              <a:t>The making of a </a:t>
            </a:r>
            <a:r>
              <a:rPr lang="en-GB" sz="1700" b="1" dirty="0"/>
              <a:t>winding up order </a:t>
            </a:r>
            <a:r>
              <a:rPr lang="en-GB" sz="1700" dirty="0"/>
              <a:t>by a court;</a:t>
            </a:r>
          </a:p>
          <a:p>
            <a:pPr marL="479976">
              <a:spcBef>
                <a:spcPts val="0"/>
              </a:spcBef>
              <a:buFontTx/>
              <a:buChar char="-"/>
            </a:pPr>
            <a:r>
              <a:rPr lang="en-GB" sz="1700" dirty="0"/>
              <a:t>A members' voluntary winding up becoming a </a:t>
            </a:r>
            <a:r>
              <a:rPr lang="en-GB" sz="1700" b="1" dirty="0"/>
              <a:t>creditors' voluntary winding up;</a:t>
            </a:r>
          </a:p>
          <a:p>
            <a:pPr marL="479976">
              <a:spcBef>
                <a:spcPts val="0"/>
              </a:spcBef>
              <a:buFontTx/>
              <a:buChar char="-"/>
            </a:pPr>
            <a:r>
              <a:rPr lang="en-GB" sz="1700" dirty="0"/>
              <a:t>The making of </a:t>
            </a:r>
            <a:r>
              <a:rPr lang="en-GB" sz="1700" b="1" dirty="0"/>
              <a:t>bankruptcy orders </a:t>
            </a:r>
            <a:r>
              <a:rPr lang="en-GB" sz="1700" dirty="0"/>
              <a:t>where individual members of a partnership present a joint bankruptcy petition;</a:t>
            </a:r>
          </a:p>
          <a:p>
            <a:pPr marL="479976">
              <a:spcBef>
                <a:spcPts val="0"/>
              </a:spcBef>
              <a:buFontTx/>
              <a:buChar char="-"/>
            </a:pPr>
            <a:r>
              <a:rPr lang="en-GB" sz="1700" dirty="0"/>
              <a:t>A move </a:t>
            </a:r>
            <a:r>
              <a:rPr lang="en-GB" sz="1700" b="1" dirty="0"/>
              <a:t>from administration to winding up </a:t>
            </a:r>
            <a:r>
              <a:rPr lang="en-GB" sz="1700" dirty="0"/>
              <a:t>pursuant to a court order; </a:t>
            </a:r>
          </a:p>
          <a:p>
            <a:pPr marL="479976">
              <a:spcBef>
                <a:spcPts val="0"/>
              </a:spcBef>
              <a:buFontTx/>
              <a:buChar char="-"/>
            </a:pPr>
            <a:r>
              <a:rPr lang="en-GB" sz="1700" dirty="0"/>
              <a:t>In relation to an unincorporated charity, the </a:t>
            </a:r>
            <a:r>
              <a:rPr lang="en-GB" sz="1700" b="1" dirty="0"/>
              <a:t>charity trustees becoming unable to pay their debts </a:t>
            </a:r>
            <a:r>
              <a:rPr lang="en-GB" sz="1700" dirty="0"/>
              <a:t>as they fall due.</a:t>
            </a:r>
            <a:endParaRPr lang="en-GB" altLang="en-US" sz="1700" dirty="0"/>
          </a:p>
          <a:p>
            <a:pPr marL="471995" lvl="1" indent="-471995" eaLnBrk="1" hangingPunct="1">
              <a:lnSpc>
                <a:spcPct val="100000"/>
              </a:lnSpc>
              <a:spcBef>
                <a:spcPct val="0"/>
              </a:spcBef>
              <a:spcAft>
                <a:spcPts val="1333"/>
              </a:spcAft>
              <a:buSzPct val="100000"/>
              <a:buBlip>
                <a:blip r:embed="rId5"/>
              </a:buBlip>
            </a:pPr>
            <a:endParaRPr lang="en-GB" altLang="en-US" dirty="0" smtClean="0"/>
          </a:p>
          <a:p>
            <a:pPr marL="471995" indent="-471995"/>
            <a:endParaRPr lang="en-GB" dirty="0" smtClean="0"/>
          </a:p>
        </p:txBody>
      </p:sp>
      <p:sp>
        <p:nvSpPr>
          <p:cNvPr id="13" name="Content Placeholder 6"/>
          <p:cNvSpPr txBox="1">
            <a:spLocks/>
          </p:cNvSpPr>
          <p:nvPr/>
        </p:nvSpPr>
        <p:spPr bwMode="auto">
          <a:xfrm>
            <a:off x="691981" y="1653500"/>
            <a:ext cx="10488255" cy="407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sz="2700" b="1" kern="0" dirty="0">
                <a:solidFill>
                  <a:srgbClr val="733A70"/>
                </a:solidFill>
              </a:rPr>
              <a:t>CQC’s interpretation of “Business Failure” is…</a:t>
            </a:r>
            <a:endParaRPr lang="en-GB" altLang="en-US" sz="2700" kern="0" dirty="0">
              <a:solidFill>
                <a:srgbClr val="000000"/>
              </a:solidFill>
            </a:endParaRPr>
          </a:p>
        </p:txBody>
      </p:sp>
      <p:sp>
        <p:nvSpPr>
          <p:cNvPr id="14" name="Rectangle 114"/>
          <p:cNvSpPr>
            <a:spLocks noChangeArrowheads="1"/>
          </p:cNvSpPr>
          <p:nvPr>
            <p:custDataLst>
              <p:tags r:id="rId1"/>
            </p:custDataLst>
          </p:nvPr>
        </p:nvSpPr>
        <p:spPr bwMode="auto">
          <a:xfrm>
            <a:off x="711332" y="2103199"/>
            <a:ext cx="1456136" cy="3209031"/>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
        <p:nvSpPr>
          <p:cNvPr id="11" name="Rectangle 114"/>
          <p:cNvSpPr>
            <a:spLocks noChangeArrowheads="1"/>
          </p:cNvSpPr>
          <p:nvPr>
            <p:custDataLst>
              <p:tags r:id="rId2"/>
            </p:custDataLst>
          </p:nvPr>
        </p:nvSpPr>
        <p:spPr bwMode="auto">
          <a:xfrm>
            <a:off x="711332" y="5417820"/>
            <a:ext cx="1456136" cy="828000"/>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
        <p:nvSpPr>
          <p:cNvPr id="12" name="Content Placeholder 3"/>
          <p:cNvSpPr txBox="1">
            <a:spLocks/>
          </p:cNvSpPr>
          <p:nvPr/>
        </p:nvSpPr>
        <p:spPr bwMode="auto">
          <a:xfrm>
            <a:off x="2323317" y="5417821"/>
            <a:ext cx="9245291" cy="828000"/>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indent="-457178" defTabSz="1219140" eaLnBrk="0" fontAlgn="base" hangingPunct="0">
              <a:lnSpc>
                <a:spcPct val="90000"/>
              </a:lnSpc>
              <a:spcAft>
                <a:spcPct val="0"/>
              </a:spcAft>
              <a:buClr>
                <a:srgbClr val="5F2861"/>
              </a:buClr>
              <a:buSzPct val="120000"/>
              <a:tabLst>
                <a:tab pos="349234" algn="l"/>
              </a:tabLst>
              <a:defRPr/>
            </a:pPr>
            <a:r>
              <a:rPr lang="en-GB" altLang="en-US" sz="1700" kern="0" dirty="0">
                <a:solidFill>
                  <a:srgbClr val="000000"/>
                </a:solidFill>
              </a:rPr>
              <a:t>One of the legal procedures set out above is performed on </a:t>
            </a:r>
            <a:r>
              <a:rPr lang="en-GB" altLang="en-US" sz="1700" b="1" kern="0" dirty="0">
                <a:solidFill>
                  <a:srgbClr val="000000"/>
                </a:solidFill>
              </a:rPr>
              <a:t>any legal entity within the wider corporate provider group</a:t>
            </a:r>
            <a:r>
              <a:rPr lang="en-GB" altLang="en-US" sz="1700" kern="0" dirty="0">
                <a:solidFill>
                  <a:srgbClr val="000000"/>
                </a:solidFill>
              </a:rPr>
              <a:t>, as per the Group Undertakings definition in the Companies Act.</a:t>
            </a:r>
            <a:endParaRPr lang="en-GB" altLang="en-US" sz="1700" b="1" kern="0" dirty="0">
              <a:solidFill>
                <a:srgbClr val="000000"/>
              </a:solidFill>
            </a:endParaRPr>
          </a:p>
          <a:p>
            <a:pPr marL="471995" lvl="1" indent="-471995" defTabSz="1219140" fontAlgn="base">
              <a:spcBef>
                <a:spcPct val="0"/>
              </a:spcBef>
              <a:spcAft>
                <a:spcPts val="1333"/>
              </a:spcAft>
              <a:buClr>
                <a:srgbClr val="5F2861"/>
              </a:buClr>
              <a:buSzPct val="100000"/>
              <a:tabLst>
                <a:tab pos="349234" algn="l"/>
              </a:tabLst>
              <a:defRPr/>
            </a:pPr>
            <a:endParaRPr lang="en-GB" altLang="en-US" sz="2700" kern="0" dirty="0">
              <a:solidFill>
                <a:srgbClr val="000000"/>
              </a:solidFill>
            </a:endParaRP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Tree>
    <p:extLst>
      <p:ext uri="{BB962C8B-B14F-4D97-AF65-F5344CB8AC3E}">
        <p14:creationId xmlns:p14="http://schemas.microsoft.com/office/powerpoint/2010/main" val="3325660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
          <p:cNvSpPr>
            <a:spLocks noChangeArrowheads="1"/>
          </p:cNvSpPr>
          <p:nvPr/>
        </p:nvSpPr>
        <p:spPr bwMode="auto">
          <a:xfrm flipV="1">
            <a:off x="594784"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5" name="Title 4"/>
          <p:cNvSpPr>
            <a:spLocks noGrp="1"/>
          </p:cNvSpPr>
          <p:nvPr>
            <p:ph type="title"/>
          </p:nvPr>
        </p:nvSpPr>
        <p:spPr>
          <a:xfrm>
            <a:off x="736601" y="485778"/>
            <a:ext cx="7920699" cy="906463"/>
          </a:xfrm>
        </p:spPr>
        <p:txBody>
          <a:bodyPr/>
          <a:lstStyle/>
          <a:p>
            <a:r>
              <a:rPr lang="en-GB" sz="3600" dirty="0"/>
              <a:t>Step 6: Satisfying the “unable to carry on a regulated activity” condition</a:t>
            </a:r>
          </a:p>
        </p:txBody>
      </p:sp>
      <p:sp>
        <p:nvSpPr>
          <p:cNvPr id="4" name="Slide Number Placeholder 3"/>
          <p:cNvSpPr>
            <a:spLocks noGrp="1"/>
          </p:cNvSpPr>
          <p:nvPr>
            <p:ph type="sldNum" sz="quarter" idx="10"/>
          </p:nvPr>
        </p:nvSpPr>
        <p:spPr/>
        <p:txBody>
          <a:bodyPr/>
          <a:lstStyle/>
          <a:p>
            <a:pPr>
              <a:defRPr/>
            </a:pPr>
            <a:fld id="{577BE5E6-FC40-42F6-A792-53EEFB10770C}" type="slidenum">
              <a:rPr lang="en-US" smtClean="0"/>
              <a:pPr>
                <a:defRPr/>
              </a:pPr>
              <a:t>14</a:t>
            </a:fld>
            <a:endParaRPr lang="en-US" sz="1900" dirty="0">
              <a:solidFill>
                <a:srgbClr val="6D2E69"/>
              </a:solidFill>
            </a:endParaRPr>
          </a:p>
        </p:txBody>
      </p:sp>
      <p:sp>
        <p:nvSpPr>
          <p:cNvPr id="8" name="Slide Number Placeholder 3"/>
          <p:cNvSpPr txBox="1">
            <a:spLocks/>
          </p:cNvSpPr>
          <p:nvPr/>
        </p:nvSpPr>
        <p:spPr bwMode="auto">
          <a:xfrm>
            <a:off x="9095317" y="6248400"/>
            <a:ext cx="2540000" cy="457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defTabSz="1219140" eaLnBrk="0" fontAlgn="base" hangingPunct="0">
              <a:spcBef>
                <a:spcPct val="0"/>
              </a:spcBef>
              <a:spcAft>
                <a:spcPct val="0"/>
              </a:spcAft>
              <a:defRPr/>
            </a:pPr>
            <a:fld id="{F1DD3752-0C74-4B17-9DA4-1DDF737EAD02}" type="slidenum">
              <a:rPr lang="en-US" altLang="en-US" sz="1200">
                <a:solidFill>
                  <a:srgbClr val="5F2861"/>
                </a:solidFill>
                <a:ea typeface="MS PGothic" pitchFamily="34" charset="-128"/>
              </a:rPr>
              <a:pPr algn="r" defTabSz="1219140" eaLnBrk="0" fontAlgn="base" hangingPunct="0">
                <a:spcBef>
                  <a:spcPct val="0"/>
                </a:spcBef>
                <a:spcAft>
                  <a:spcPct val="0"/>
                </a:spcAft>
                <a:defRPr/>
              </a:pPr>
              <a:t>14</a:t>
            </a:fld>
            <a:endParaRPr lang="en-US" altLang="en-US" sz="1900" dirty="0">
              <a:solidFill>
                <a:srgbClr val="6D2E69"/>
              </a:solidFill>
              <a:ea typeface="MS PGothic" pitchFamily="34" charset="-128"/>
            </a:endParaRPr>
          </a:p>
        </p:txBody>
      </p:sp>
      <p:sp>
        <p:nvSpPr>
          <p:cNvPr id="55" name="Content Placeholder 3"/>
          <p:cNvSpPr>
            <a:spLocks noGrp="1"/>
          </p:cNvSpPr>
          <p:nvPr>
            <p:ph idx="1"/>
          </p:nvPr>
        </p:nvSpPr>
        <p:spPr>
          <a:xfrm>
            <a:off x="2295873" y="2384858"/>
            <a:ext cx="9272737" cy="494271"/>
          </a:xfrm>
          <a:ln>
            <a:solidFill>
              <a:srgbClr val="672861"/>
            </a:solidFill>
          </a:ln>
        </p:spPr>
        <p:txBody>
          <a:bodyPr lIns="95996" tIns="95996" rIns="95996" bIns="95996"/>
          <a:lstStyle/>
          <a:p>
            <a:pPr marL="471995" lvl="1" indent="-471995" eaLnBrk="1" hangingPunct="1">
              <a:lnSpc>
                <a:spcPct val="100000"/>
              </a:lnSpc>
              <a:spcBef>
                <a:spcPct val="0"/>
              </a:spcBef>
              <a:spcAft>
                <a:spcPts val="1333"/>
              </a:spcAft>
              <a:buSzPct val="100000"/>
              <a:buNone/>
            </a:pPr>
            <a:r>
              <a:rPr lang="en-GB" altLang="en-US" sz="1900" dirty="0"/>
              <a:t>The closure of a location where the regulated activity is provided.</a:t>
            </a:r>
          </a:p>
          <a:p>
            <a:pPr marL="471995" indent="-471995"/>
            <a:endParaRPr lang="en-GB" sz="1900" dirty="0"/>
          </a:p>
        </p:txBody>
      </p:sp>
      <p:sp>
        <p:nvSpPr>
          <p:cNvPr id="13" name="Content Placeholder 6"/>
          <p:cNvSpPr txBox="1">
            <a:spLocks/>
          </p:cNvSpPr>
          <p:nvPr/>
        </p:nvSpPr>
        <p:spPr bwMode="auto">
          <a:xfrm>
            <a:off x="691981" y="1653499"/>
            <a:ext cx="10488255" cy="7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b="1" kern="0" dirty="0">
                <a:solidFill>
                  <a:srgbClr val="733A70"/>
                </a:solidFill>
              </a:rPr>
              <a:t>CQC’s interpretation of a registered provider being “unable to carry on a regulated activity” means… </a:t>
            </a:r>
            <a:endParaRPr lang="en-GB" altLang="en-US" kern="0" dirty="0">
              <a:solidFill>
                <a:srgbClr val="000000"/>
              </a:solidFill>
            </a:endParaRPr>
          </a:p>
        </p:txBody>
      </p:sp>
      <p:sp>
        <p:nvSpPr>
          <p:cNvPr id="14" name="Rectangle 114"/>
          <p:cNvSpPr>
            <a:spLocks noChangeArrowheads="1"/>
          </p:cNvSpPr>
          <p:nvPr>
            <p:custDataLst>
              <p:tags r:id="rId1"/>
            </p:custDataLst>
          </p:nvPr>
        </p:nvSpPr>
        <p:spPr bwMode="auto">
          <a:xfrm>
            <a:off x="711332" y="2384858"/>
            <a:ext cx="1456136" cy="494271"/>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
        <p:nvSpPr>
          <p:cNvPr id="10" name="Content Placeholder 3"/>
          <p:cNvSpPr txBox="1">
            <a:spLocks/>
          </p:cNvSpPr>
          <p:nvPr/>
        </p:nvSpPr>
        <p:spPr bwMode="auto">
          <a:xfrm>
            <a:off x="2292995" y="2982099"/>
            <a:ext cx="9275615" cy="675503"/>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altLang="en-US" sz="1900" kern="0" dirty="0">
                <a:solidFill>
                  <a:srgbClr val="000000"/>
                </a:solidFill>
              </a:rPr>
              <a:t>A location ceases to provide one of its regulated activities (i.e. a care home ceases to provide nursing care to focus on personal care).</a:t>
            </a: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1900" kern="0" dirty="0">
              <a:solidFill>
                <a:srgbClr val="000000"/>
              </a:solidFill>
            </a:endParaRPr>
          </a:p>
        </p:txBody>
      </p:sp>
      <p:sp>
        <p:nvSpPr>
          <p:cNvPr id="15" name="Rectangle 114"/>
          <p:cNvSpPr>
            <a:spLocks noChangeArrowheads="1"/>
          </p:cNvSpPr>
          <p:nvPr>
            <p:custDataLst>
              <p:tags r:id="rId2"/>
            </p:custDataLst>
          </p:nvPr>
        </p:nvSpPr>
        <p:spPr bwMode="auto">
          <a:xfrm>
            <a:off x="708455" y="2969741"/>
            <a:ext cx="1456136" cy="676800"/>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92D050"/>
                </a:solidFill>
                <a:ea typeface="ヒラギノ角ゴ Pro W3" charset="-128"/>
                <a:sym typeface="Wingdings"/>
              </a:rPr>
              <a:t></a:t>
            </a:r>
            <a:endParaRPr lang="en-GB" sz="4000" b="1" dirty="0">
              <a:solidFill>
                <a:srgbClr val="92D050"/>
              </a:solidFill>
              <a:ea typeface="ヒラギノ角ゴ Pro W3" charset="-128"/>
            </a:endParaRPr>
          </a:p>
        </p:txBody>
      </p:sp>
      <p:sp>
        <p:nvSpPr>
          <p:cNvPr id="16" name="Content Placeholder 3"/>
          <p:cNvSpPr txBox="1">
            <a:spLocks/>
          </p:cNvSpPr>
          <p:nvPr/>
        </p:nvSpPr>
        <p:spPr bwMode="auto">
          <a:xfrm>
            <a:off x="2290365" y="3756454"/>
            <a:ext cx="9278243" cy="536644"/>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altLang="en-US" sz="1900" kern="0" dirty="0">
                <a:solidFill>
                  <a:srgbClr val="000000"/>
                </a:solidFill>
              </a:rPr>
              <a:t>The lease of a care home is surrendered and is then re-leased to another provider.</a:t>
            </a: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
        <p:nvSpPr>
          <p:cNvPr id="17" name="Rectangle 114"/>
          <p:cNvSpPr>
            <a:spLocks noChangeArrowheads="1"/>
          </p:cNvSpPr>
          <p:nvPr>
            <p:custDataLst>
              <p:tags r:id="rId3"/>
            </p:custDataLst>
          </p:nvPr>
        </p:nvSpPr>
        <p:spPr bwMode="auto">
          <a:xfrm>
            <a:off x="711333" y="3744097"/>
            <a:ext cx="1467107" cy="549001"/>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FF0000"/>
                </a:solidFill>
                <a:ea typeface="ヒラギノ角ゴ Pro W3" charset="-128"/>
                <a:sym typeface="Wingdings"/>
              </a:rPr>
              <a:t></a:t>
            </a:r>
            <a:endParaRPr lang="en-GB" sz="4000" b="1" dirty="0">
              <a:solidFill>
                <a:srgbClr val="FF0000"/>
              </a:solidFill>
              <a:ea typeface="ヒラギノ角ゴ Pro W3" charset="-128"/>
            </a:endParaRPr>
          </a:p>
        </p:txBody>
      </p:sp>
      <p:sp>
        <p:nvSpPr>
          <p:cNvPr id="18" name="Rectangle 114"/>
          <p:cNvSpPr>
            <a:spLocks noChangeArrowheads="1"/>
          </p:cNvSpPr>
          <p:nvPr>
            <p:custDataLst>
              <p:tags r:id="rId4"/>
            </p:custDataLst>
          </p:nvPr>
        </p:nvSpPr>
        <p:spPr bwMode="auto">
          <a:xfrm>
            <a:off x="711334" y="4389107"/>
            <a:ext cx="1483583" cy="493200"/>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FF0000"/>
                </a:solidFill>
                <a:ea typeface="ヒラギノ角ゴ Pro W3" charset="-128"/>
                <a:sym typeface="Wingdings"/>
              </a:rPr>
              <a:t></a:t>
            </a:r>
            <a:endParaRPr lang="en-GB" sz="4000" b="1" dirty="0">
              <a:solidFill>
                <a:srgbClr val="FF0000"/>
              </a:solidFill>
              <a:ea typeface="ヒラギノ角ゴ Pro W3" charset="-128"/>
            </a:endParaRPr>
          </a:p>
        </p:txBody>
      </p:sp>
      <p:sp>
        <p:nvSpPr>
          <p:cNvPr id="19" name="Content Placeholder 3"/>
          <p:cNvSpPr txBox="1">
            <a:spLocks/>
          </p:cNvSpPr>
          <p:nvPr/>
        </p:nvSpPr>
        <p:spPr bwMode="auto">
          <a:xfrm>
            <a:off x="2323317" y="4389105"/>
            <a:ext cx="9245291" cy="493200"/>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altLang="en-US" sz="1900" kern="0" dirty="0">
                <a:solidFill>
                  <a:srgbClr val="000000"/>
                </a:solidFill>
              </a:rPr>
              <a:t>The business and assets of a care home is sold to another provider.</a:t>
            </a: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1900" kern="0" dirty="0">
              <a:solidFill>
                <a:srgbClr val="000000"/>
              </a:solidFill>
            </a:endParaRPr>
          </a:p>
        </p:txBody>
      </p:sp>
      <p:sp>
        <p:nvSpPr>
          <p:cNvPr id="20" name="Rectangle 114"/>
          <p:cNvSpPr>
            <a:spLocks noChangeArrowheads="1"/>
          </p:cNvSpPr>
          <p:nvPr>
            <p:custDataLst>
              <p:tags r:id="rId5"/>
            </p:custDataLst>
          </p:nvPr>
        </p:nvSpPr>
        <p:spPr bwMode="auto">
          <a:xfrm>
            <a:off x="708457" y="4932899"/>
            <a:ext cx="1480977" cy="494271"/>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FF0000"/>
                </a:solidFill>
                <a:ea typeface="ヒラギノ角ゴ Pro W3" charset="-128"/>
                <a:sym typeface="Wingdings"/>
              </a:rPr>
              <a:t></a:t>
            </a:r>
            <a:endParaRPr lang="en-GB" sz="4000" b="1" dirty="0">
              <a:solidFill>
                <a:srgbClr val="FF0000"/>
              </a:solidFill>
              <a:ea typeface="ヒラギノ角ゴ Pro W3" charset="-128"/>
            </a:endParaRPr>
          </a:p>
        </p:txBody>
      </p:sp>
      <p:sp>
        <p:nvSpPr>
          <p:cNvPr id="21" name="Content Placeholder 3"/>
          <p:cNvSpPr txBox="1">
            <a:spLocks/>
          </p:cNvSpPr>
          <p:nvPr/>
        </p:nvSpPr>
        <p:spPr bwMode="auto">
          <a:xfrm>
            <a:off x="2323317" y="4932897"/>
            <a:ext cx="9245291" cy="493200"/>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altLang="en-US" sz="1900" kern="0" dirty="0">
                <a:solidFill>
                  <a:srgbClr val="000000"/>
                </a:solidFill>
              </a:rPr>
              <a:t>A contract to provide homecare services is novated to another provider.</a:t>
            </a: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1900" kern="0" dirty="0">
              <a:solidFill>
                <a:srgbClr val="000000"/>
              </a:solidFill>
            </a:endParaRPr>
          </a:p>
        </p:txBody>
      </p:sp>
      <p:sp>
        <p:nvSpPr>
          <p:cNvPr id="22" name="Rectangle 114"/>
          <p:cNvSpPr>
            <a:spLocks noChangeArrowheads="1"/>
          </p:cNvSpPr>
          <p:nvPr>
            <p:custDataLst>
              <p:tags r:id="rId6"/>
            </p:custDataLst>
          </p:nvPr>
        </p:nvSpPr>
        <p:spPr bwMode="auto">
          <a:xfrm>
            <a:off x="711331" y="5504376"/>
            <a:ext cx="1478100" cy="744024"/>
          </a:xfrm>
          <a:prstGeom prst="rect">
            <a:avLst/>
          </a:prstGeom>
          <a:noFill/>
          <a:ln w="6350">
            <a:solidFill>
              <a:srgbClr val="672861"/>
            </a:solidFill>
            <a:miter lim="800000"/>
            <a:headEnd type="none" w="sm" len="sm"/>
            <a:tailEnd type="none" w="sm" len="sm"/>
          </a:ln>
          <a:effectLst/>
        </p:spPr>
        <p:txBody>
          <a:bodyPr lIns="71997" tIns="71997" rIns="71997" bIns="71997" anchor="ctr" anchorCtr="1"/>
          <a:lstStyle/>
          <a:p>
            <a:pPr algn="ctr" defTabSz="1015949" eaLnBrk="0" fontAlgn="base" hangingPunct="0">
              <a:spcBef>
                <a:spcPct val="20000"/>
              </a:spcBef>
              <a:spcAft>
                <a:spcPct val="0"/>
              </a:spcAft>
            </a:pPr>
            <a:r>
              <a:rPr lang="en-GB" sz="4000" b="1" dirty="0">
                <a:solidFill>
                  <a:srgbClr val="FF0000"/>
                </a:solidFill>
                <a:ea typeface="ヒラギノ角ゴ Pro W3" charset="-128"/>
                <a:sym typeface="Wingdings"/>
              </a:rPr>
              <a:t></a:t>
            </a:r>
            <a:endParaRPr lang="en-GB" sz="4000" b="1" dirty="0">
              <a:solidFill>
                <a:srgbClr val="FF0000"/>
              </a:solidFill>
              <a:ea typeface="ヒラギノ角ゴ Pro W3" charset="-128"/>
            </a:endParaRPr>
          </a:p>
        </p:txBody>
      </p:sp>
      <p:sp>
        <p:nvSpPr>
          <p:cNvPr id="23" name="Content Placeholder 3"/>
          <p:cNvSpPr txBox="1">
            <a:spLocks/>
          </p:cNvSpPr>
          <p:nvPr/>
        </p:nvSpPr>
        <p:spPr bwMode="auto">
          <a:xfrm>
            <a:off x="2323317" y="5504376"/>
            <a:ext cx="9245291" cy="744024"/>
          </a:xfrm>
          <a:prstGeom prst="rect">
            <a:avLst/>
          </a:prstGeom>
          <a:noFill/>
          <a:ln>
            <a:solidFill>
              <a:srgbClr val="672861"/>
            </a:solidFill>
          </a:ln>
          <a:extLst>
            <a:ext uri="{909E8E84-426E-40dd-AFC4-6F175D3DCCD1}">
              <a14:hiddenFill xmlns:a14="http://schemas.microsoft.com/office/drawing/2010/main" xmlns="">
                <a:solidFill>
                  <a:srgbClr val="FFFFFF"/>
                </a:solidFill>
              </a14:hiddenFill>
            </a:ext>
          </a:extLst>
        </p:spPr>
        <p:txBody>
          <a:bodyPr vert="horz" wrap="square" lIns="95996" tIns="95996" rIns="95996" bIns="95996" numCol="1" anchor="t" anchorCtr="0" compatLnSpc="1">
            <a:prstTxWarp prst="textNoShape">
              <a:avLst/>
            </a:prstTxWarp>
          </a:bodyPr>
          <a:lstStyle/>
          <a:p>
            <a:pPr marL="0" lvl="1" indent="-471995" defTabSz="1219140" fontAlgn="base">
              <a:spcBef>
                <a:spcPct val="0"/>
              </a:spcBef>
              <a:spcAft>
                <a:spcPts val="1333"/>
              </a:spcAft>
              <a:buClr>
                <a:srgbClr val="5F2861"/>
              </a:buClr>
              <a:buSzPct val="100000"/>
              <a:tabLst>
                <a:tab pos="349234" algn="l"/>
              </a:tabLst>
              <a:defRPr/>
            </a:pPr>
            <a:r>
              <a:rPr lang="en-GB" altLang="en-US" sz="1900" kern="0" dirty="0">
                <a:solidFill>
                  <a:srgbClr val="000000"/>
                </a:solidFill>
              </a:rPr>
              <a:t>There is a change in ownership of the registered provider (i.e. its shares are sold to another party). </a:t>
            </a:r>
          </a:p>
          <a:p>
            <a:pPr marL="471995" indent="-471995" defTabSz="1219140" eaLnBrk="0" fontAlgn="base" hangingPunct="0">
              <a:lnSpc>
                <a:spcPct val="90000"/>
              </a:lnSpc>
              <a:spcBef>
                <a:spcPct val="60000"/>
              </a:spcBef>
              <a:spcAft>
                <a:spcPct val="0"/>
              </a:spcAft>
              <a:buClr>
                <a:srgbClr val="5F2861"/>
              </a:buClr>
              <a:buSzPct val="120000"/>
              <a:tabLst>
                <a:tab pos="349234" algn="l"/>
              </a:tabLst>
              <a:defRPr/>
            </a:pPr>
            <a:endParaRPr lang="en-GB" sz="2700" kern="0" dirty="0">
              <a:solidFill>
                <a:srgbClr val="000000"/>
              </a:solidFill>
            </a:endParaRPr>
          </a:p>
        </p:txBody>
      </p:sp>
    </p:spTree>
    <p:extLst>
      <p:ext uri="{BB962C8B-B14F-4D97-AF65-F5344CB8AC3E}">
        <p14:creationId xmlns:p14="http://schemas.microsoft.com/office/powerpoint/2010/main" val="4263665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3"/>
          <p:cNvSpPr>
            <a:spLocks noChangeArrowheads="1"/>
          </p:cNvSpPr>
          <p:nvPr/>
        </p:nvSpPr>
        <p:spPr bwMode="auto">
          <a:xfrm flipV="1">
            <a:off x="591973" y="1526238"/>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US" altLang="en-US" sz="12500" dirty="0">
                <a:solidFill>
                  <a:srgbClr val="000000"/>
                </a:solidFill>
              </a:rPr>
              <a:t>?</a:t>
            </a:r>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0D0C61B1-EC62-4176-B3E6-716EF938D7D7}" type="slidenum">
              <a:rPr lang="en-US" altLang="en-US" sz="1200">
                <a:solidFill>
                  <a:srgbClr val="5F2861"/>
                </a:solidFill>
                <a:ea typeface="MS PGothic" panose="020B0600070205080204" pitchFamily="34" charset="-128"/>
              </a:rPr>
              <a:pPr/>
              <a:t>15</a:t>
            </a:fld>
            <a:endParaRPr lang="en-US" altLang="en-US" sz="1900">
              <a:solidFill>
                <a:srgbClr val="6D2E69"/>
              </a:solidFill>
              <a:ea typeface="MS PGothic" panose="020B0600070205080204" pitchFamily="34" charset="-128"/>
            </a:endParaRPr>
          </a:p>
        </p:txBody>
      </p:sp>
      <p:sp>
        <p:nvSpPr>
          <p:cNvPr id="22532" name="Title 3"/>
          <p:cNvSpPr>
            <a:spLocks noGrp="1"/>
          </p:cNvSpPr>
          <p:nvPr>
            <p:ph type="title"/>
          </p:nvPr>
        </p:nvSpPr>
        <p:spPr>
          <a:xfrm>
            <a:off x="814921" y="620716"/>
            <a:ext cx="7681383" cy="936625"/>
          </a:xfrm>
        </p:spPr>
        <p:txBody>
          <a:bodyPr/>
          <a:lstStyle/>
          <a:p>
            <a:r>
              <a:rPr lang="en-GB" altLang="en-US" sz="3600" b="0" cap="none" dirty="0"/>
              <a:t>Questions</a:t>
            </a:r>
          </a:p>
        </p:txBody>
      </p:sp>
    </p:spTree>
    <p:extLst>
      <p:ext uri="{BB962C8B-B14F-4D97-AF65-F5344CB8AC3E}">
        <p14:creationId xmlns:p14="http://schemas.microsoft.com/office/powerpoint/2010/main" val="1598185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p:cNvSpPr>
            <a:spLocks noChangeArrowheads="1"/>
          </p:cNvSpPr>
          <p:nvPr/>
        </p:nvSpPr>
        <p:spPr bwMode="auto">
          <a:xfrm flipV="1">
            <a:off x="599019" y="1531779"/>
            <a:ext cx="11036300" cy="4822825"/>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lnSpc>
                <a:spcPct val="100000"/>
              </a:lnSpc>
              <a:spcBef>
                <a:spcPct val="0"/>
              </a:spcBef>
              <a:spcAft>
                <a:spcPct val="0"/>
              </a:spcAft>
              <a:buClrTx/>
              <a:buSzTx/>
            </a:pPr>
            <a:endParaRPr lang="en-GB" altLang="en-US" sz="3200" dirty="0">
              <a:solidFill>
                <a:srgbClr val="000000"/>
              </a:solidFill>
              <a:ea typeface="ヒラギノ角ゴ Pro W3" charset="-128"/>
            </a:endParaRPr>
          </a:p>
          <a:p>
            <a:pPr algn="ctr" eaLnBrk="0" fontAlgn="base" hangingPunct="0">
              <a:lnSpc>
                <a:spcPct val="100000"/>
              </a:lnSpc>
              <a:spcBef>
                <a:spcPct val="0"/>
              </a:spcBef>
              <a:spcAft>
                <a:spcPct val="0"/>
              </a:spcAft>
              <a:buClrTx/>
              <a:buSzTx/>
            </a:pPr>
            <a:endParaRPr lang="en-GB" altLang="en-US" sz="3200" dirty="0">
              <a:solidFill>
                <a:srgbClr val="000000"/>
              </a:solidFill>
              <a:ea typeface="ヒラギノ角ゴ Pro W3" charset="-128"/>
            </a:endParaRPr>
          </a:p>
          <a:p>
            <a:pPr algn="ctr" eaLnBrk="0" fontAlgn="base" hangingPunct="0">
              <a:lnSpc>
                <a:spcPct val="100000"/>
              </a:lnSpc>
              <a:spcBef>
                <a:spcPct val="0"/>
              </a:spcBef>
              <a:spcAft>
                <a:spcPct val="0"/>
              </a:spcAft>
              <a:buClrTx/>
              <a:buSzTx/>
            </a:pPr>
            <a:endParaRPr lang="en-GB" altLang="en-US" sz="3200" dirty="0">
              <a:solidFill>
                <a:srgbClr val="000000"/>
              </a:solidFill>
              <a:ea typeface="ヒラギノ角ゴ Pro W3" charset="-128"/>
            </a:endParaRPr>
          </a:p>
          <a:p>
            <a:pPr algn="ctr" eaLnBrk="0" fontAlgn="base" hangingPunct="0">
              <a:lnSpc>
                <a:spcPct val="100000"/>
              </a:lnSpc>
              <a:spcBef>
                <a:spcPct val="0"/>
              </a:spcBef>
              <a:spcAft>
                <a:spcPct val="0"/>
              </a:spcAft>
              <a:buClrTx/>
              <a:buSzTx/>
            </a:pPr>
            <a:endParaRPr lang="en-GB" altLang="en-US" sz="3200" dirty="0">
              <a:solidFill>
                <a:srgbClr val="000000"/>
              </a:solidFill>
              <a:ea typeface="ヒラギノ角ゴ Pro W3" charset="-128"/>
            </a:endParaRPr>
          </a:p>
          <a:p>
            <a:pPr algn="ctr" eaLnBrk="0" fontAlgn="base" hangingPunct="0">
              <a:lnSpc>
                <a:spcPct val="100000"/>
              </a:lnSpc>
              <a:spcBef>
                <a:spcPct val="0"/>
              </a:spcBef>
              <a:spcAft>
                <a:spcPct val="0"/>
              </a:spcAft>
              <a:buClrTx/>
              <a:buSzTx/>
            </a:pPr>
            <a:endParaRPr lang="en-GB" altLang="en-US" sz="3200" dirty="0">
              <a:solidFill>
                <a:srgbClr val="000000"/>
              </a:solidFill>
              <a:ea typeface="ヒラギノ角ゴ Pro W3" charset="-128"/>
            </a:endParaRPr>
          </a:p>
          <a:p>
            <a:pPr algn="ctr" eaLnBrk="0" fontAlgn="base" hangingPunct="0">
              <a:lnSpc>
                <a:spcPct val="100000"/>
              </a:lnSpc>
              <a:spcBef>
                <a:spcPct val="0"/>
              </a:spcBef>
              <a:spcAft>
                <a:spcPct val="0"/>
              </a:spcAft>
              <a:buClrTx/>
              <a:buSzTx/>
            </a:pPr>
            <a:endParaRPr lang="en-GB" altLang="en-US" sz="3700" dirty="0">
              <a:solidFill>
                <a:srgbClr val="000000"/>
              </a:solidFill>
              <a:ea typeface="ヒラギノ角ゴ Pro W3" charset="-128"/>
            </a:endParaRPr>
          </a:p>
          <a:p>
            <a:pPr algn="ctr" eaLnBrk="0" fontAlgn="base" hangingPunct="0">
              <a:lnSpc>
                <a:spcPct val="100000"/>
              </a:lnSpc>
              <a:spcBef>
                <a:spcPct val="0"/>
              </a:spcBef>
              <a:spcAft>
                <a:spcPct val="0"/>
              </a:spcAft>
              <a:buClrTx/>
              <a:buSzTx/>
            </a:pPr>
            <a:endParaRPr lang="en-GB" altLang="en-US" sz="3700" dirty="0">
              <a:solidFill>
                <a:srgbClr val="672861"/>
              </a:solidFill>
              <a:ea typeface="ヒラギノ角ゴ Pro W3" charset="-128"/>
            </a:endParaRPr>
          </a:p>
          <a:p>
            <a:pPr algn="ctr" eaLnBrk="0" fontAlgn="base" hangingPunct="0">
              <a:lnSpc>
                <a:spcPct val="100000"/>
              </a:lnSpc>
              <a:spcBef>
                <a:spcPct val="0"/>
              </a:spcBef>
              <a:spcAft>
                <a:spcPct val="0"/>
              </a:spcAft>
              <a:buClrTx/>
              <a:buSzTx/>
            </a:pPr>
            <a:endParaRPr lang="en-GB" altLang="en-US" sz="3700" dirty="0">
              <a:solidFill>
                <a:srgbClr val="672861"/>
              </a:solidFill>
              <a:ea typeface="ヒラギノ角ゴ Pro W3" charset="-128"/>
            </a:endParaRPr>
          </a:p>
          <a:p>
            <a:pPr algn="ctr" eaLnBrk="0" fontAlgn="base" hangingPunct="0">
              <a:lnSpc>
                <a:spcPct val="100000"/>
              </a:lnSpc>
              <a:spcBef>
                <a:spcPct val="0"/>
              </a:spcBef>
              <a:spcAft>
                <a:spcPct val="0"/>
              </a:spcAft>
              <a:buClrTx/>
              <a:buSzTx/>
            </a:pPr>
            <a:endParaRPr lang="en-GB" altLang="en-US" sz="3200" dirty="0">
              <a:solidFill>
                <a:srgbClr val="000000"/>
              </a:solidFill>
              <a:ea typeface="ヒラギノ角ゴ Pro W3" charset="-128"/>
            </a:endParaRPr>
          </a:p>
        </p:txBody>
      </p:sp>
      <p:sp>
        <p:nvSpPr>
          <p:cNvPr id="23555" name="Rectangle 5"/>
          <p:cNvSpPr txBox="1">
            <a:spLocks noGrp="1" noChangeArrowheads="1"/>
          </p:cNvSpPr>
          <p:nvPr/>
        </p:nvSpPr>
        <p:spPr bwMode="auto">
          <a:xfrm>
            <a:off x="9095317" y="6248400"/>
            <a:ext cx="2540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r" eaLnBrk="0" fontAlgn="base" hangingPunct="0">
              <a:lnSpc>
                <a:spcPct val="100000"/>
              </a:lnSpc>
              <a:spcBef>
                <a:spcPct val="0"/>
              </a:spcBef>
              <a:spcAft>
                <a:spcPct val="0"/>
              </a:spcAft>
              <a:buClrTx/>
              <a:buSzTx/>
            </a:pPr>
            <a:fld id="{A6D1A365-D249-416E-85B1-FE0CEFF6DF29}" type="slidenum">
              <a:rPr lang="en-US" altLang="en-US" sz="1200">
                <a:solidFill>
                  <a:srgbClr val="5F2861"/>
                </a:solidFill>
              </a:rPr>
              <a:pPr algn="r" eaLnBrk="0" fontAlgn="base" hangingPunct="0">
                <a:lnSpc>
                  <a:spcPct val="100000"/>
                </a:lnSpc>
                <a:spcBef>
                  <a:spcPct val="0"/>
                </a:spcBef>
                <a:spcAft>
                  <a:spcPct val="0"/>
                </a:spcAft>
                <a:buClrTx/>
                <a:buSzTx/>
              </a:pPr>
              <a:t>16</a:t>
            </a:fld>
            <a:endParaRPr lang="en-US" altLang="en-US" sz="1900" dirty="0">
              <a:solidFill>
                <a:srgbClr val="6D2E69"/>
              </a:solidFill>
            </a:endParaRPr>
          </a:p>
        </p:txBody>
      </p:sp>
      <p:sp>
        <p:nvSpPr>
          <p:cNvPr id="23556" name="Rectangle 3"/>
          <p:cNvSpPr txBox="1">
            <a:spLocks noChangeArrowheads="1"/>
          </p:cNvSpPr>
          <p:nvPr/>
        </p:nvSpPr>
        <p:spPr bwMode="auto">
          <a:xfrm>
            <a:off x="814919" y="1700213"/>
            <a:ext cx="10176933"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285750" indent="-285750">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819150" indent="-3619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285750" indent="-28575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lvl="1" eaLnBrk="0" fontAlgn="base" hangingPunct="0">
              <a:lnSpc>
                <a:spcPct val="100000"/>
              </a:lnSpc>
              <a:spcBef>
                <a:spcPct val="0"/>
              </a:spcBef>
              <a:spcAft>
                <a:spcPts val="1200"/>
              </a:spcAft>
              <a:buClr>
                <a:srgbClr val="733A70"/>
              </a:buClr>
              <a:buSzPct val="100000"/>
              <a:buFontTx/>
              <a:buBlip>
                <a:blip r:embed="rId3"/>
              </a:buBlip>
            </a:pPr>
            <a:endParaRPr lang="en-GB" altLang="en-US" dirty="0">
              <a:solidFill>
                <a:srgbClr val="000000"/>
              </a:solidFill>
              <a:ea typeface="ヒラギノ角ゴ Pro W3" charset="-128"/>
            </a:endParaRPr>
          </a:p>
          <a:p>
            <a:pPr eaLnBrk="0" fontAlgn="base" hangingPunct="0">
              <a:lnSpc>
                <a:spcPct val="100000"/>
              </a:lnSpc>
              <a:spcBef>
                <a:spcPct val="0"/>
              </a:spcBef>
              <a:spcAft>
                <a:spcPts val="1200"/>
              </a:spcAft>
              <a:buClr>
                <a:srgbClr val="733A70"/>
              </a:buClr>
              <a:buSzPct val="100000"/>
              <a:buFontTx/>
              <a:buBlip>
                <a:blip r:embed="rId3"/>
              </a:buBlip>
            </a:pPr>
            <a:endParaRPr lang="en-GB" altLang="en-US" sz="2400" dirty="0">
              <a:solidFill>
                <a:srgbClr val="000000"/>
              </a:solidFill>
              <a:ea typeface="ヒラギノ角ゴ Pro W3" charset="-128"/>
            </a:endParaRPr>
          </a:p>
          <a:p>
            <a:pPr eaLnBrk="0" fontAlgn="base" hangingPunct="0">
              <a:lnSpc>
                <a:spcPct val="100000"/>
              </a:lnSpc>
              <a:spcBef>
                <a:spcPct val="0"/>
              </a:spcBef>
              <a:spcAft>
                <a:spcPts val="1200"/>
              </a:spcAft>
              <a:buClr>
                <a:srgbClr val="733A70"/>
              </a:buClr>
              <a:buSzPct val="100000"/>
              <a:buFontTx/>
              <a:buBlip>
                <a:blip r:embed="rId3"/>
              </a:buBlip>
            </a:pPr>
            <a:endParaRPr lang="en-GB" altLang="en-US" sz="2400" dirty="0">
              <a:solidFill>
                <a:srgbClr val="000000"/>
              </a:solidFill>
              <a:ea typeface="ヒラギノ角ゴ Pro W3" charset="-128"/>
            </a:endParaRPr>
          </a:p>
          <a:p>
            <a:pPr eaLnBrk="0" fontAlgn="base" hangingPunct="0">
              <a:lnSpc>
                <a:spcPct val="100000"/>
              </a:lnSpc>
              <a:spcBef>
                <a:spcPct val="0"/>
              </a:spcBef>
              <a:spcAft>
                <a:spcPts val="1200"/>
              </a:spcAft>
              <a:buClr>
                <a:srgbClr val="733A70"/>
              </a:buClr>
              <a:buSzPct val="100000"/>
              <a:buFontTx/>
              <a:buBlip>
                <a:blip r:embed="rId3"/>
              </a:buBlip>
            </a:pPr>
            <a:endParaRPr lang="en-GB" altLang="en-US" sz="2400" dirty="0">
              <a:solidFill>
                <a:srgbClr val="000000"/>
              </a:solidFill>
              <a:ea typeface="ヒラギノ角ゴ Pro W3" charset="-128"/>
            </a:endParaRPr>
          </a:p>
          <a:p>
            <a:pPr lvl="2" eaLnBrk="0" fontAlgn="base" hangingPunct="0">
              <a:lnSpc>
                <a:spcPct val="100000"/>
              </a:lnSpc>
              <a:spcBef>
                <a:spcPct val="0"/>
              </a:spcBef>
              <a:spcAft>
                <a:spcPct val="0"/>
              </a:spcAft>
              <a:buFontTx/>
              <a:buBlip>
                <a:blip r:embed="rId3"/>
              </a:buBlip>
            </a:pPr>
            <a:endParaRPr lang="en-GB" altLang="en-US" sz="2400" dirty="0">
              <a:solidFill>
                <a:srgbClr val="000000"/>
              </a:solidFill>
              <a:ea typeface="ヒラギノ角ゴ Pro W3" charset="-128"/>
            </a:endParaRPr>
          </a:p>
        </p:txBody>
      </p:sp>
      <p:sp>
        <p:nvSpPr>
          <p:cNvPr id="23557" name="Rectangle 2"/>
          <p:cNvSpPr txBox="1">
            <a:spLocks noChangeArrowheads="1"/>
          </p:cNvSpPr>
          <p:nvPr/>
        </p:nvSpPr>
        <p:spPr bwMode="auto">
          <a:xfrm>
            <a:off x="745070" y="620715"/>
            <a:ext cx="7776633"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9994" tIns="62397" rIns="119994" bIns="62397"/>
          <a:lstStyle>
            <a:lvl1pPr marL="342900" indent="-342900">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lvl="1" eaLnBrk="0" fontAlgn="base" hangingPunct="0">
              <a:lnSpc>
                <a:spcPct val="100000"/>
              </a:lnSpc>
              <a:spcBef>
                <a:spcPct val="0"/>
              </a:spcBef>
              <a:spcAft>
                <a:spcPts val="1200"/>
              </a:spcAft>
              <a:buClrTx/>
              <a:buSzTx/>
              <a:buFontTx/>
              <a:buNone/>
            </a:pPr>
            <a:endParaRPr lang="en-GB" altLang="en-US" sz="3700" dirty="0">
              <a:solidFill>
                <a:srgbClr val="FFFFFF"/>
              </a:solidFill>
              <a:ea typeface="ヒラギノ角ゴ Pro W3" charset="-128"/>
            </a:endParaRPr>
          </a:p>
        </p:txBody>
      </p:sp>
      <p:pic>
        <p:nvPicPr>
          <p:cNvPr id="235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4531" y="5516565"/>
            <a:ext cx="347133" cy="260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TextBox 1"/>
          <p:cNvSpPr txBox="1">
            <a:spLocks noChangeArrowheads="1"/>
          </p:cNvSpPr>
          <p:nvPr/>
        </p:nvSpPr>
        <p:spPr bwMode="auto">
          <a:xfrm>
            <a:off x="3101515" y="4278632"/>
            <a:ext cx="6625167"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4" tIns="60957" rIns="121914" bIns="60957">
            <a:spAutoFit/>
          </a:bodyPr>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lnSpc>
                <a:spcPct val="100000"/>
              </a:lnSpc>
              <a:spcBef>
                <a:spcPct val="0"/>
              </a:spcBef>
              <a:spcAft>
                <a:spcPct val="0"/>
              </a:spcAft>
              <a:buClrTx/>
              <a:buSzTx/>
            </a:pPr>
            <a:r>
              <a:rPr lang="en-GB" altLang="en-US" sz="3200" dirty="0">
                <a:solidFill>
                  <a:srgbClr val="672861"/>
                </a:solidFill>
                <a:ea typeface="ヒラギノ角ゴ Pro W3" charset="-128"/>
              </a:rPr>
              <a:t>www.cqc.org.uk</a:t>
            </a:r>
          </a:p>
          <a:p>
            <a:pPr algn="ctr" eaLnBrk="0" fontAlgn="base" hangingPunct="0">
              <a:lnSpc>
                <a:spcPct val="100000"/>
              </a:lnSpc>
              <a:spcBef>
                <a:spcPct val="0"/>
              </a:spcBef>
              <a:spcAft>
                <a:spcPct val="0"/>
              </a:spcAft>
              <a:buClrTx/>
              <a:buSzTx/>
            </a:pPr>
            <a:r>
              <a:rPr lang="en-GB" altLang="en-US" sz="3200" dirty="0">
                <a:solidFill>
                  <a:srgbClr val="6C276A"/>
                </a:solidFill>
              </a:rPr>
              <a:t>marketoversight@cqc.org.uk</a:t>
            </a:r>
          </a:p>
          <a:p>
            <a:pPr algn="ctr" eaLnBrk="0" fontAlgn="base" hangingPunct="0">
              <a:lnSpc>
                <a:spcPct val="100000"/>
              </a:lnSpc>
              <a:spcBef>
                <a:spcPct val="0"/>
              </a:spcBef>
              <a:spcAft>
                <a:spcPct val="0"/>
              </a:spcAft>
              <a:buClrTx/>
              <a:buSzTx/>
            </a:pPr>
            <a:r>
              <a:rPr lang="en-GB" altLang="en-US" sz="3200" dirty="0">
                <a:solidFill>
                  <a:srgbClr val="6C276A"/>
                </a:solidFill>
              </a:rPr>
              <a:t>@</a:t>
            </a:r>
            <a:r>
              <a:rPr lang="en-GB" altLang="en-US" sz="3200" dirty="0" err="1">
                <a:solidFill>
                  <a:srgbClr val="6C276A"/>
                </a:solidFill>
              </a:rPr>
              <a:t>CareQualityComm</a:t>
            </a:r>
            <a:endParaRPr lang="en-GB" altLang="en-US" sz="3200" dirty="0">
              <a:solidFill>
                <a:srgbClr val="000000"/>
              </a:solidFill>
              <a:ea typeface="ヒラギノ角ゴ Pro W3" charset="-128"/>
            </a:endParaRPr>
          </a:p>
        </p:txBody>
      </p:sp>
      <p:pic>
        <p:nvPicPr>
          <p:cNvPr id="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9883" y="1596796"/>
            <a:ext cx="2496279" cy="2718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3770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txBox="1">
            <a:spLocks noGrp="1" noChangeArrowheads="1"/>
          </p:cNvSpPr>
          <p:nvPr/>
        </p:nvSpPr>
        <p:spPr bwMode="auto">
          <a:xfrm>
            <a:off x="9095317" y="6248400"/>
            <a:ext cx="2540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r" eaLnBrk="0" fontAlgn="base" hangingPunct="0">
              <a:lnSpc>
                <a:spcPct val="100000"/>
              </a:lnSpc>
              <a:spcBef>
                <a:spcPct val="0"/>
              </a:spcBef>
              <a:spcAft>
                <a:spcPct val="0"/>
              </a:spcAft>
              <a:buClrTx/>
              <a:buSzTx/>
            </a:pPr>
            <a:fld id="{0D85901A-E5CA-4436-9CBF-BE384F299B03}" type="slidenum">
              <a:rPr lang="en-US" altLang="en-US" sz="1200">
                <a:solidFill>
                  <a:srgbClr val="5F2861"/>
                </a:solidFill>
              </a:rPr>
              <a:pPr algn="r" eaLnBrk="0" fontAlgn="base" hangingPunct="0">
                <a:lnSpc>
                  <a:spcPct val="100000"/>
                </a:lnSpc>
                <a:spcBef>
                  <a:spcPct val="0"/>
                </a:spcBef>
                <a:spcAft>
                  <a:spcPct val="0"/>
                </a:spcAft>
                <a:buClrTx/>
                <a:buSzTx/>
              </a:pPr>
              <a:t>2</a:t>
            </a:fld>
            <a:endParaRPr lang="en-US" altLang="en-US" sz="1900">
              <a:solidFill>
                <a:srgbClr val="6D2E69"/>
              </a:solidFill>
            </a:endParaRPr>
          </a:p>
        </p:txBody>
      </p:sp>
      <p:sp>
        <p:nvSpPr>
          <p:cNvPr id="3075" name="AutoShape 3"/>
          <p:cNvSpPr>
            <a:spLocks noChangeArrowheads="1"/>
          </p:cNvSpPr>
          <p:nvPr/>
        </p:nvSpPr>
        <p:spPr bwMode="auto">
          <a:xfrm flipV="1">
            <a:off x="622303" y="1557341"/>
            <a:ext cx="11036300" cy="4822825"/>
          </a:xfrm>
          <a:prstGeom prst="roundRect">
            <a:avLst>
              <a:gd name="adj" fmla="val 1676"/>
            </a:avLst>
          </a:prstGeom>
          <a:solidFill>
            <a:srgbClr val="5F2861"/>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lnSpc>
                <a:spcPct val="100000"/>
              </a:lnSpc>
              <a:spcBef>
                <a:spcPct val="0"/>
              </a:spcBef>
              <a:spcAft>
                <a:spcPct val="0"/>
              </a:spcAft>
              <a:buClrTx/>
              <a:buSzTx/>
            </a:pPr>
            <a:endParaRPr lang="en-GB" altLang="en-US" sz="3200">
              <a:solidFill>
                <a:srgbClr val="000000"/>
              </a:solidFill>
              <a:ea typeface="ヒラギノ角ゴ Pro W3" charset="-128"/>
            </a:endParaRPr>
          </a:p>
        </p:txBody>
      </p:sp>
      <p:sp>
        <p:nvSpPr>
          <p:cNvPr id="3076" name="Text Box 4"/>
          <p:cNvSpPr txBox="1">
            <a:spLocks noChangeArrowheads="1"/>
          </p:cNvSpPr>
          <p:nvPr/>
        </p:nvSpPr>
        <p:spPr bwMode="auto">
          <a:xfrm>
            <a:off x="802217" y="1717677"/>
            <a:ext cx="4332816"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lnSpc>
                <a:spcPct val="100000"/>
              </a:lnSpc>
              <a:spcBef>
                <a:spcPct val="0"/>
              </a:spcBef>
              <a:spcAft>
                <a:spcPct val="0"/>
              </a:spcAft>
              <a:buClrTx/>
              <a:buSzTx/>
            </a:pPr>
            <a:r>
              <a:rPr lang="en-GB" altLang="en-US" sz="7200" dirty="0">
                <a:solidFill>
                  <a:srgbClr val="FFFFFF"/>
                </a:solidFill>
                <a:ea typeface="ヒラギノ角ゴ Pro W3" charset="-128"/>
              </a:rPr>
              <a:t>Market Oversight</a:t>
            </a:r>
          </a:p>
        </p:txBody>
      </p:sp>
      <p:pic>
        <p:nvPicPr>
          <p:cNvPr id="30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1814513"/>
            <a:ext cx="5272616" cy="324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TextBox 1"/>
          <p:cNvSpPr txBox="1">
            <a:spLocks noChangeArrowheads="1"/>
          </p:cNvSpPr>
          <p:nvPr/>
        </p:nvSpPr>
        <p:spPr bwMode="auto">
          <a:xfrm>
            <a:off x="747184" y="4040527"/>
            <a:ext cx="563684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4" tIns="60957" rIns="121914" bIns="60957">
            <a:spAutoFit/>
          </a:bodyPr>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lnSpc>
                <a:spcPct val="100000"/>
              </a:lnSpc>
              <a:spcBef>
                <a:spcPct val="0"/>
              </a:spcBef>
              <a:spcAft>
                <a:spcPct val="0"/>
              </a:spcAft>
              <a:buClrTx/>
              <a:buSzTx/>
            </a:pPr>
            <a:r>
              <a:rPr lang="en-GB" altLang="en-US" sz="3300" dirty="0">
                <a:solidFill>
                  <a:srgbClr val="FFFFFF"/>
                </a:solidFill>
                <a:ea typeface="ヒラギノ角ゴ Pro W3" charset="-128"/>
              </a:rPr>
              <a:t>Stuart Dean</a:t>
            </a:r>
          </a:p>
          <a:p>
            <a:pPr eaLnBrk="0" fontAlgn="base" hangingPunct="0">
              <a:lnSpc>
                <a:spcPct val="100000"/>
              </a:lnSpc>
              <a:spcBef>
                <a:spcPct val="0"/>
              </a:spcBef>
              <a:spcAft>
                <a:spcPct val="0"/>
              </a:spcAft>
              <a:buClrTx/>
              <a:buSzTx/>
            </a:pPr>
            <a:endParaRPr lang="en-GB" altLang="en-US" sz="3200" dirty="0">
              <a:solidFill>
                <a:srgbClr val="FFFFFF"/>
              </a:solidFill>
              <a:ea typeface="ヒラギノ角ゴ Pro W3" charset="-128"/>
            </a:endParaRPr>
          </a:p>
          <a:p>
            <a:pPr eaLnBrk="0" fontAlgn="base" hangingPunct="0">
              <a:lnSpc>
                <a:spcPct val="100000"/>
              </a:lnSpc>
              <a:spcBef>
                <a:spcPct val="0"/>
              </a:spcBef>
              <a:spcAft>
                <a:spcPct val="0"/>
              </a:spcAft>
              <a:buClrTx/>
              <a:buSzTx/>
            </a:pPr>
            <a:r>
              <a:rPr lang="en-GB" altLang="en-US" sz="2900" i="1" dirty="0">
                <a:solidFill>
                  <a:srgbClr val="FFFFFF"/>
                </a:solidFill>
                <a:ea typeface="ヒラギノ角ゴ Pro W3" charset="-128"/>
              </a:rPr>
              <a:t>17</a:t>
            </a:r>
            <a:r>
              <a:rPr lang="en-GB" altLang="en-US" sz="2900" i="1" baseline="30000" dirty="0">
                <a:solidFill>
                  <a:srgbClr val="FFFFFF"/>
                </a:solidFill>
                <a:ea typeface="ヒラギノ角ゴ Pro W3" charset="-128"/>
              </a:rPr>
              <a:t>th</a:t>
            </a:r>
            <a:r>
              <a:rPr lang="en-GB" altLang="en-US" sz="2900" i="1" dirty="0">
                <a:solidFill>
                  <a:srgbClr val="FFFFFF"/>
                </a:solidFill>
                <a:ea typeface="ヒラギノ角ゴ Pro W3" charset="-128"/>
              </a:rPr>
              <a:t> November 2015</a:t>
            </a:r>
          </a:p>
          <a:p>
            <a:pPr eaLnBrk="0" fontAlgn="base" hangingPunct="0">
              <a:lnSpc>
                <a:spcPct val="100000"/>
              </a:lnSpc>
              <a:spcBef>
                <a:spcPct val="0"/>
              </a:spcBef>
              <a:spcAft>
                <a:spcPct val="0"/>
              </a:spcAft>
              <a:buClrTx/>
              <a:buSzTx/>
            </a:pPr>
            <a:r>
              <a:rPr lang="en-GB" altLang="en-US" sz="2900" i="1" dirty="0">
                <a:solidFill>
                  <a:srgbClr val="FFFFFF"/>
                </a:solidFill>
                <a:ea typeface="ヒラギノ角ゴ Pro W3" charset="-128"/>
              </a:rPr>
              <a:t>CCN Annual Conference 2015</a:t>
            </a:r>
          </a:p>
        </p:txBody>
      </p:sp>
    </p:spTree>
    <p:extLst>
      <p:ext uri="{BB962C8B-B14F-4D97-AF65-F5344CB8AC3E}">
        <p14:creationId xmlns:p14="http://schemas.microsoft.com/office/powerpoint/2010/main" val="3195825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3"/>
          <p:cNvSpPr>
            <a:spLocks noChangeArrowheads="1"/>
          </p:cNvSpPr>
          <p:nvPr/>
        </p:nvSpPr>
        <p:spPr bwMode="auto">
          <a:xfrm flipV="1">
            <a:off x="624419"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46862BC8-6E59-4895-88FB-74F9E8574411}" type="slidenum">
              <a:rPr lang="en-US" altLang="en-US" sz="1200">
                <a:solidFill>
                  <a:srgbClr val="5F2861"/>
                </a:solidFill>
                <a:ea typeface="MS PGothic" panose="020B0600070205080204" pitchFamily="34" charset="-128"/>
              </a:rPr>
              <a:pPr/>
              <a:t>3</a:t>
            </a:fld>
            <a:endParaRPr lang="en-US" altLang="en-US" sz="1900">
              <a:solidFill>
                <a:srgbClr val="6D2E69"/>
              </a:solidFill>
              <a:ea typeface="MS PGothic" panose="020B0600070205080204" pitchFamily="34" charset="-128"/>
            </a:endParaRPr>
          </a:p>
        </p:txBody>
      </p:sp>
      <p:sp>
        <p:nvSpPr>
          <p:cNvPr id="4101" name="TextBox 1"/>
          <p:cNvSpPr txBox="1">
            <a:spLocks noChangeArrowheads="1"/>
          </p:cNvSpPr>
          <p:nvPr/>
        </p:nvSpPr>
        <p:spPr bwMode="auto">
          <a:xfrm>
            <a:off x="3024719" y="1753554"/>
            <a:ext cx="6239933"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4" tIns="60957" rIns="121914" bIns="60957">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5600" dirty="0">
                <a:solidFill>
                  <a:srgbClr val="712F73"/>
                </a:solidFill>
              </a:rPr>
              <a:t>Stuart Dean</a:t>
            </a:r>
          </a:p>
          <a:p>
            <a:pPr algn="ctr" eaLnBrk="0" fontAlgn="base" hangingPunct="0">
              <a:spcBef>
                <a:spcPct val="0"/>
              </a:spcBef>
              <a:spcAft>
                <a:spcPct val="0"/>
              </a:spcAft>
            </a:pPr>
            <a:r>
              <a:rPr lang="en-GB" altLang="en-US" sz="5600" dirty="0">
                <a:solidFill>
                  <a:srgbClr val="712F73"/>
                </a:solidFill>
              </a:rPr>
              <a:t>Director, Corporate Provider &amp; Market Oversight</a:t>
            </a:r>
          </a:p>
        </p:txBody>
      </p:sp>
    </p:spTree>
    <p:extLst>
      <p:ext uri="{BB962C8B-B14F-4D97-AF65-F5344CB8AC3E}">
        <p14:creationId xmlns:p14="http://schemas.microsoft.com/office/powerpoint/2010/main" val="1267287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flipV="1">
            <a:off x="589432"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dirty="0">
              <a:solidFill>
                <a:srgbClr val="000000"/>
              </a:solidFill>
            </a:endParaRPr>
          </a:p>
        </p:txBody>
      </p:sp>
      <p:sp>
        <p:nvSpPr>
          <p:cNvPr id="1741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8A0D2431-2A7F-4929-A9DD-1DC80E8BA69D}" type="slidenum">
              <a:rPr lang="en-US" altLang="en-US" sz="1200">
                <a:solidFill>
                  <a:srgbClr val="5F2861"/>
                </a:solidFill>
                <a:ea typeface="MS PGothic" panose="020B0600070205080204" pitchFamily="34" charset="-128"/>
              </a:rPr>
              <a:pPr/>
              <a:t>4</a:t>
            </a:fld>
            <a:endParaRPr lang="en-US" altLang="en-US" sz="1900" dirty="0">
              <a:solidFill>
                <a:srgbClr val="6D2E69"/>
              </a:solidFill>
              <a:ea typeface="MS PGothic" panose="020B0600070205080204" pitchFamily="34" charset="-128"/>
            </a:endParaRPr>
          </a:p>
        </p:txBody>
      </p:sp>
      <p:sp>
        <p:nvSpPr>
          <p:cNvPr id="17412" name="Title 3"/>
          <p:cNvSpPr>
            <a:spLocks noGrp="1"/>
          </p:cNvSpPr>
          <p:nvPr>
            <p:ph type="title"/>
          </p:nvPr>
        </p:nvSpPr>
        <p:spPr>
          <a:xfrm>
            <a:off x="719667" y="393702"/>
            <a:ext cx="7681384" cy="793751"/>
          </a:xfrm>
        </p:spPr>
        <p:txBody>
          <a:bodyPr anchor="b"/>
          <a:lstStyle/>
          <a:p>
            <a:r>
              <a:rPr lang="en-GB" altLang="en-US" sz="3600" b="0" cap="none" dirty="0"/>
              <a:t>Team Structure</a:t>
            </a:r>
          </a:p>
        </p:txBody>
      </p:sp>
      <p:sp>
        <p:nvSpPr>
          <p:cNvPr id="18" name="Freeform 17"/>
          <p:cNvSpPr/>
          <p:nvPr/>
        </p:nvSpPr>
        <p:spPr>
          <a:xfrm>
            <a:off x="4166690" y="1869981"/>
            <a:ext cx="2195292" cy="823235"/>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Stuart Dean</a:t>
            </a: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Director, Corporate Provider and Market Oversight</a:t>
            </a:r>
          </a:p>
        </p:txBody>
      </p:sp>
      <p:sp>
        <p:nvSpPr>
          <p:cNvPr id="19" name="Freeform 18"/>
          <p:cNvSpPr/>
          <p:nvPr/>
        </p:nvSpPr>
        <p:spPr>
          <a:xfrm>
            <a:off x="775203" y="3415099"/>
            <a:ext cx="2195292" cy="678564"/>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Howard Sereda</a:t>
            </a: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Head of Market Oversight</a:t>
            </a:r>
          </a:p>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p:txBody>
      </p:sp>
      <p:sp>
        <p:nvSpPr>
          <p:cNvPr id="21" name="Freeform 20"/>
          <p:cNvSpPr/>
          <p:nvPr/>
        </p:nvSpPr>
        <p:spPr>
          <a:xfrm>
            <a:off x="4127954" y="3412971"/>
            <a:ext cx="2195292" cy="680692"/>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Peter Holton</a:t>
            </a: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Head of Market Oversight</a:t>
            </a:r>
          </a:p>
        </p:txBody>
      </p:sp>
      <p:sp>
        <p:nvSpPr>
          <p:cNvPr id="23" name="Freeform 22"/>
          <p:cNvSpPr/>
          <p:nvPr/>
        </p:nvSpPr>
        <p:spPr>
          <a:xfrm>
            <a:off x="8211035" y="3404623"/>
            <a:ext cx="2195292" cy="680692"/>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a:solidFill>
            <a:srgbClr val="92D050">
              <a:alpha val="70000"/>
            </a:srgbClr>
          </a:solidFill>
        </p:spPr>
        <p:style>
          <a:lnRef idx="2">
            <a:schemeClr val="lt1">
              <a:hueOff val="0"/>
              <a:satOff val="0"/>
              <a:lumOff val="0"/>
              <a:alphaOff val="0"/>
            </a:schemeClr>
          </a:lnRef>
          <a:fillRef idx="1">
            <a:scrgbClr r="0" g="0" b="0"/>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Segun </a:t>
            </a:r>
            <a:r>
              <a:rPr lang="en-GB" sz="1500" b="1" dirty="0" err="1">
                <a:solidFill>
                  <a:srgbClr val="7030A0"/>
                </a:solidFill>
                <a:latin typeface="Calibri" panose="020F0502020204030204" pitchFamily="34" charset="0"/>
                <a:cs typeface="Calibri" panose="020F0502020204030204" pitchFamily="34" charset="0"/>
              </a:rPr>
              <a:t>Oladukon</a:t>
            </a:r>
            <a:endParaRPr lang="en-GB" sz="1500" b="1" dirty="0">
              <a:solidFill>
                <a:srgbClr val="7030A0"/>
              </a:solidFill>
              <a:latin typeface="Calibri" panose="020F0502020204030204" pitchFamily="34" charset="0"/>
              <a:cs typeface="Calibri" panose="020F0502020204030204" pitchFamily="34" charset="0"/>
            </a:endParaRP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Head of Inspection -Corporate Inspection</a:t>
            </a:r>
          </a:p>
        </p:txBody>
      </p:sp>
      <p:sp>
        <p:nvSpPr>
          <p:cNvPr id="24" name="Freeform 23"/>
          <p:cNvSpPr/>
          <p:nvPr/>
        </p:nvSpPr>
        <p:spPr>
          <a:xfrm>
            <a:off x="7153752" y="4403144"/>
            <a:ext cx="2010141" cy="681621"/>
          </a:xfrm>
          <a:custGeom>
            <a:avLst/>
            <a:gdLst>
              <a:gd name="connsiteX0" fmla="*/ 0 w 1507606"/>
              <a:gd name="connsiteY0" fmla="*/ 0 h 681621"/>
              <a:gd name="connsiteX1" fmla="*/ 1507606 w 1507606"/>
              <a:gd name="connsiteY1" fmla="*/ 0 h 681621"/>
              <a:gd name="connsiteX2" fmla="*/ 1507606 w 1507606"/>
              <a:gd name="connsiteY2" fmla="*/ 681621 h 681621"/>
              <a:gd name="connsiteX3" fmla="*/ 0 w 1507606"/>
              <a:gd name="connsiteY3" fmla="*/ 681621 h 681621"/>
              <a:gd name="connsiteX4" fmla="*/ 0 w 1507606"/>
              <a:gd name="connsiteY4" fmla="*/ 0 h 68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06" h="681621">
                <a:moveTo>
                  <a:pt x="0" y="0"/>
                </a:moveTo>
                <a:lnTo>
                  <a:pt x="1507606" y="0"/>
                </a:lnTo>
                <a:lnTo>
                  <a:pt x="1507606" y="681621"/>
                </a:lnTo>
                <a:lnTo>
                  <a:pt x="0" y="681621"/>
                </a:lnTo>
                <a:lnTo>
                  <a:pt x="0" y="0"/>
                </a:lnTo>
                <a:close/>
              </a:path>
            </a:pathLst>
          </a:cu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Corporate Provider Manager</a:t>
            </a:r>
          </a:p>
        </p:txBody>
      </p:sp>
      <p:sp>
        <p:nvSpPr>
          <p:cNvPr id="25" name="Freeform 24"/>
          <p:cNvSpPr/>
          <p:nvPr/>
        </p:nvSpPr>
        <p:spPr>
          <a:xfrm>
            <a:off x="7153752" y="5333976"/>
            <a:ext cx="2010141" cy="681621"/>
          </a:xfrm>
          <a:custGeom>
            <a:avLst/>
            <a:gdLst>
              <a:gd name="connsiteX0" fmla="*/ 0 w 1507606"/>
              <a:gd name="connsiteY0" fmla="*/ 0 h 681621"/>
              <a:gd name="connsiteX1" fmla="*/ 1507606 w 1507606"/>
              <a:gd name="connsiteY1" fmla="*/ 0 h 681621"/>
              <a:gd name="connsiteX2" fmla="*/ 1507606 w 1507606"/>
              <a:gd name="connsiteY2" fmla="*/ 681621 h 681621"/>
              <a:gd name="connsiteX3" fmla="*/ 0 w 1507606"/>
              <a:gd name="connsiteY3" fmla="*/ 681621 h 681621"/>
              <a:gd name="connsiteX4" fmla="*/ 0 w 1507606"/>
              <a:gd name="connsiteY4" fmla="*/ 0 h 68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06" h="681621">
                <a:moveTo>
                  <a:pt x="0" y="0"/>
                </a:moveTo>
                <a:lnTo>
                  <a:pt x="1507606" y="0"/>
                </a:lnTo>
                <a:lnTo>
                  <a:pt x="1507606" y="681621"/>
                </a:lnTo>
                <a:lnTo>
                  <a:pt x="0" y="681621"/>
                </a:lnTo>
                <a:lnTo>
                  <a:pt x="0" y="0"/>
                </a:lnTo>
                <a:close/>
              </a:path>
            </a:pathLst>
          </a:custGeom>
          <a:solidFill>
            <a:srgbClr val="92D050">
              <a:alpha val="30000"/>
            </a:srgbClr>
          </a:solidFill>
        </p:spPr>
        <p:style>
          <a:lnRef idx="2">
            <a:schemeClr val="lt1">
              <a:hueOff val="0"/>
              <a:satOff val="0"/>
              <a:lumOff val="0"/>
              <a:alphaOff val="0"/>
            </a:schemeClr>
          </a:lnRef>
          <a:fillRef idx="1">
            <a:scrgbClr r="0" g="0" b="0"/>
          </a:fillRef>
          <a:effectRef idx="0">
            <a:schemeClr val="accent1">
              <a:alpha val="3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Corporate Provider  Inspectors</a:t>
            </a:r>
          </a:p>
        </p:txBody>
      </p:sp>
      <p:sp>
        <p:nvSpPr>
          <p:cNvPr id="26" name="Freeform 25"/>
          <p:cNvSpPr/>
          <p:nvPr/>
        </p:nvSpPr>
        <p:spPr>
          <a:xfrm>
            <a:off x="9400696" y="4403144"/>
            <a:ext cx="2010141" cy="681621"/>
          </a:xfrm>
          <a:custGeom>
            <a:avLst/>
            <a:gdLst>
              <a:gd name="connsiteX0" fmla="*/ 0 w 1507606"/>
              <a:gd name="connsiteY0" fmla="*/ 0 h 681621"/>
              <a:gd name="connsiteX1" fmla="*/ 1507606 w 1507606"/>
              <a:gd name="connsiteY1" fmla="*/ 0 h 681621"/>
              <a:gd name="connsiteX2" fmla="*/ 1507606 w 1507606"/>
              <a:gd name="connsiteY2" fmla="*/ 681621 h 681621"/>
              <a:gd name="connsiteX3" fmla="*/ 0 w 1507606"/>
              <a:gd name="connsiteY3" fmla="*/ 681621 h 681621"/>
              <a:gd name="connsiteX4" fmla="*/ 0 w 1507606"/>
              <a:gd name="connsiteY4" fmla="*/ 0 h 68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06" h="681621">
                <a:moveTo>
                  <a:pt x="0" y="0"/>
                </a:moveTo>
                <a:lnTo>
                  <a:pt x="1507606" y="0"/>
                </a:lnTo>
                <a:lnTo>
                  <a:pt x="1507606" y="681621"/>
                </a:lnTo>
                <a:lnTo>
                  <a:pt x="0" y="681621"/>
                </a:lnTo>
                <a:lnTo>
                  <a:pt x="0" y="0"/>
                </a:lnTo>
                <a:close/>
              </a:path>
            </a:pathLst>
          </a:cu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Corporate Provider Manager</a:t>
            </a:r>
          </a:p>
        </p:txBody>
      </p:sp>
      <p:sp>
        <p:nvSpPr>
          <p:cNvPr id="27" name="Freeform 26"/>
          <p:cNvSpPr/>
          <p:nvPr/>
        </p:nvSpPr>
        <p:spPr>
          <a:xfrm>
            <a:off x="9401256" y="5350340"/>
            <a:ext cx="2010141" cy="681621"/>
          </a:xfrm>
          <a:custGeom>
            <a:avLst/>
            <a:gdLst>
              <a:gd name="connsiteX0" fmla="*/ 0 w 1507606"/>
              <a:gd name="connsiteY0" fmla="*/ 0 h 681621"/>
              <a:gd name="connsiteX1" fmla="*/ 1507606 w 1507606"/>
              <a:gd name="connsiteY1" fmla="*/ 0 h 681621"/>
              <a:gd name="connsiteX2" fmla="*/ 1507606 w 1507606"/>
              <a:gd name="connsiteY2" fmla="*/ 681621 h 681621"/>
              <a:gd name="connsiteX3" fmla="*/ 0 w 1507606"/>
              <a:gd name="connsiteY3" fmla="*/ 681621 h 681621"/>
              <a:gd name="connsiteX4" fmla="*/ 0 w 1507606"/>
              <a:gd name="connsiteY4" fmla="*/ 0 h 68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06" h="681621">
                <a:moveTo>
                  <a:pt x="0" y="0"/>
                </a:moveTo>
                <a:lnTo>
                  <a:pt x="1507606" y="0"/>
                </a:lnTo>
                <a:lnTo>
                  <a:pt x="1507606" y="681621"/>
                </a:lnTo>
                <a:lnTo>
                  <a:pt x="0" y="681621"/>
                </a:lnTo>
                <a:lnTo>
                  <a:pt x="0" y="0"/>
                </a:lnTo>
                <a:close/>
              </a:path>
            </a:pathLst>
          </a:custGeom>
          <a:solidFill>
            <a:srgbClr val="92D050">
              <a:alpha val="30000"/>
            </a:srgbClr>
          </a:solidFill>
        </p:spPr>
        <p:style>
          <a:lnRef idx="2">
            <a:schemeClr val="lt1">
              <a:hueOff val="0"/>
              <a:satOff val="0"/>
              <a:lumOff val="0"/>
              <a:alphaOff val="0"/>
            </a:schemeClr>
          </a:lnRef>
          <a:fillRef idx="1">
            <a:scrgbClr r="0" g="0" b="0"/>
          </a:fillRef>
          <a:effectRef idx="0">
            <a:schemeClr val="accent1">
              <a:alpha val="3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Corporate Provider Inspectors</a:t>
            </a:r>
          </a:p>
        </p:txBody>
      </p:sp>
      <p:sp>
        <p:nvSpPr>
          <p:cNvPr id="6" name="Rectangle 5"/>
          <p:cNvSpPr/>
          <p:nvPr/>
        </p:nvSpPr>
        <p:spPr bwMode="auto">
          <a:xfrm>
            <a:off x="815413" y="1732239"/>
            <a:ext cx="2016224" cy="549271"/>
          </a:xfrm>
          <a:prstGeom prst="rect">
            <a:avLst/>
          </a:prstGeom>
          <a:solidFill>
            <a:schemeClr val="accent1"/>
          </a:solidFill>
          <a:ln w="25400" cap="flat" cmpd="sng" algn="ctr">
            <a:solidFill>
              <a:schemeClr val="accent3"/>
            </a:solidFill>
            <a:prstDash val="solid"/>
            <a:round/>
            <a:headEnd type="none" w="med" len="med"/>
            <a:tailEnd type="none" w="med" len="med"/>
          </a:ln>
          <a:effectLst/>
        </p:spPr>
        <p:txBody>
          <a:bodyPr vert="horz" wrap="square" lIns="121914" tIns="60957" rIns="121914" bIns="60957" numCol="1" rtlCol="0" anchor="ctr" anchorCtr="0" compatLnSpc="1">
            <a:prstTxWarp prst="textNoShape">
              <a:avLst/>
            </a:prstTxWarp>
          </a:bodyPr>
          <a:lstStyle/>
          <a:p>
            <a:pPr algn="ctr" defTabSz="1219140" eaLnBrk="0" fontAlgn="base" hangingPunct="0">
              <a:spcBef>
                <a:spcPct val="0"/>
              </a:spcBef>
              <a:spcAft>
                <a:spcPct val="0"/>
              </a:spcAft>
            </a:pPr>
            <a:r>
              <a:rPr lang="en-GB" sz="1500" b="1" dirty="0">
                <a:solidFill>
                  <a:srgbClr val="7030A0"/>
                </a:solidFill>
                <a:latin typeface="Calibri" panose="020F0502020204030204" pitchFamily="34" charset="0"/>
                <a:ea typeface="ヒラギノ角ゴ Pro W3" pitchFamily="1" charset="-128"/>
                <a:cs typeface="Calibri" panose="020F0502020204030204" pitchFamily="34" charset="0"/>
              </a:rPr>
              <a:t>Market Oversight Advisory Group</a:t>
            </a:r>
          </a:p>
        </p:txBody>
      </p:sp>
      <p:sp>
        <p:nvSpPr>
          <p:cNvPr id="15" name="Rectangle 14"/>
          <p:cNvSpPr/>
          <p:nvPr/>
        </p:nvSpPr>
        <p:spPr bwMode="auto">
          <a:xfrm>
            <a:off x="815413" y="2456597"/>
            <a:ext cx="2016224" cy="540359"/>
          </a:xfrm>
          <a:prstGeom prst="rect">
            <a:avLst/>
          </a:prstGeom>
          <a:solidFill>
            <a:schemeClr val="accent1"/>
          </a:solidFill>
          <a:ln w="25400" cap="flat" cmpd="sng" algn="ctr">
            <a:solidFill>
              <a:schemeClr val="accent3"/>
            </a:solidFill>
            <a:prstDash val="solid"/>
            <a:round/>
            <a:headEnd type="none" w="med" len="med"/>
            <a:tailEnd type="none" w="med" len="med"/>
          </a:ln>
          <a:effectLst/>
        </p:spPr>
        <p:txBody>
          <a:bodyPr vert="horz" wrap="square" lIns="121914" tIns="60957" rIns="121914" bIns="60957" numCol="1" rtlCol="0" anchor="ctr" anchorCtr="0" compatLnSpc="1">
            <a:prstTxWarp prst="textNoShape">
              <a:avLst/>
            </a:prstTxWarp>
          </a:bodyPr>
          <a:lstStyle/>
          <a:p>
            <a:pPr algn="ctr" defTabSz="1219140" eaLnBrk="0" fontAlgn="base" hangingPunct="0">
              <a:spcBef>
                <a:spcPct val="0"/>
              </a:spcBef>
              <a:spcAft>
                <a:spcPct val="0"/>
              </a:spcAft>
            </a:pPr>
            <a:r>
              <a:rPr lang="en-GB" sz="1500" b="1" dirty="0">
                <a:solidFill>
                  <a:srgbClr val="7030A0"/>
                </a:solidFill>
                <a:latin typeface="Calibri" panose="020F0502020204030204" pitchFamily="34" charset="0"/>
                <a:ea typeface="ヒラギノ角ゴ Pro W3" pitchFamily="1" charset="-128"/>
                <a:cs typeface="Calibri" panose="020F0502020204030204" pitchFamily="34" charset="0"/>
              </a:rPr>
              <a:t>Market Oversight Panel</a:t>
            </a:r>
          </a:p>
        </p:txBody>
      </p:sp>
      <p:pic>
        <p:nvPicPr>
          <p:cNvPr id="2050" name="Picture 2" descr="P:\My Documents\StuartD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087" y="1700214"/>
            <a:ext cx="1108364" cy="129674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Freeform 29"/>
          <p:cNvSpPr/>
          <p:nvPr/>
        </p:nvSpPr>
        <p:spPr>
          <a:xfrm>
            <a:off x="758859" y="4406623"/>
            <a:ext cx="2195292" cy="678564"/>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Nick Britten</a:t>
            </a: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Market Oversight Manager </a:t>
            </a:r>
          </a:p>
        </p:txBody>
      </p:sp>
      <p:sp>
        <p:nvSpPr>
          <p:cNvPr id="31" name="Freeform 30"/>
          <p:cNvSpPr/>
          <p:nvPr/>
        </p:nvSpPr>
        <p:spPr>
          <a:xfrm>
            <a:off x="4152035" y="4395027"/>
            <a:ext cx="2195292" cy="678564"/>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Market Oversight Manager</a:t>
            </a:r>
          </a:p>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p:txBody>
      </p:sp>
      <p:sp>
        <p:nvSpPr>
          <p:cNvPr id="32" name="Freeform 31"/>
          <p:cNvSpPr/>
          <p:nvPr/>
        </p:nvSpPr>
        <p:spPr>
          <a:xfrm>
            <a:off x="758859" y="5333975"/>
            <a:ext cx="2195292" cy="678564"/>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Business Support Coordinating Officer </a:t>
            </a:r>
          </a:p>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p:txBody>
      </p:sp>
      <p:sp>
        <p:nvSpPr>
          <p:cNvPr id="33" name="Freeform 32"/>
          <p:cNvSpPr/>
          <p:nvPr/>
        </p:nvSpPr>
        <p:spPr>
          <a:xfrm>
            <a:off x="4151219" y="5348735"/>
            <a:ext cx="2195292" cy="678564"/>
          </a:xfrm>
          <a:custGeom>
            <a:avLst/>
            <a:gdLst>
              <a:gd name="connsiteX0" fmla="*/ 0 w 1646469"/>
              <a:gd name="connsiteY0" fmla="*/ 0 h 823234"/>
              <a:gd name="connsiteX1" fmla="*/ 1646469 w 1646469"/>
              <a:gd name="connsiteY1" fmla="*/ 0 h 823234"/>
              <a:gd name="connsiteX2" fmla="*/ 1646469 w 1646469"/>
              <a:gd name="connsiteY2" fmla="*/ 823234 h 823234"/>
              <a:gd name="connsiteX3" fmla="*/ 0 w 1646469"/>
              <a:gd name="connsiteY3" fmla="*/ 823234 h 823234"/>
              <a:gd name="connsiteX4" fmla="*/ 0 w 1646469"/>
              <a:gd name="connsiteY4" fmla="*/ 0 h 8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69" h="823234">
                <a:moveTo>
                  <a:pt x="0" y="0"/>
                </a:moveTo>
                <a:lnTo>
                  <a:pt x="1646469" y="0"/>
                </a:lnTo>
                <a:lnTo>
                  <a:pt x="1646469" y="823234"/>
                </a:lnTo>
                <a:lnTo>
                  <a:pt x="0" y="823234"/>
                </a:lnTo>
                <a:lnTo>
                  <a:pt x="0" y="0"/>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9313" tIns="9313" rIns="9313" bIns="9313" numCol="1" spcCol="1693" anchor="ctr" anchorCtr="0">
            <a:noAutofit/>
          </a:bodyPr>
          <a:lstStyle/>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a:p>
            <a:pPr algn="ctr" defTabSz="651901" eaLnBrk="0" fontAlgn="base" hangingPunct="0">
              <a:lnSpc>
                <a:spcPct val="90000"/>
              </a:lnSpc>
              <a:spcBef>
                <a:spcPct val="0"/>
              </a:spcBef>
              <a:spcAft>
                <a:spcPct val="35000"/>
              </a:spcAft>
            </a:pPr>
            <a:r>
              <a:rPr lang="en-GB" sz="1500" b="1" dirty="0">
                <a:solidFill>
                  <a:srgbClr val="7030A0"/>
                </a:solidFill>
                <a:latin typeface="Calibri" panose="020F0502020204030204" pitchFamily="34" charset="0"/>
                <a:cs typeface="Calibri" panose="020F0502020204030204" pitchFamily="34" charset="0"/>
              </a:rPr>
              <a:t>Business Support Coordinating Officer </a:t>
            </a:r>
          </a:p>
          <a:p>
            <a:pPr algn="ctr" defTabSz="651901" eaLnBrk="0" fontAlgn="base" hangingPunct="0">
              <a:lnSpc>
                <a:spcPct val="90000"/>
              </a:lnSpc>
              <a:spcBef>
                <a:spcPct val="0"/>
              </a:spcBef>
              <a:spcAft>
                <a:spcPct val="35000"/>
              </a:spcAft>
            </a:pPr>
            <a:endParaRPr lang="en-GB" sz="1500" b="1" dirty="0">
              <a:solidFill>
                <a:srgbClr val="7030A0"/>
              </a:solidFill>
              <a:latin typeface="Calibri" panose="020F0502020204030204" pitchFamily="34" charset="0"/>
              <a:cs typeface="Calibri" panose="020F0502020204030204" pitchFamily="34" charset="0"/>
            </a:endParaRPr>
          </a:p>
        </p:txBody>
      </p:sp>
      <p:cxnSp>
        <p:nvCxnSpPr>
          <p:cNvPr id="11" name="Straight Connector 10"/>
          <p:cNvCxnSpPr/>
          <p:nvPr/>
        </p:nvCxnSpPr>
        <p:spPr bwMode="auto">
          <a:xfrm>
            <a:off x="5248861" y="4113822"/>
            <a:ext cx="0" cy="296703"/>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34" name="Straight Connector 33"/>
          <p:cNvCxnSpPr/>
          <p:nvPr/>
        </p:nvCxnSpPr>
        <p:spPr bwMode="auto">
          <a:xfrm>
            <a:off x="5276441" y="5054979"/>
            <a:ext cx="1" cy="263549"/>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35" name="Straight Connector 34"/>
          <p:cNvCxnSpPr/>
          <p:nvPr/>
        </p:nvCxnSpPr>
        <p:spPr bwMode="auto">
          <a:xfrm>
            <a:off x="1856505" y="4113090"/>
            <a:ext cx="1" cy="308297"/>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36" name="Straight Connector 35"/>
          <p:cNvCxnSpPr/>
          <p:nvPr/>
        </p:nvCxnSpPr>
        <p:spPr bwMode="auto">
          <a:xfrm flipH="1">
            <a:off x="1854980" y="5085185"/>
            <a:ext cx="1121" cy="265155"/>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39" name="Straight Connector 38"/>
          <p:cNvCxnSpPr/>
          <p:nvPr/>
        </p:nvCxnSpPr>
        <p:spPr bwMode="auto">
          <a:xfrm>
            <a:off x="8784299" y="4098325"/>
            <a:ext cx="0" cy="292803"/>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40" name="Straight Connector 39"/>
          <p:cNvCxnSpPr/>
          <p:nvPr/>
        </p:nvCxnSpPr>
        <p:spPr bwMode="auto">
          <a:xfrm>
            <a:off x="5248864" y="2660915"/>
            <a:ext cx="817" cy="743708"/>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69" name="Straight Connector 68"/>
          <p:cNvCxnSpPr/>
          <p:nvPr/>
        </p:nvCxnSpPr>
        <p:spPr bwMode="auto">
          <a:xfrm>
            <a:off x="9840416" y="4104402"/>
            <a:ext cx="0" cy="286727"/>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75" name="Straight Connector 74"/>
          <p:cNvCxnSpPr/>
          <p:nvPr/>
        </p:nvCxnSpPr>
        <p:spPr bwMode="auto">
          <a:xfrm>
            <a:off x="3549223" y="2006872"/>
            <a:ext cx="0" cy="1738096"/>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77" name="Straight Connector 76"/>
          <p:cNvCxnSpPr>
            <a:stCxn id="6" idx="3"/>
          </p:cNvCxnSpPr>
          <p:nvPr/>
        </p:nvCxnSpPr>
        <p:spPr bwMode="auto">
          <a:xfrm>
            <a:off x="2831640" y="2006873"/>
            <a:ext cx="717585" cy="0"/>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78" name="Straight Connector 77"/>
          <p:cNvCxnSpPr/>
          <p:nvPr/>
        </p:nvCxnSpPr>
        <p:spPr bwMode="auto">
          <a:xfrm>
            <a:off x="2831640" y="2726775"/>
            <a:ext cx="717585" cy="0"/>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90" name="Straight Connector 89"/>
          <p:cNvCxnSpPr/>
          <p:nvPr/>
        </p:nvCxnSpPr>
        <p:spPr bwMode="auto">
          <a:xfrm>
            <a:off x="8246268" y="5085187"/>
            <a:ext cx="0" cy="248789"/>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91" name="Straight Connector 90"/>
          <p:cNvCxnSpPr/>
          <p:nvPr/>
        </p:nvCxnSpPr>
        <p:spPr bwMode="auto">
          <a:xfrm>
            <a:off x="10405765" y="5085187"/>
            <a:ext cx="0" cy="248789"/>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7" name="Straight Connector 6"/>
          <p:cNvCxnSpPr/>
          <p:nvPr/>
        </p:nvCxnSpPr>
        <p:spPr bwMode="auto">
          <a:xfrm>
            <a:off x="6323244" y="3744968"/>
            <a:ext cx="1887789" cy="0"/>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cxnSp>
        <p:nvCxnSpPr>
          <p:cNvPr id="9" name="Straight Connector 8"/>
          <p:cNvCxnSpPr/>
          <p:nvPr/>
        </p:nvCxnSpPr>
        <p:spPr bwMode="auto">
          <a:xfrm>
            <a:off x="2970497" y="3754379"/>
            <a:ext cx="1157457" cy="0"/>
          </a:xfrm>
          <a:prstGeom prst="line">
            <a:avLst/>
          </a:prstGeom>
          <a:solidFill>
            <a:schemeClr val="accent1"/>
          </a:solidFill>
          <a:ln w="25400" cap="flat" cmpd="sng" algn="ctr">
            <a:solidFill>
              <a:schemeClr val="accent5">
                <a:lumMod val="90000"/>
              </a:schemeClr>
            </a:solidFill>
            <a:prstDash val="solid"/>
            <a:round/>
            <a:headEnd type="none" w="med" len="med"/>
            <a:tailEnd type="none" w="med" len="med"/>
          </a:ln>
          <a:effectLst/>
        </p:spPr>
      </p:cxnSp>
    </p:spTree>
    <p:extLst>
      <p:ext uri="{BB962C8B-B14F-4D97-AF65-F5344CB8AC3E}">
        <p14:creationId xmlns:p14="http://schemas.microsoft.com/office/powerpoint/2010/main" val="3747608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624419"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lnSpc>
                <a:spcPct val="90000"/>
              </a:lnSpc>
              <a:spcBef>
                <a:spcPct val="60000"/>
              </a:spcBef>
              <a:buClr>
                <a:srgbClr val="5F2861"/>
              </a:buClr>
              <a:buSzPct val="120000"/>
              <a:defRPr sz="20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5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50000"/>
              </a:spcBef>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50000"/>
              </a:spcBef>
              <a:spcAft>
                <a:spcPct val="0"/>
              </a:spcAft>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lnSpc>
                <a:spcPct val="100000"/>
              </a:lnSpc>
              <a:spcBef>
                <a:spcPct val="0"/>
              </a:spcBef>
              <a:spcAft>
                <a:spcPct val="0"/>
              </a:spcAft>
              <a:buClrTx/>
              <a:buSzTx/>
            </a:pPr>
            <a:endParaRPr lang="en-US" altLang="en-US" sz="3200">
              <a:solidFill>
                <a:srgbClr val="000000"/>
              </a:solidFill>
              <a:ea typeface="ヒラギノ角ゴ Pro W3" charset="-128"/>
            </a:endParaRPr>
          </a:p>
        </p:txBody>
      </p:sp>
      <p:sp>
        <p:nvSpPr>
          <p:cNvPr id="512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60000"/>
              </a:spcBef>
              <a:buClr>
                <a:srgbClr val="5F2861"/>
              </a:buClr>
              <a:buSzPct val="120000"/>
              <a:defRPr sz="2700">
                <a:solidFill>
                  <a:schemeClr val="tx1"/>
                </a:solidFill>
                <a:latin typeface="Arial" panose="020B0604020202020204" pitchFamily="34" charset="0"/>
                <a:ea typeface="MS PGothic" panose="020B0600070205080204" pitchFamily="34" charset="-128"/>
              </a:defRPr>
            </a:lvl1pPr>
            <a:lvl2pPr marL="990550" indent="-380981">
              <a:lnSpc>
                <a:spcPct val="90000"/>
              </a:lnSpc>
              <a:spcBef>
                <a:spcPct val="50000"/>
              </a:spcBef>
              <a:buClr>
                <a:srgbClr val="5F2861"/>
              </a:buClr>
              <a:buSzPct val="120000"/>
              <a:buChar char="•"/>
              <a:defRPr sz="2700">
                <a:solidFill>
                  <a:schemeClr val="tx1"/>
                </a:solidFill>
                <a:latin typeface="Arial" panose="020B0604020202020204" pitchFamily="34" charset="0"/>
                <a:ea typeface="MS PGothic" panose="020B0600070205080204" pitchFamily="34" charset="-128"/>
              </a:defRPr>
            </a:lvl2pPr>
            <a:lvl3pPr marL="1523925" indent="-304784">
              <a:lnSpc>
                <a:spcPct val="90000"/>
              </a:lnSpc>
              <a:spcBef>
                <a:spcPct val="50000"/>
              </a:spcBef>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defRPr>
            </a:lvl3pPr>
            <a:lvl4pPr marL="2133493" indent="-304784">
              <a:lnSpc>
                <a:spcPct val="90000"/>
              </a:lnSpc>
              <a:spcBef>
                <a:spcPct val="50000"/>
              </a:spcBef>
              <a:buFont typeface="Wingdings 2" panose="05020102010507070707" pitchFamily="18" charset="2"/>
              <a:buChar char=""/>
              <a:defRPr sz="2700">
                <a:solidFill>
                  <a:schemeClr val="tx1"/>
                </a:solidFill>
                <a:latin typeface="Arial" panose="020B0604020202020204" pitchFamily="34" charset="0"/>
                <a:ea typeface="MS PGothic" panose="020B0600070205080204" pitchFamily="34" charset="-128"/>
              </a:defRPr>
            </a:lvl4pPr>
            <a:lvl5pPr marL="2743062" indent="-304784">
              <a:lnSpc>
                <a:spcPct val="90000"/>
              </a:lnSpc>
              <a:spcBef>
                <a:spcPct val="50000"/>
              </a:spcBef>
              <a:buFont typeface="Wingdings 2" panose="05020102010507070707" pitchFamily="18" charset="2"/>
              <a:buChar char=""/>
              <a:defRPr sz="2700">
                <a:solidFill>
                  <a:schemeClr val="tx1"/>
                </a:solidFill>
                <a:latin typeface="Arial" panose="020B0604020202020204" pitchFamily="34" charset="0"/>
                <a:ea typeface="MS PGothic" panose="020B0600070205080204" pitchFamily="34" charset="-128"/>
              </a:defRPr>
            </a:lvl5pPr>
            <a:lvl6pPr marL="3352632" indent="-304784" eaLnBrk="0" fontAlgn="base" hangingPunct="0">
              <a:lnSpc>
                <a:spcPct val="90000"/>
              </a:lnSpc>
              <a:spcBef>
                <a:spcPct val="50000"/>
              </a:spcBef>
              <a:spcAft>
                <a:spcPct val="0"/>
              </a:spcAft>
              <a:buFont typeface="Wingdings 2" panose="05020102010507070707" pitchFamily="18" charset="2"/>
              <a:buChar char=""/>
              <a:defRPr sz="2700">
                <a:solidFill>
                  <a:schemeClr val="tx1"/>
                </a:solidFill>
                <a:latin typeface="Arial" panose="020B0604020202020204" pitchFamily="34" charset="0"/>
                <a:ea typeface="MS PGothic" panose="020B0600070205080204" pitchFamily="34" charset="-128"/>
              </a:defRPr>
            </a:lvl6pPr>
            <a:lvl7pPr marL="3962202" indent="-304784" eaLnBrk="0" fontAlgn="base" hangingPunct="0">
              <a:lnSpc>
                <a:spcPct val="90000"/>
              </a:lnSpc>
              <a:spcBef>
                <a:spcPct val="50000"/>
              </a:spcBef>
              <a:spcAft>
                <a:spcPct val="0"/>
              </a:spcAft>
              <a:buFont typeface="Wingdings 2" panose="05020102010507070707" pitchFamily="18" charset="2"/>
              <a:buChar char=""/>
              <a:defRPr sz="2700">
                <a:solidFill>
                  <a:schemeClr val="tx1"/>
                </a:solidFill>
                <a:latin typeface="Arial" panose="020B0604020202020204" pitchFamily="34" charset="0"/>
                <a:ea typeface="MS PGothic" panose="020B0600070205080204" pitchFamily="34" charset="-128"/>
              </a:defRPr>
            </a:lvl7pPr>
            <a:lvl8pPr marL="4571772" indent="-304784" eaLnBrk="0" fontAlgn="base" hangingPunct="0">
              <a:lnSpc>
                <a:spcPct val="90000"/>
              </a:lnSpc>
              <a:spcBef>
                <a:spcPct val="50000"/>
              </a:spcBef>
              <a:spcAft>
                <a:spcPct val="0"/>
              </a:spcAft>
              <a:buFont typeface="Wingdings 2" panose="05020102010507070707" pitchFamily="18" charset="2"/>
              <a:buChar char=""/>
              <a:defRPr sz="2700">
                <a:solidFill>
                  <a:schemeClr val="tx1"/>
                </a:solidFill>
                <a:latin typeface="Arial" panose="020B0604020202020204" pitchFamily="34" charset="0"/>
                <a:ea typeface="MS PGothic" panose="020B0600070205080204" pitchFamily="34" charset="-128"/>
              </a:defRPr>
            </a:lvl8pPr>
            <a:lvl9pPr marL="5181341" indent="-304784" eaLnBrk="0" fontAlgn="base" hangingPunct="0">
              <a:lnSpc>
                <a:spcPct val="90000"/>
              </a:lnSpc>
              <a:spcBef>
                <a:spcPct val="50000"/>
              </a:spcBef>
              <a:spcAft>
                <a:spcPct val="0"/>
              </a:spcAft>
              <a:buFont typeface="Wingdings 2" panose="05020102010507070707" pitchFamily="18" charset="2"/>
              <a:buChar char=""/>
              <a:defRPr sz="27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pPr>
            <a:fld id="{7E621CDA-C8F6-4F15-BC4B-A1FD78C0BE5B}" type="slidenum">
              <a:rPr lang="en-US" altLang="en-US" sz="1200">
                <a:solidFill>
                  <a:srgbClr val="5F2861"/>
                </a:solidFill>
              </a:rPr>
              <a:pPr>
                <a:lnSpc>
                  <a:spcPct val="100000"/>
                </a:lnSpc>
                <a:spcBef>
                  <a:spcPct val="0"/>
                </a:spcBef>
                <a:buClrTx/>
                <a:buSzTx/>
              </a:pPr>
              <a:t>5</a:t>
            </a:fld>
            <a:endParaRPr lang="en-US" altLang="en-US" sz="1900">
              <a:solidFill>
                <a:srgbClr val="6D2E69"/>
              </a:solidFill>
            </a:endParaRPr>
          </a:p>
        </p:txBody>
      </p:sp>
      <p:sp>
        <p:nvSpPr>
          <p:cNvPr id="5124" name="Rectangle 2"/>
          <p:cNvSpPr>
            <a:spLocks noGrp="1" noChangeArrowheads="1"/>
          </p:cNvSpPr>
          <p:nvPr>
            <p:ph type="title"/>
          </p:nvPr>
        </p:nvSpPr>
        <p:spPr>
          <a:xfrm>
            <a:off x="863603" y="485778"/>
            <a:ext cx="7632700" cy="906463"/>
          </a:xfrm>
        </p:spPr>
        <p:txBody>
          <a:bodyPr/>
          <a:lstStyle/>
          <a:p>
            <a:pPr eaLnBrk="1" hangingPunct="1"/>
            <a:r>
              <a:rPr lang="en-GB" altLang="en-US" sz="3600" dirty="0"/>
              <a:t>Why Market Oversight?</a:t>
            </a:r>
          </a:p>
        </p:txBody>
      </p:sp>
      <p:sp>
        <p:nvSpPr>
          <p:cNvPr id="5125" name="Rectangle 3"/>
          <p:cNvSpPr>
            <a:spLocks noGrp="1" noChangeArrowheads="1"/>
          </p:cNvSpPr>
          <p:nvPr>
            <p:ph type="body" idx="1"/>
          </p:nvPr>
        </p:nvSpPr>
        <p:spPr>
          <a:xfrm>
            <a:off x="768351" y="1738313"/>
            <a:ext cx="10896600" cy="4464051"/>
          </a:xfrm>
        </p:spPr>
        <p:txBody>
          <a:bodyPr/>
          <a:lstStyle/>
          <a:p>
            <a:pPr marL="486809" indent="-486809" eaLnBrk="1" hangingPunct="1">
              <a:lnSpc>
                <a:spcPct val="100000"/>
              </a:lnSpc>
              <a:spcBef>
                <a:spcPct val="0"/>
              </a:spcBef>
              <a:spcAft>
                <a:spcPts val="1333"/>
              </a:spcAft>
              <a:buSzPct val="100000"/>
              <a:buBlip>
                <a:blip r:embed="rId3"/>
              </a:buBlip>
            </a:pPr>
            <a:r>
              <a:rPr lang="en-GB" altLang="en-US" sz="3300"/>
              <a:t>Clear relationship between quality of care and finances</a:t>
            </a:r>
          </a:p>
          <a:p>
            <a:pPr marL="486809" indent="-486809" eaLnBrk="1" hangingPunct="1">
              <a:lnSpc>
                <a:spcPct val="100000"/>
              </a:lnSpc>
              <a:spcBef>
                <a:spcPct val="0"/>
              </a:spcBef>
              <a:spcAft>
                <a:spcPts val="1333"/>
              </a:spcAft>
              <a:buSzPct val="100000"/>
              <a:buBlip>
                <a:blip r:embed="rId3"/>
              </a:buBlip>
            </a:pPr>
            <a:endParaRPr lang="en-GB" altLang="en-US" sz="3200"/>
          </a:p>
        </p:txBody>
      </p:sp>
      <p:pic>
        <p:nvPicPr>
          <p:cNvPr id="5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8137" y="2492375"/>
            <a:ext cx="5482167" cy="329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6733" y="2492375"/>
            <a:ext cx="4387851" cy="331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8955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flipV="1">
            <a:off x="624419"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614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F3CFAF64-2381-461A-9926-6FB4F5CD5342}" type="slidenum">
              <a:rPr lang="en-US" altLang="en-US" sz="1200">
                <a:solidFill>
                  <a:srgbClr val="5F2861"/>
                </a:solidFill>
                <a:ea typeface="MS PGothic" panose="020B0600070205080204" pitchFamily="34" charset="-128"/>
              </a:rPr>
              <a:pPr/>
              <a:t>6</a:t>
            </a:fld>
            <a:endParaRPr lang="en-US" altLang="en-US" sz="1900">
              <a:solidFill>
                <a:srgbClr val="6D2E69"/>
              </a:solidFill>
              <a:ea typeface="MS PGothic" panose="020B0600070205080204" pitchFamily="34" charset="-128"/>
            </a:endParaRPr>
          </a:p>
        </p:txBody>
      </p:sp>
      <p:sp>
        <p:nvSpPr>
          <p:cNvPr id="6148" name="Rectangle 2"/>
          <p:cNvSpPr>
            <a:spLocks noGrp="1" noChangeArrowheads="1"/>
          </p:cNvSpPr>
          <p:nvPr>
            <p:ph type="title"/>
          </p:nvPr>
        </p:nvSpPr>
        <p:spPr/>
        <p:txBody>
          <a:bodyPr/>
          <a:lstStyle/>
          <a:p>
            <a:pPr eaLnBrk="1" hangingPunct="1"/>
            <a:r>
              <a:rPr lang="en-GB" altLang="en-US" sz="3600" dirty="0"/>
              <a:t>Objectives</a:t>
            </a:r>
          </a:p>
        </p:txBody>
      </p:sp>
      <p:sp>
        <p:nvSpPr>
          <p:cNvPr id="16389" name="Rectangle 3"/>
          <p:cNvSpPr>
            <a:spLocks noGrp="1" noChangeArrowheads="1"/>
          </p:cNvSpPr>
          <p:nvPr>
            <p:ph type="body" idx="1"/>
          </p:nvPr>
        </p:nvSpPr>
        <p:spPr>
          <a:xfrm>
            <a:off x="429684" y="1412778"/>
            <a:ext cx="11430000" cy="4824412"/>
          </a:xfrm>
        </p:spPr>
        <p:txBody>
          <a:bodyPr/>
          <a:lstStyle/>
          <a:p>
            <a:pPr marL="0" indent="0" eaLnBrk="1" hangingPunct="1">
              <a:lnSpc>
                <a:spcPct val="100000"/>
              </a:lnSpc>
              <a:spcBef>
                <a:spcPct val="0"/>
              </a:spcBef>
              <a:spcAft>
                <a:spcPts val="800"/>
              </a:spcAft>
              <a:buSzPct val="100000"/>
              <a:defRPr/>
            </a:pPr>
            <a:r>
              <a:rPr lang="en-GB" altLang="en-US" sz="4300" dirty="0"/>
              <a:t>	</a:t>
            </a:r>
            <a:r>
              <a:rPr lang="en-GB" altLang="en-US" sz="3300" dirty="0"/>
              <a:t>Market Oversight aims to:</a:t>
            </a:r>
          </a:p>
          <a:p>
            <a:pPr marL="963036" lvl="1" indent="-486809" eaLnBrk="1" hangingPunct="1">
              <a:lnSpc>
                <a:spcPct val="100000"/>
              </a:lnSpc>
              <a:spcBef>
                <a:spcPct val="0"/>
              </a:spcBef>
              <a:spcAft>
                <a:spcPts val="800"/>
              </a:spcAft>
              <a:buSzPct val="100000"/>
              <a:buBlip>
                <a:blip r:embed="rId3"/>
              </a:buBlip>
              <a:defRPr/>
            </a:pPr>
            <a:r>
              <a:rPr lang="en-GB" altLang="en-US" sz="2500" dirty="0"/>
              <a:t>Spot if a ‘Southern Cross’ could happen again</a:t>
            </a:r>
          </a:p>
          <a:p>
            <a:pPr marL="963036" lvl="1" indent="-486809" eaLnBrk="1" hangingPunct="1">
              <a:lnSpc>
                <a:spcPct val="100000"/>
              </a:lnSpc>
              <a:spcBef>
                <a:spcPct val="0"/>
              </a:spcBef>
              <a:spcAft>
                <a:spcPts val="800"/>
              </a:spcAft>
              <a:buSzPct val="100000"/>
              <a:buBlip>
                <a:blip r:embed="rId3"/>
              </a:buBlip>
              <a:defRPr/>
            </a:pPr>
            <a:r>
              <a:rPr lang="en-GB" altLang="en-US" sz="2500" dirty="0"/>
              <a:t>Protect people in vulnerable circumstances</a:t>
            </a:r>
          </a:p>
          <a:p>
            <a:pPr marL="963036" lvl="1" indent="-486809" eaLnBrk="1" hangingPunct="1">
              <a:lnSpc>
                <a:spcPct val="100000"/>
              </a:lnSpc>
              <a:spcBef>
                <a:spcPct val="0"/>
              </a:spcBef>
              <a:spcAft>
                <a:spcPts val="800"/>
              </a:spcAft>
              <a:buSzPct val="100000"/>
              <a:buBlip>
                <a:blip r:embed="rId3"/>
              </a:buBlip>
              <a:defRPr/>
            </a:pPr>
            <a:r>
              <a:rPr lang="en-GB" altLang="en-US" sz="2500" dirty="0"/>
              <a:t>Monitor finances of ‘difficult to replace’ providers</a:t>
            </a:r>
          </a:p>
          <a:p>
            <a:pPr marL="963036" lvl="1" indent="-486809" eaLnBrk="1" hangingPunct="1">
              <a:lnSpc>
                <a:spcPct val="100000"/>
              </a:lnSpc>
              <a:spcBef>
                <a:spcPct val="0"/>
              </a:spcBef>
              <a:spcAft>
                <a:spcPts val="800"/>
              </a:spcAft>
              <a:buSzPct val="100000"/>
              <a:buBlip>
                <a:blip r:embed="rId3"/>
              </a:buBlip>
              <a:defRPr/>
            </a:pPr>
            <a:r>
              <a:rPr lang="en-GB" altLang="en-US" sz="2500" dirty="0"/>
              <a:t>Provide early warning to local authorities</a:t>
            </a:r>
          </a:p>
          <a:p>
            <a:pPr marL="963036" lvl="1" indent="-486809" eaLnBrk="1" hangingPunct="1">
              <a:lnSpc>
                <a:spcPct val="100000"/>
              </a:lnSpc>
              <a:spcBef>
                <a:spcPct val="0"/>
              </a:spcBef>
              <a:spcAft>
                <a:spcPts val="800"/>
              </a:spcAft>
              <a:buSzPct val="100000"/>
              <a:buBlip>
                <a:blip r:embed="rId3"/>
              </a:buBlip>
              <a:defRPr/>
            </a:pPr>
            <a:r>
              <a:rPr lang="en-GB" altLang="en-US" sz="2500" dirty="0"/>
              <a:t>Assist in co-ordinating the system response if failure occurs</a:t>
            </a:r>
          </a:p>
          <a:p>
            <a:pPr marL="476227" lvl="1" indent="0" eaLnBrk="1" hangingPunct="1">
              <a:lnSpc>
                <a:spcPct val="100000"/>
              </a:lnSpc>
              <a:spcBef>
                <a:spcPts val="1600"/>
              </a:spcBef>
              <a:spcAft>
                <a:spcPts val="800"/>
              </a:spcAft>
              <a:buSzPct val="100000"/>
              <a:buNone/>
              <a:defRPr/>
            </a:pPr>
            <a:r>
              <a:rPr lang="en-GB" altLang="en-US" sz="3300" dirty="0"/>
              <a:t>Market Oversight is not there to:</a:t>
            </a:r>
          </a:p>
          <a:p>
            <a:pPr marL="963036" lvl="1" indent="-486809" eaLnBrk="1" hangingPunct="1">
              <a:lnSpc>
                <a:spcPct val="100000"/>
              </a:lnSpc>
              <a:spcBef>
                <a:spcPts val="0"/>
              </a:spcBef>
              <a:spcAft>
                <a:spcPts val="800"/>
              </a:spcAft>
              <a:buSzPct val="100000"/>
              <a:buBlip>
                <a:blip r:embed="rId3"/>
              </a:buBlip>
              <a:defRPr/>
            </a:pPr>
            <a:r>
              <a:rPr lang="en-GB" altLang="en-US" sz="2500" dirty="0"/>
              <a:t>Protect providers from failure</a:t>
            </a:r>
          </a:p>
          <a:p>
            <a:pPr marL="963036" lvl="1" indent="-486809" eaLnBrk="1" hangingPunct="1">
              <a:lnSpc>
                <a:spcPct val="100000"/>
              </a:lnSpc>
              <a:spcBef>
                <a:spcPts val="0"/>
              </a:spcBef>
              <a:spcAft>
                <a:spcPts val="800"/>
              </a:spcAft>
              <a:buSzPct val="100000"/>
              <a:buBlip>
                <a:blip r:embed="rId3"/>
              </a:buBlip>
              <a:defRPr/>
            </a:pPr>
            <a:r>
              <a:rPr lang="en-GB" altLang="en-US" sz="2500" dirty="0"/>
              <a:t>Pre-empt failure through disclosure of information</a:t>
            </a:r>
          </a:p>
          <a:p>
            <a:pPr marL="476227" lvl="1" indent="0" eaLnBrk="1" hangingPunct="1">
              <a:lnSpc>
                <a:spcPct val="100000"/>
              </a:lnSpc>
              <a:spcBef>
                <a:spcPct val="0"/>
              </a:spcBef>
              <a:spcAft>
                <a:spcPts val="1333"/>
              </a:spcAft>
              <a:buSzPct val="100000"/>
              <a:buNone/>
              <a:defRPr/>
            </a:pPr>
            <a:endParaRPr lang="en-GB" altLang="en-US" dirty="0"/>
          </a:p>
          <a:p>
            <a:pPr marL="476227" lvl="1" indent="0" eaLnBrk="1" hangingPunct="1">
              <a:lnSpc>
                <a:spcPct val="100000"/>
              </a:lnSpc>
              <a:spcBef>
                <a:spcPct val="0"/>
              </a:spcBef>
              <a:spcAft>
                <a:spcPts val="1333"/>
              </a:spcAft>
              <a:buSzPct val="100000"/>
              <a:buNone/>
              <a:defRPr/>
            </a:pPr>
            <a:endParaRPr lang="en-GB" altLang="en-US" sz="3200" dirty="0"/>
          </a:p>
        </p:txBody>
      </p:sp>
    </p:spTree>
    <p:extLst>
      <p:ext uri="{BB962C8B-B14F-4D97-AF65-F5344CB8AC3E}">
        <p14:creationId xmlns:p14="http://schemas.microsoft.com/office/powerpoint/2010/main" val="3453577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p:cNvSpPr>
            <a:spLocks noChangeArrowheads="1"/>
          </p:cNvSpPr>
          <p:nvPr/>
        </p:nvSpPr>
        <p:spPr bwMode="auto">
          <a:xfrm flipV="1">
            <a:off x="624419"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12291" name="Title 5"/>
          <p:cNvSpPr>
            <a:spLocks noGrp="1"/>
          </p:cNvSpPr>
          <p:nvPr>
            <p:ph type="title"/>
          </p:nvPr>
        </p:nvSpPr>
        <p:spPr/>
        <p:txBody>
          <a:bodyPr/>
          <a:lstStyle/>
          <a:p>
            <a:r>
              <a:rPr lang="en-GB" altLang="en-US" sz="3600" dirty="0"/>
              <a:t>Overview</a:t>
            </a: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540D5827-2754-4CBE-8BFC-6B54A039665A}" type="slidenum">
              <a:rPr lang="en-US" altLang="en-US" sz="1200">
                <a:solidFill>
                  <a:srgbClr val="5F2861"/>
                </a:solidFill>
                <a:ea typeface="MS PGothic" panose="020B0600070205080204" pitchFamily="34" charset="-128"/>
              </a:rPr>
              <a:pPr/>
              <a:t>7</a:t>
            </a:fld>
            <a:endParaRPr lang="en-US" altLang="en-US" sz="1900">
              <a:solidFill>
                <a:srgbClr val="6D2E69"/>
              </a:solidFill>
              <a:ea typeface="MS PGothic" panose="020B0600070205080204" pitchFamily="34" charset="-128"/>
            </a:endParaRPr>
          </a:p>
        </p:txBody>
      </p:sp>
      <p:sp>
        <p:nvSpPr>
          <p:cNvPr id="12293" name="TextBox 1"/>
          <p:cNvSpPr txBox="1">
            <a:spLocks noChangeArrowheads="1"/>
          </p:cNvSpPr>
          <p:nvPr/>
        </p:nvSpPr>
        <p:spPr bwMode="auto">
          <a:xfrm>
            <a:off x="719668" y="1640703"/>
            <a:ext cx="10752667" cy="4657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4" tIns="60957" rIns="121914" bIns="60957">
            <a:spAutoFit/>
          </a:bodyPr>
          <a:lstStyle>
            <a:lvl1pPr marL="342900" indent="-342900">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ts val="1600"/>
              </a:spcAft>
              <a:buFont typeface="Arial" panose="020B0604020202020204" pitchFamily="34" charset="0"/>
              <a:buChar char="•"/>
            </a:pPr>
            <a:r>
              <a:rPr lang="en-GB" altLang="en-US" sz="2500" dirty="0">
                <a:solidFill>
                  <a:srgbClr val="000000"/>
                </a:solidFill>
              </a:rPr>
              <a:t>Scheme went live on 6/4/15 and captures both residential and non-residential providers.</a:t>
            </a:r>
          </a:p>
          <a:p>
            <a:pPr eaLnBrk="0" fontAlgn="base" hangingPunct="0">
              <a:spcBef>
                <a:spcPct val="0"/>
              </a:spcBef>
              <a:spcAft>
                <a:spcPts val="1600"/>
              </a:spcAft>
              <a:buFont typeface="Arial" panose="020B0604020202020204" pitchFamily="34" charset="0"/>
              <a:buChar char="•"/>
            </a:pPr>
            <a:r>
              <a:rPr lang="en-GB" altLang="en-US" sz="2500" dirty="0">
                <a:solidFill>
                  <a:srgbClr val="000000"/>
                </a:solidFill>
              </a:rPr>
              <a:t>Regulation only captures services provided in England.</a:t>
            </a:r>
          </a:p>
          <a:p>
            <a:pPr eaLnBrk="0" fontAlgn="base" hangingPunct="0">
              <a:spcBef>
                <a:spcPct val="0"/>
              </a:spcBef>
              <a:spcAft>
                <a:spcPts val="1600"/>
              </a:spcAft>
              <a:buFont typeface="Arial" panose="020B0604020202020204" pitchFamily="34" charset="0"/>
              <a:buChar char="•"/>
            </a:pPr>
            <a:r>
              <a:rPr lang="en-GB" altLang="en-US" sz="2500" dirty="0">
                <a:solidFill>
                  <a:srgbClr val="000000"/>
                </a:solidFill>
              </a:rPr>
              <a:t>Currently 44 </a:t>
            </a:r>
            <a:r>
              <a:rPr lang="en-GB" altLang="en-US" sz="2500" b="1" i="1" dirty="0">
                <a:solidFill>
                  <a:srgbClr val="000000"/>
                </a:solidFill>
              </a:rPr>
              <a:t>corporate</a:t>
            </a:r>
            <a:r>
              <a:rPr lang="en-GB" altLang="en-US" sz="2500" i="1" dirty="0">
                <a:solidFill>
                  <a:srgbClr val="000000"/>
                </a:solidFill>
              </a:rPr>
              <a:t> </a:t>
            </a:r>
            <a:r>
              <a:rPr lang="en-GB" altLang="en-US" sz="2500" dirty="0">
                <a:solidFill>
                  <a:srgbClr val="000000"/>
                </a:solidFill>
              </a:rPr>
              <a:t>providers included in the scheme.</a:t>
            </a:r>
          </a:p>
          <a:p>
            <a:pPr eaLnBrk="0" fontAlgn="base" hangingPunct="0">
              <a:spcBef>
                <a:spcPct val="0"/>
              </a:spcBef>
              <a:spcAft>
                <a:spcPts val="1600"/>
              </a:spcAft>
              <a:buFont typeface="Arial" panose="020B0604020202020204" pitchFamily="34" charset="0"/>
              <a:buChar char="•"/>
            </a:pPr>
            <a:r>
              <a:rPr lang="en-GB" altLang="en-US" sz="2500" dirty="0">
                <a:solidFill>
                  <a:srgbClr val="000000"/>
                </a:solidFill>
              </a:rPr>
              <a:t>These cover around 400 </a:t>
            </a:r>
            <a:r>
              <a:rPr lang="en-GB" altLang="en-US" sz="2500" b="1" i="1" dirty="0">
                <a:solidFill>
                  <a:srgbClr val="000000"/>
                </a:solidFill>
              </a:rPr>
              <a:t>registered</a:t>
            </a:r>
            <a:r>
              <a:rPr lang="en-GB" altLang="en-US" sz="2500" dirty="0">
                <a:solidFill>
                  <a:srgbClr val="000000"/>
                </a:solidFill>
              </a:rPr>
              <a:t> providers which deliver services from about 4000 locations (30% of all care home beds in England).</a:t>
            </a:r>
          </a:p>
          <a:p>
            <a:pPr eaLnBrk="0" fontAlgn="base" hangingPunct="0">
              <a:spcBef>
                <a:spcPct val="0"/>
              </a:spcBef>
              <a:spcAft>
                <a:spcPts val="1600"/>
              </a:spcAft>
              <a:buFont typeface="Arial" panose="020B0604020202020204" pitchFamily="34" charset="0"/>
              <a:buChar char="•"/>
            </a:pPr>
            <a:r>
              <a:rPr lang="en-GB" altLang="en-US" sz="2500" dirty="0">
                <a:solidFill>
                  <a:srgbClr val="000000"/>
                </a:solidFill>
              </a:rPr>
              <a:t>Inclusion in scheme is a reflection of size, not risk of failure.</a:t>
            </a:r>
          </a:p>
          <a:p>
            <a:pPr eaLnBrk="0" fontAlgn="base" hangingPunct="0">
              <a:spcBef>
                <a:spcPct val="0"/>
              </a:spcBef>
              <a:spcAft>
                <a:spcPts val="1600"/>
              </a:spcAft>
              <a:buFont typeface="Arial" panose="020B0604020202020204" pitchFamily="34" charset="0"/>
              <a:buChar char="•"/>
            </a:pPr>
            <a:r>
              <a:rPr lang="en-GB" altLang="en-US" sz="2500" dirty="0">
                <a:solidFill>
                  <a:srgbClr val="000000"/>
                </a:solidFill>
              </a:rPr>
              <a:t>Specialist providers can be nominated via a DH panel – already held with no additional providers being proposed.</a:t>
            </a:r>
          </a:p>
        </p:txBody>
      </p:sp>
    </p:spTree>
    <p:extLst>
      <p:ext uri="{BB962C8B-B14F-4D97-AF65-F5344CB8AC3E}">
        <p14:creationId xmlns:p14="http://schemas.microsoft.com/office/powerpoint/2010/main" val="2024070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p:cNvSpPr>
            <a:spLocks noChangeArrowheads="1"/>
          </p:cNvSpPr>
          <p:nvPr/>
        </p:nvSpPr>
        <p:spPr bwMode="auto">
          <a:xfrm flipV="1">
            <a:off x="624419" y="1557339"/>
            <a:ext cx="11040533"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dirty="0">
              <a:solidFill>
                <a:srgbClr val="000000"/>
              </a:solidFill>
            </a:endParaRPr>
          </a:p>
        </p:txBody>
      </p:sp>
      <p:sp>
        <p:nvSpPr>
          <p:cNvPr id="12291" name="Title 5"/>
          <p:cNvSpPr>
            <a:spLocks noGrp="1"/>
          </p:cNvSpPr>
          <p:nvPr>
            <p:ph type="title"/>
          </p:nvPr>
        </p:nvSpPr>
        <p:spPr/>
        <p:txBody>
          <a:bodyPr/>
          <a:lstStyle/>
          <a:p>
            <a:r>
              <a:rPr lang="en-GB" altLang="en-US" sz="3600" dirty="0"/>
              <a:t>Providers Currently Included</a:t>
            </a:r>
          </a:p>
        </p:txBody>
      </p:sp>
      <p:sp>
        <p:nvSpPr>
          <p:cNvPr id="12292" name="Slide Number Placeholder 3"/>
          <p:cNvSpPr>
            <a:spLocks noGrp="1"/>
          </p:cNvSpPr>
          <p:nvPr>
            <p:ph type="sldNum" sz="quarter" idx="10"/>
          </p:nvPr>
        </p:nvSpPr>
        <p:spPr>
          <a:xfrm>
            <a:off x="9095317" y="6096000"/>
            <a:ext cx="2540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540D5827-2754-4CBE-8BFC-6B54A039665A}" type="slidenum">
              <a:rPr lang="en-US" altLang="en-US" sz="1200">
                <a:solidFill>
                  <a:srgbClr val="5F2861"/>
                </a:solidFill>
                <a:ea typeface="MS PGothic" panose="020B0600070205080204" pitchFamily="34" charset="-128"/>
              </a:rPr>
              <a:pPr/>
              <a:t>8</a:t>
            </a:fld>
            <a:endParaRPr lang="en-US" altLang="en-US" sz="1900" dirty="0">
              <a:solidFill>
                <a:srgbClr val="6D2E69"/>
              </a:solidFill>
              <a:ea typeface="MS PGothic" panose="020B0600070205080204" pitchFamily="34" charset="-128"/>
            </a:endParaRPr>
          </a:p>
        </p:txBody>
      </p:sp>
      <p:sp>
        <p:nvSpPr>
          <p:cNvPr id="12293" name="TextBox 1"/>
          <p:cNvSpPr txBox="1">
            <a:spLocks noChangeArrowheads="1"/>
          </p:cNvSpPr>
          <p:nvPr/>
        </p:nvSpPr>
        <p:spPr bwMode="auto">
          <a:xfrm>
            <a:off x="719668" y="1628778"/>
            <a:ext cx="10752667" cy="1069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4" tIns="60957" rIns="121914" bIns="60957">
            <a:spAutoFit/>
          </a:bodyPr>
          <a:lstStyle>
            <a:lvl1pPr marL="342900" indent="-342900">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429663" indent="-486809" fontAlgn="base">
              <a:lnSpc>
                <a:spcPct val="90000"/>
              </a:lnSpc>
              <a:spcBef>
                <a:spcPct val="0"/>
              </a:spcBef>
              <a:spcAft>
                <a:spcPts val="1333"/>
              </a:spcAft>
              <a:buClr>
                <a:srgbClr val="5F2861"/>
              </a:buClr>
              <a:buSzPct val="100000"/>
              <a:buFontTx/>
              <a:buBlip>
                <a:blip r:embed="rId3"/>
              </a:buBlip>
              <a:tabLst>
                <a:tab pos="349234" algn="l"/>
              </a:tabLst>
              <a:defRPr/>
            </a:pPr>
            <a:r>
              <a:rPr lang="en-GB" altLang="en-US" sz="2700" b="1" dirty="0">
                <a:solidFill>
                  <a:srgbClr val="000000"/>
                </a:solidFill>
                <a:latin typeface="Arial"/>
                <a:ea typeface="MS PGothic" pitchFamily="34" charset="-128"/>
              </a:rPr>
              <a:t>44</a:t>
            </a:r>
            <a:r>
              <a:rPr lang="en-GB" altLang="en-US" sz="2700" dirty="0">
                <a:solidFill>
                  <a:srgbClr val="000000"/>
                </a:solidFill>
                <a:latin typeface="Arial"/>
                <a:ea typeface="MS PGothic" pitchFamily="34" charset="-128"/>
              </a:rPr>
              <a:t> </a:t>
            </a:r>
            <a:r>
              <a:rPr lang="en-GB" altLang="en-US" sz="2700" b="1" dirty="0">
                <a:solidFill>
                  <a:srgbClr val="000000"/>
                </a:solidFill>
                <a:latin typeface="Arial"/>
                <a:ea typeface="MS PGothic" pitchFamily="34" charset="-128"/>
              </a:rPr>
              <a:t>corporate providers </a:t>
            </a:r>
            <a:r>
              <a:rPr lang="en-GB" altLang="en-US" sz="2700" dirty="0">
                <a:solidFill>
                  <a:srgbClr val="000000"/>
                </a:solidFill>
                <a:latin typeface="Arial"/>
                <a:ea typeface="MS PGothic" pitchFamily="34" charset="-128"/>
              </a:rPr>
              <a:t>are</a:t>
            </a:r>
            <a:r>
              <a:rPr lang="en-GB" altLang="en-US" sz="2700" b="1" dirty="0">
                <a:solidFill>
                  <a:srgbClr val="000000"/>
                </a:solidFill>
                <a:latin typeface="Arial"/>
                <a:ea typeface="MS PGothic" pitchFamily="34" charset="-128"/>
              </a:rPr>
              <a:t> </a:t>
            </a:r>
            <a:r>
              <a:rPr lang="en-GB" altLang="en-US" sz="2700" dirty="0">
                <a:solidFill>
                  <a:srgbClr val="000000"/>
                </a:solidFill>
                <a:latin typeface="Arial"/>
                <a:ea typeface="MS PGothic" pitchFamily="34" charset="-128"/>
              </a:rPr>
              <a:t>in the scheme</a:t>
            </a:r>
          </a:p>
          <a:p>
            <a:pPr marL="476227" lvl="1" indent="0" fontAlgn="base">
              <a:lnSpc>
                <a:spcPct val="90000"/>
              </a:lnSpc>
              <a:spcBef>
                <a:spcPct val="0"/>
              </a:spcBef>
              <a:spcAft>
                <a:spcPts val="1333"/>
              </a:spcAft>
              <a:buClr>
                <a:srgbClr val="5F2861"/>
              </a:buClr>
              <a:buSzPct val="100000"/>
              <a:tabLst>
                <a:tab pos="349234" algn="l"/>
              </a:tabLst>
              <a:defRPr/>
            </a:pPr>
            <a:endParaRPr lang="en-GB" altLang="en-US" sz="2900" dirty="0">
              <a:solidFill>
                <a:srgbClr val="000000"/>
              </a:solidFill>
              <a:latin typeface="Arial"/>
              <a:ea typeface="MS PGothic" pitchFamily="34" charset="-128"/>
            </a:endParaRPr>
          </a:p>
        </p:txBody>
      </p:sp>
      <p:sp>
        <p:nvSpPr>
          <p:cNvPr id="2" name="TextBox 1"/>
          <p:cNvSpPr txBox="1"/>
          <p:nvPr/>
        </p:nvSpPr>
        <p:spPr>
          <a:xfrm>
            <a:off x="-7153472" y="4437114"/>
            <a:ext cx="10992544" cy="1600439"/>
          </a:xfrm>
          <a:prstGeom prst="rect">
            <a:avLst/>
          </a:prstGeom>
          <a:noFill/>
        </p:spPr>
        <p:txBody>
          <a:bodyPr wrap="square" lIns="121914" tIns="60957" rIns="121914" bIns="60957" rtlCol="0">
            <a:spAutoFit/>
          </a:bodyPr>
          <a:lstStyle/>
          <a:p>
            <a:pPr eaLnBrk="0" fontAlgn="base" hangingPunct="0">
              <a:spcBef>
                <a:spcPct val="0"/>
              </a:spcBef>
              <a:spcAft>
                <a:spcPct val="0"/>
              </a:spcAft>
            </a:pPr>
            <a:r>
              <a:rPr lang="en-GB" sz="3200" dirty="0">
                <a:solidFill>
                  <a:srgbClr val="000000"/>
                </a:solidFill>
                <a:ea typeface="ヒラギノ角ゴ Pro W3" charset="-128"/>
              </a:rPr>
              <a:t/>
            </a:r>
            <a:br>
              <a:rPr lang="en-GB" sz="3200" dirty="0">
                <a:solidFill>
                  <a:srgbClr val="000000"/>
                </a:solidFill>
                <a:ea typeface="ヒラギノ角ゴ Pro W3" charset="-128"/>
              </a:rPr>
            </a:br>
            <a:r>
              <a:rPr lang="en-GB" sz="3200" dirty="0">
                <a:solidFill>
                  <a:srgbClr val="000000"/>
                </a:solidFill>
                <a:ea typeface="ヒラギノ角ゴ Pro W3" charset="-128"/>
              </a:rPr>
              <a:t/>
            </a:r>
            <a:br>
              <a:rPr lang="en-GB" sz="3200" dirty="0">
                <a:solidFill>
                  <a:srgbClr val="000000"/>
                </a:solidFill>
                <a:ea typeface="ヒラギノ角ゴ Pro W3" charset="-128"/>
              </a:rPr>
            </a:br>
            <a:endParaRPr lang="en-GB" sz="3200" dirty="0">
              <a:solidFill>
                <a:srgbClr val="000000"/>
              </a:solidFill>
              <a:ea typeface="ヒラギノ角ゴ Pro W3" charset="-128"/>
            </a:endParaRPr>
          </a:p>
        </p:txBody>
      </p:sp>
      <p:graphicFrame>
        <p:nvGraphicFramePr>
          <p:cNvPr id="3" name="Table 2"/>
          <p:cNvGraphicFramePr>
            <a:graphicFrameLocks noGrp="1"/>
          </p:cNvGraphicFramePr>
          <p:nvPr>
            <p:extLst/>
          </p:nvPr>
        </p:nvGraphicFramePr>
        <p:xfrm>
          <a:off x="624419" y="2348231"/>
          <a:ext cx="11040535" cy="4048760"/>
        </p:xfrm>
        <a:graphic>
          <a:graphicData uri="http://schemas.openxmlformats.org/drawingml/2006/table">
            <a:tbl>
              <a:tblPr firstRow="1" bandRow="1">
                <a:tableStyleId>{2D5ABB26-0587-4C30-8999-92F81FD0307C}</a:tableStyleId>
              </a:tblPr>
              <a:tblGrid>
                <a:gridCol w="2208107"/>
                <a:gridCol w="2208107"/>
                <a:gridCol w="2208107"/>
                <a:gridCol w="2208107"/>
                <a:gridCol w="2208107"/>
              </a:tblGrid>
              <a:tr h="563880">
                <a:tc>
                  <a:txBody>
                    <a:bodyPr/>
                    <a:lstStyle/>
                    <a:p>
                      <a:r>
                        <a:rPr lang="en-GB" sz="1200" b="1" dirty="0" smtClean="0"/>
                        <a:t>Acromas</a:t>
                      </a:r>
                      <a:endParaRPr lang="en-GB" sz="1200" b="1" dirty="0"/>
                    </a:p>
                  </a:txBody>
                  <a:tcPr marL="121920" marR="121920">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Caring Homes</a:t>
                      </a:r>
                    </a:p>
                    <a:p>
                      <a:endParaRPr lang="en-GB" sz="1900" dirty="0"/>
                    </a:p>
                  </a:txBody>
                  <a:tcPr marL="121920" marR="121920">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HC One</a:t>
                      </a:r>
                    </a:p>
                    <a:p>
                      <a:endParaRPr lang="en-GB" sz="1200" dirty="0"/>
                    </a:p>
                  </a:txBody>
                  <a:tcPr marL="121920" marR="121920">
                    <a:solidFill>
                      <a:schemeClr val="accent6">
                        <a:lumMod val="20000"/>
                        <a:lumOff val="80000"/>
                      </a:schemeClr>
                    </a:solidFill>
                  </a:tcPr>
                </a:tc>
                <a:tc>
                  <a:txBody>
                    <a:bodyPr/>
                    <a:lstStyle/>
                    <a:p>
                      <a:r>
                        <a:rPr lang="en-GB" sz="1200" b="1" dirty="0" smtClean="0"/>
                        <a:t>Mears Care</a:t>
                      </a:r>
                      <a:endParaRPr lang="en-GB" sz="1200" b="1" dirty="0"/>
                    </a:p>
                  </a:txBody>
                  <a:tcPr marL="121920" marR="121920">
                    <a:solidFill>
                      <a:schemeClr val="accent6">
                        <a:lumMod val="20000"/>
                        <a:lumOff val="80000"/>
                      </a:schemeClr>
                    </a:solidFill>
                  </a:tcPr>
                </a:tc>
                <a:tc>
                  <a:txBody>
                    <a:bodyPr/>
                    <a:lstStyle/>
                    <a:p>
                      <a:r>
                        <a:rPr lang="en-GB" sz="1200" b="1" dirty="0" smtClean="0"/>
                        <a:t>Royal Mencap</a:t>
                      </a:r>
                      <a:r>
                        <a:rPr lang="en-GB" sz="1200" b="1" baseline="0" dirty="0" smtClean="0"/>
                        <a:t> Society</a:t>
                      </a:r>
                      <a:endParaRPr lang="en-GB" sz="1200" b="1" dirty="0"/>
                    </a:p>
                  </a:txBody>
                  <a:tcPr marL="121920" marR="121920">
                    <a:solidFill>
                      <a:schemeClr val="accent6">
                        <a:lumMod val="20000"/>
                        <a:lumOff val="80000"/>
                      </a:schemeClr>
                    </a:solidFill>
                  </a:tcPr>
                </a:tc>
              </a:tr>
              <a:tr h="370840">
                <a:tc>
                  <a:txBody>
                    <a:bodyPr/>
                    <a:lstStyle/>
                    <a:p>
                      <a:r>
                        <a:rPr lang="en-GB" sz="1200" b="1" dirty="0" err="1" smtClean="0"/>
                        <a:t>Agincare</a:t>
                      </a:r>
                      <a:endParaRPr lang="en-GB" sz="1200" b="1" dirty="0"/>
                    </a:p>
                  </a:txBody>
                  <a:tcPr marL="121920" marR="121920">
                    <a:solidFill>
                      <a:schemeClr val="accent6">
                        <a:lumMod val="20000"/>
                        <a:lumOff val="80000"/>
                      </a:schemeClr>
                    </a:solidFill>
                  </a:tcPr>
                </a:tc>
                <a:tc>
                  <a:txBody>
                    <a:bodyPr/>
                    <a:lstStyle/>
                    <a:p>
                      <a:r>
                        <a:rPr lang="en-GB" sz="1200" b="1" dirty="0" smtClean="0"/>
                        <a:t>City and County </a:t>
                      </a:r>
                      <a:endParaRPr lang="en-GB" sz="1200" b="1" dirty="0"/>
                    </a:p>
                  </a:txBody>
                  <a:tcPr marL="121920" marR="121920">
                    <a:solidFill>
                      <a:schemeClr val="accent6">
                        <a:lumMod val="20000"/>
                        <a:lumOff val="80000"/>
                      </a:schemeClr>
                    </a:solidFill>
                  </a:tcPr>
                </a:tc>
                <a:tc>
                  <a:txBody>
                    <a:bodyPr/>
                    <a:lstStyle/>
                    <a:p>
                      <a:r>
                        <a:rPr lang="en-GB" sz="1200" b="1" dirty="0" smtClean="0"/>
                        <a:t>Home</a:t>
                      </a:r>
                      <a:r>
                        <a:rPr lang="en-GB" sz="1200" b="1" baseline="0" dirty="0" smtClean="0"/>
                        <a:t> Farm Trust</a:t>
                      </a:r>
                      <a:endParaRPr lang="en-GB" sz="1200" b="1" dirty="0"/>
                    </a:p>
                  </a:txBody>
                  <a:tcPr marL="121920" marR="121920">
                    <a:solidFill>
                      <a:schemeClr val="accent6">
                        <a:lumMod val="20000"/>
                        <a:lumOff val="80000"/>
                      </a:schemeClr>
                    </a:solidFill>
                  </a:tcPr>
                </a:tc>
                <a:tc>
                  <a:txBody>
                    <a:bodyPr/>
                    <a:lstStyle/>
                    <a:p>
                      <a:r>
                        <a:rPr lang="en-GB" sz="1200" b="1" dirty="0" smtClean="0"/>
                        <a:t>Methodist</a:t>
                      </a:r>
                      <a:r>
                        <a:rPr lang="en-GB" sz="1200" b="1" baseline="0" dirty="0" smtClean="0"/>
                        <a:t> homes</a:t>
                      </a:r>
                      <a:endParaRPr lang="en-GB" sz="1200" b="1" dirty="0"/>
                    </a:p>
                  </a:txBody>
                  <a:tcPr marL="121920" marR="121920">
                    <a:solidFill>
                      <a:schemeClr val="accent6">
                        <a:lumMod val="20000"/>
                        <a:lumOff val="80000"/>
                      </a:schemeClr>
                    </a:solidFill>
                  </a:tcPr>
                </a:tc>
                <a:tc>
                  <a:txBody>
                    <a:bodyPr/>
                    <a:lstStyle/>
                    <a:p>
                      <a:r>
                        <a:rPr lang="en-GB" sz="1200" b="1" dirty="0" smtClean="0"/>
                        <a:t>Runwood</a:t>
                      </a:r>
                      <a:endParaRPr lang="en-GB" sz="1200" b="1" dirty="0"/>
                    </a:p>
                  </a:txBody>
                  <a:tcPr marL="121920" marR="121920">
                    <a:solidFill>
                      <a:schemeClr val="accent6">
                        <a:lumMod val="20000"/>
                        <a:lumOff val="80000"/>
                      </a:schemeClr>
                    </a:solidFill>
                  </a:tcPr>
                </a:tc>
              </a:tr>
              <a:tr h="457200">
                <a:tc>
                  <a:txBody>
                    <a:bodyPr/>
                    <a:lstStyle/>
                    <a:p>
                      <a:r>
                        <a:rPr lang="en-GB" sz="1200" b="1" dirty="0" smtClean="0"/>
                        <a:t>Akari Care</a:t>
                      </a:r>
                      <a:endParaRPr lang="en-GB" sz="1200" b="1" dirty="0"/>
                    </a:p>
                  </a:txBody>
                  <a:tcPr marL="121920" marR="121920">
                    <a:solidFill>
                      <a:schemeClr val="accent6">
                        <a:lumMod val="20000"/>
                        <a:lumOff val="80000"/>
                      </a:schemeClr>
                    </a:solidFill>
                  </a:tcPr>
                </a:tc>
                <a:tc>
                  <a:txBody>
                    <a:bodyPr/>
                    <a:lstStyle/>
                    <a:p>
                      <a:r>
                        <a:rPr lang="en-GB" sz="1200" b="1" dirty="0" smtClean="0"/>
                        <a:t>Community Integrated Care</a:t>
                      </a:r>
                      <a:endParaRPr lang="en-GB" sz="1200" b="1" dirty="0"/>
                    </a:p>
                  </a:txBody>
                  <a:tcPr marL="121920" marR="121920">
                    <a:solidFill>
                      <a:schemeClr val="accent6">
                        <a:lumMod val="20000"/>
                        <a:lumOff val="80000"/>
                      </a:schemeClr>
                    </a:solidFill>
                  </a:tcPr>
                </a:tc>
                <a:tc>
                  <a:txBody>
                    <a:bodyPr/>
                    <a:lstStyle/>
                    <a:p>
                      <a:r>
                        <a:rPr lang="en-GB" sz="1200" b="1" dirty="0" smtClean="0"/>
                        <a:t>Housing and Care 21</a:t>
                      </a:r>
                      <a:endParaRPr lang="en-GB" sz="1200" b="1" dirty="0"/>
                    </a:p>
                  </a:txBody>
                  <a:tcPr marL="121920" marR="121920">
                    <a:solidFill>
                      <a:schemeClr val="accent6">
                        <a:lumMod val="20000"/>
                        <a:lumOff val="80000"/>
                      </a:schemeClr>
                    </a:solidFill>
                  </a:tcPr>
                </a:tc>
                <a:tc>
                  <a:txBody>
                    <a:bodyPr/>
                    <a:lstStyle/>
                    <a:p>
                      <a:r>
                        <a:rPr lang="en-GB" sz="1200" b="1" dirty="0" smtClean="0"/>
                        <a:t>MiHomeCare</a:t>
                      </a:r>
                      <a:endParaRPr lang="en-GB" sz="1200" b="1" dirty="0"/>
                    </a:p>
                  </a:txBody>
                  <a:tcPr marL="121920" marR="121920">
                    <a:solidFill>
                      <a:schemeClr val="accent6">
                        <a:lumMod val="20000"/>
                        <a:lumOff val="80000"/>
                      </a:schemeClr>
                    </a:solidFill>
                  </a:tcPr>
                </a:tc>
                <a:tc>
                  <a:txBody>
                    <a:bodyPr/>
                    <a:lstStyle/>
                    <a:p>
                      <a:r>
                        <a:rPr lang="en-GB" sz="1200" b="1" dirty="0" smtClean="0"/>
                        <a:t>Sanctuary</a:t>
                      </a:r>
                      <a:r>
                        <a:rPr lang="en-GB" sz="1200" b="1" baseline="0" dirty="0" smtClean="0"/>
                        <a:t> Care</a:t>
                      </a:r>
                      <a:endParaRPr lang="en-GB" sz="1200" b="1" dirty="0"/>
                    </a:p>
                  </a:txBody>
                  <a:tcPr marL="121920" marR="121920">
                    <a:solidFill>
                      <a:schemeClr val="accent6">
                        <a:lumMod val="20000"/>
                        <a:lumOff val="80000"/>
                      </a:schemeClr>
                    </a:solidFill>
                  </a:tcPr>
                </a:tc>
              </a:tr>
              <a:tr h="370840">
                <a:tc>
                  <a:txBody>
                    <a:bodyPr/>
                    <a:lstStyle/>
                    <a:p>
                      <a:r>
                        <a:rPr lang="en-GB" sz="1200" b="1" dirty="0" smtClean="0"/>
                        <a:t>Anchor Trust</a:t>
                      </a:r>
                      <a:endParaRPr lang="en-GB" sz="1200" b="1" dirty="0"/>
                    </a:p>
                  </a:txBody>
                  <a:tcPr marL="121920" marR="121920">
                    <a:solidFill>
                      <a:schemeClr val="accent6">
                        <a:lumMod val="20000"/>
                        <a:lumOff val="80000"/>
                      </a:schemeClr>
                    </a:solidFill>
                  </a:tcPr>
                </a:tc>
                <a:tc>
                  <a:txBody>
                    <a:bodyPr/>
                    <a:lstStyle/>
                    <a:p>
                      <a:r>
                        <a:rPr lang="en-GB" sz="1200" b="1" dirty="0" smtClean="0"/>
                        <a:t>Creative Support</a:t>
                      </a:r>
                      <a:endParaRPr lang="en-GB" sz="1200" b="1" dirty="0"/>
                    </a:p>
                  </a:txBody>
                  <a:tcPr marL="121920" marR="121920">
                    <a:solidFill>
                      <a:schemeClr val="accent6">
                        <a:lumMod val="20000"/>
                        <a:lumOff val="80000"/>
                      </a:schemeClr>
                    </a:solidFill>
                  </a:tcPr>
                </a:tc>
                <a:tc>
                  <a:txBody>
                    <a:bodyPr/>
                    <a:lstStyle/>
                    <a:p>
                      <a:r>
                        <a:rPr lang="en-GB" sz="1200" b="1" dirty="0" smtClean="0"/>
                        <a:t>Ideal Care Homes</a:t>
                      </a:r>
                      <a:endParaRPr lang="en-GB" sz="1200" b="1" dirty="0"/>
                    </a:p>
                  </a:txBody>
                  <a:tcPr marL="121920" marR="121920">
                    <a:solidFill>
                      <a:schemeClr val="accent6">
                        <a:lumMod val="20000"/>
                        <a:lumOff val="80000"/>
                      </a:schemeClr>
                    </a:solidFill>
                  </a:tcPr>
                </a:tc>
                <a:tc>
                  <a:txBody>
                    <a:bodyPr/>
                    <a:lstStyle/>
                    <a:p>
                      <a:r>
                        <a:rPr lang="en-GB" sz="1200" b="1" dirty="0" smtClean="0"/>
                        <a:t>Minister Care</a:t>
                      </a:r>
                      <a:endParaRPr lang="en-GB" sz="1200" b="1" dirty="0"/>
                    </a:p>
                  </a:txBody>
                  <a:tcPr marL="121920" marR="121920">
                    <a:solidFill>
                      <a:schemeClr val="accent6">
                        <a:lumMod val="20000"/>
                        <a:lumOff val="80000"/>
                      </a:schemeClr>
                    </a:solidFill>
                  </a:tcPr>
                </a:tc>
                <a:tc>
                  <a:txBody>
                    <a:bodyPr/>
                    <a:lstStyle/>
                    <a:p>
                      <a:r>
                        <a:rPr lang="en-GB" sz="1200" b="1" dirty="0" smtClean="0"/>
                        <a:t>Sevacare UK </a:t>
                      </a:r>
                      <a:endParaRPr lang="en-GB" sz="1200" b="1" dirty="0"/>
                    </a:p>
                  </a:txBody>
                  <a:tcPr marL="121920" marR="121920">
                    <a:solidFill>
                      <a:schemeClr val="accent6">
                        <a:lumMod val="20000"/>
                        <a:lumOff val="80000"/>
                      </a:schemeClr>
                    </a:solidFill>
                  </a:tcPr>
                </a:tc>
              </a:tr>
              <a:tr h="457200">
                <a:tc>
                  <a:txBody>
                    <a:bodyPr/>
                    <a:lstStyle/>
                    <a:p>
                      <a:r>
                        <a:rPr lang="en-GB" sz="1200" b="1" dirty="0" smtClean="0"/>
                        <a:t>Avery</a:t>
                      </a:r>
                      <a:endParaRPr lang="en-GB" sz="1200" b="1" dirty="0"/>
                    </a:p>
                  </a:txBody>
                  <a:tcPr marL="121920" marR="121920">
                    <a:solidFill>
                      <a:schemeClr val="accent6">
                        <a:lumMod val="20000"/>
                        <a:lumOff val="80000"/>
                      </a:schemeClr>
                    </a:solidFill>
                  </a:tcPr>
                </a:tc>
                <a:tc>
                  <a:txBody>
                    <a:bodyPr/>
                    <a:lstStyle/>
                    <a:p>
                      <a:r>
                        <a:rPr lang="en-GB" sz="1200" b="1" dirty="0" smtClean="0"/>
                        <a:t>Dimensions</a:t>
                      </a:r>
                      <a:endParaRPr lang="en-GB" sz="1200" b="1" dirty="0"/>
                    </a:p>
                  </a:txBody>
                  <a:tcPr marL="121920" marR="121920">
                    <a:solidFill>
                      <a:schemeClr val="accent6">
                        <a:lumMod val="20000"/>
                        <a:lumOff val="80000"/>
                      </a:schemeClr>
                    </a:solidFill>
                  </a:tcPr>
                </a:tc>
                <a:tc>
                  <a:txBody>
                    <a:bodyPr/>
                    <a:lstStyle/>
                    <a:p>
                      <a:r>
                        <a:rPr lang="en-GB" sz="1200" b="1" dirty="0" smtClean="0"/>
                        <a:t>Leonard</a:t>
                      </a:r>
                      <a:r>
                        <a:rPr lang="en-GB" sz="1200" b="1" baseline="0" dirty="0" smtClean="0"/>
                        <a:t> Cheshire</a:t>
                      </a:r>
                      <a:endParaRPr lang="en-GB" sz="1200" b="1" dirty="0"/>
                    </a:p>
                  </a:txBody>
                  <a:tcPr marL="121920" marR="121920">
                    <a:solidFill>
                      <a:schemeClr val="accent6">
                        <a:lumMod val="20000"/>
                        <a:lumOff val="80000"/>
                      </a:schemeClr>
                    </a:solidFill>
                  </a:tcPr>
                </a:tc>
                <a:tc>
                  <a:txBody>
                    <a:bodyPr/>
                    <a:lstStyle/>
                    <a:p>
                      <a:r>
                        <a:rPr lang="en-GB" sz="1200" b="1" dirty="0" smtClean="0"/>
                        <a:t>New century</a:t>
                      </a:r>
                      <a:endParaRPr lang="en-GB" sz="1200" b="1" dirty="0"/>
                    </a:p>
                  </a:txBody>
                  <a:tcPr marL="121920" marR="121920">
                    <a:solidFill>
                      <a:schemeClr val="accent6">
                        <a:lumMod val="20000"/>
                        <a:lumOff val="80000"/>
                      </a:schemeClr>
                    </a:solidFill>
                  </a:tcPr>
                </a:tc>
                <a:tc>
                  <a:txBody>
                    <a:bodyPr/>
                    <a:lstStyle/>
                    <a:p>
                      <a:r>
                        <a:rPr lang="en-GB" sz="1200" b="1" dirty="0" smtClean="0"/>
                        <a:t>Sunrise Senior Living</a:t>
                      </a:r>
                      <a:endParaRPr lang="en-GB" sz="1200" b="1" dirty="0"/>
                    </a:p>
                  </a:txBody>
                  <a:tcPr marL="121920" marR="121920">
                    <a:solidFill>
                      <a:schemeClr val="accent6">
                        <a:lumMod val="20000"/>
                        <a:lumOff val="80000"/>
                      </a:schemeClr>
                    </a:solidFill>
                  </a:tcPr>
                </a:tc>
              </a:tr>
              <a:tr h="457200">
                <a:tc>
                  <a:txBody>
                    <a:bodyPr/>
                    <a:lstStyle/>
                    <a:p>
                      <a:r>
                        <a:rPr lang="en-GB" sz="1200" b="1" dirty="0" smtClean="0"/>
                        <a:t>Barchester</a:t>
                      </a:r>
                      <a:endParaRPr lang="en-GB" sz="1200" b="1" dirty="0"/>
                    </a:p>
                  </a:txBody>
                  <a:tcPr marL="121920" marR="121920">
                    <a:solidFill>
                      <a:schemeClr val="accent6">
                        <a:lumMod val="20000"/>
                        <a:lumOff val="80000"/>
                      </a:schemeClr>
                    </a:solidFill>
                  </a:tcPr>
                </a:tc>
                <a:tc>
                  <a:txBody>
                    <a:bodyPr/>
                    <a:lstStyle/>
                    <a:p>
                      <a:r>
                        <a:rPr lang="en-GB" sz="1200" b="1" dirty="0" smtClean="0"/>
                        <a:t>Direct health</a:t>
                      </a:r>
                      <a:endParaRPr lang="en-GB" sz="1200" b="1" dirty="0"/>
                    </a:p>
                  </a:txBody>
                  <a:tcPr marL="121920" marR="121920">
                    <a:solidFill>
                      <a:schemeClr val="accent6">
                        <a:lumMod val="20000"/>
                        <a:lumOff val="80000"/>
                      </a:schemeClr>
                    </a:solidFill>
                  </a:tcPr>
                </a:tc>
                <a:tc>
                  <a:txBody>
                    <a:bodyPr/>
                    <a:lstStyle/>
                    <a:p>
                      <a:r>
                        <a:rPr lang="en-GB" sz="1200" b="1" dirty="0" smtClean="0"/>
                        <a:t>Leyton Health Care</a:t>
                      </a:r>
                      <a:endParaRPr lang="en-GB" sz="1200" b="1" dirty="0"/>
                    </a:p>
                  </a:txBody>
                  <a:tcPr marL="121920" marR="121920">
                    <a:solidFill>
                      <a:schemeClr val="accent6">
                        <a:lumMod val="20000"/>
                        <a:lumOff val="80000"/>
                      </a:schemeClr>
                    </a:solidFill>
                  </a:tcPr>
                </a:tc>
                <a:tc>
                  <a:txBody>
                    <a:bodyPr/>
                    <a:lstStyle/>
                    <a:p>
                      <a:r>
                        <a:rPr lang="en-GB" sz="1200" b="1" dirty="0" smtClean="0"/>
                        <a:t>Orchard Care Homes</a:t>
                      </a:r>
                      <a:endParaRPr lang="en-GB" sz="1200" b="1" dirty="0"/>
                    </a:p>
                  </a:txBody>
                  <a:tcPr marL="121920" marR="121920">
                    <a:solidFill>
                      <a:schemeClr val="accent6">
                        <a:lumMod val="20000"/>
                        <a:lumOff val="80000"/>
                      </a:schemeClr>
                    </a:solidFill>
                  </a:tcPr>
                </a:tc>
                <a:tc>
                  <a:txBody>
                    <a:bodyPr/>
                    <a:lstStyle/>
                    <a:p>
                      <a:r>
                        <a:rPr lang="en-GB" sz="1200" b="1" dirty="0" smtClean="0"/>
                        <a:t>United response</a:t>
                      </a:r>
                      <a:endParaRPr lang="en-GB" sz="1200" b="1" dirty="0"/>
                    </a:p>
                  </a:txBody>
                  <a:tcPr marL="121920" marR="121920">
                    <a:solidFill>
                      <a:schemeClr val="accent6">
                        <a:lumMod val="20000"/>
                        <a:lumOff val="80000"/>
                      </a:schemeClr>
                    </a:solidFill>
                  </a:tcPr>
                </a:tc>
              </a:tr>
              <a:tr h="457200">
                <a:tc>
                  <a:txBody>
                    <a:bodyPr/>
                    <a:lstStyle/>
                    <a:p>
                      <a:r>
                        <a:rPr lang="en-GB" sz="1200" b="1" dirty="0" smtClean="0"/>
                        <a:t>BUPA group</a:t>
                      </a:r>
                      <a:endParaRPr lang="en-GB" sz="1200" b="1" dirty="0"/>
                    </a:p>
                  </a:txBody>
                  <a:tcPr marL="121920" marR="121920">
                    <a:solidFill>
                      <a:schemeClr val="accent6">
                        <a:lumMod val="20000"/>
                        <a:lumOff val="80000"/>
                      </a:schemeClr>
                    </a:solidFill>
                  </a:tcPr>
                </a:tc>
                <a:tc>
                  <a:txBody>
                    <a:bodyPr/>
                    <a:lstStyle/>
                    <a:p>
                      <a:r>
                        <a:rPr lang="en-GB" sz="1200" b="1" dirty="0" smtClean="0"/>
                        <a:t>Embrace</a:t>
                      </a:r>
                      <a:endParaRPr lang="en-GB" sz="1200" b="1" dirty="0"/>
                    </a:p>
                  </a:txBody>
                  <a:tcPr marL="121920" marR="121920">
                    <a:solidFill>
                      <a:schemeClr val="accent6">
                        <a:lumMod val="20000"/>
                        <a:lumOff val="80000"/>
                      </a:schemeClr>
                    </a:solidFill>
                  </a:tcPr>
                </a:tc>
                <a:tc>
                  <a:txBody>
                    <a:bodyPr/>
                    <a:lstStyle/>
                    <a:p>
                      <a:r>
                        <a:rPr lang="en-GB" sz="1200" b="1" dirty="0" smtClean="0"/>
                        <a:t>Life Style Care plc</a:t>
                      </a:r>
                      <a:endParaRPr lang="en-GB" sz="1200" b="1" dirty="0"/>
                    </a:p>
                  </a:txBody>
                  <a:tcPr marL="121920" marR="121920">
                    <a:solidFill>
                      <a:schemeClr val="accent6">
                        <a:lumMod val="20000"/>
                        <a:lumOff val="80000"/>
                      </a:schemeClr>
                    </a:solidFill>
                  </a:tcPr>
                </a:tc>
                <a:tc>
                  <a:txBody>
                    <a:bodyPr/>
                    <a:lstStyle/>
                    <a:p>
                      <a:r>
                        <a:rPr lang="en-GB" sz="1200" b="1" dirty="0" smtClean="0"/>
                        <a:t>Order of St John Care Trust</a:t>
                      </a:r>
                      <a:endParaRPr lang="en-GB" sz="1200" b="1" dirty="0"/>
                    </a:p>
                  </a:txBody>
                  <a:tcPr marL="121920" marR="121920">
                    <a:solidFill>
                      <a:schemeClr val="accent6">
                        <a:lumMod val="20000"/>
                        <a:lumOff val="80000"/>
                      </a:schemeClr>
                    </a:solidFill>
                  </a:tcPr>
                </a:tc>
                <a:tc>
                  <a:txBody>
                    <a:bodyPr/>
                    <a:lstStyle/>
                    <a:p>
                      <a:r>
                        <a:rPr lang="en-GB" sz="1200" b="1" dirty="0" smtClean="0"/>
                        <a:t>Voyage</a:t>
                      </a:r>
                      <a:endParaRPr lang="en-GB" sz="1200" b="1" dirty="0"/>
                    </a:p>
                  </a:txBody>
                  <a:tcPr marL="121920" marR="121920">
                    <a:solidFill>
                      <a:schemeClr val="accent6">
                        <a:lumMod val="20000"/>
                        <a:lumOff val="80000"/>
                      </a:schemeClr>
                    </a:solidFill>
                  </a:tcPr>
                </a:tc>
              </a:tr>
              <a:tr h="457200">
                <a:tc>
                  <a:txBody>
                    <a:bodyPr/>
                    <a:lstStyle/>
                    <a:p>
                      <a:r>
                        <a:rPr lang="en-GB" sz="1200" b="1" dirty="0" smtClean="0"/>
                        <a:t>Care UK</a:t>
                      </a:r>
                      <a:endParaRPr lang="en-GB" sz="1200" b="1" dirty="0"/>
                    </a:p>
                  </a:txBody>
                  <a:tcPr marL="121920" marR="121920">
                    <a:solidFill>
                      <a:schemeClr val="accent6">
                        <a:lumMod val="20000"/>
                        <a:lumOff val="80000"/>
                      </a:schemeClr>
                    </a:solidFill>
                  </a:tcPr>
                </a:tc>
                <a:tc>
                  <a:txBody>
                    <a:bodyPr/>
                    <a:lstStyle/>
                    <a:p>
                      <a:r>
                        <a:rPr lang="en-GB" sz="1200" b="1" dirty="0" smtClean="0"/>
                        <a:t>Excelcare Holdings</a:t>
                      </a:r>
                      <a:endParaRPr lang="en-GB" sz="1200" b="1" dirty="0"/>
                    </a:p>
                  </a:txBody>
                  <a:tcPr marL="121920" marR="121920">
                    <a:solidFill>
                      <a:schemeClr val="accent6">
                        <a:lumMod val="20000"/>
                        <a:lumOff val="80000"/>
                      </a:schemeClr>
                    </a:solidFill>
                  </a:tcPr>
                </a:tc>
                <a:tc>
                  <a:txBody>
                    <a:bodyPr/>
                    <a:lstStyle/>
                    <a:p>
                      <a:r>
                        <a:rPr lang="en-GB" sz="1200" b="1" dirty="0" err="1" smtClean="0"/>
                        <a:t>Lifeways</a:t>
                      </a:r>
                      <a:endParaRPr lang="en-GB" sz="1200" b="1" dirty="0"/>
                    </a:p>
                  </a:txBody>
                  <a:tcPr marL="121920" marR="121920">
                    <a:solidFill>
                      <a:schemeClr val="accent6">
                        <a:lumMod val="20000"/>
                        <a:lumOff val="80000"/>
                      </a:schemeClr>
                    </a:solidFill>
                  </a:tcPr>
                </a:tc>
                <a:tc>
                  <a:txBody>
                    <a:bodyPr/>
                    <a:lstStyle/>
                    <a:p>
                      <a:r>
                        <a:rPr lang="en-GB" sz="1200" b="1" dirty="0" smtClean="0"/>
                        <a:t>Priory Group</a:t>
                      </a:r>
                      <a:endParaRPr lang="en-GB" sz="1200" b="1" dirty="0"/>
                    </a:p>
                  </a:txBody>
                  <a:tcPr marL="121920" marR="121920">
                    <a:solidFill>
                      <a:schemeClr val="accent6">
                        <a:lumMod val="20000"/>
                        <a:lumOff val="80000"/>
                      </a:schemeClr>
                    </a:solidFill>
                  </a:tcPr>
                </a:tc>
                <a:tc>
                  <a:txBody>
                    <a:bodyPr/>
                    <a:lstStyle/>
                    <a:p>
                      <a:r>
                        <a:rPr lang="en-GB" sz="1200" b="1" dirty="0" smtClean="0"/>
                        <a:t>Westminster Homecare</a:t>
                      </a:r>
                      <a:endParaRPr lang="en-GB" sz="1200" b="1" dirty="0"/>
                    </a:p>
                  </a:txBody>
                  <a:tcPr marL="121920" marR="121920">
                    <a:solidFill>
                      <a:schemeClr val="accent6">
                        <a:lumMod val="20000"/>
                        <a:lumOff val="80000"/>
                      </a:schemeClr>
                    </a:solidFill>
                  </a:tcPr>
                </a:tc>
              </a:tr>
              <a:tr h="457200">
                <a:tc>
                  <a:txBody>
                    <a:bodyPr/>
                    <a:lstStyle/>
                    <a:p>
                      <a:r>
                        <a:rPr lang="en-GB" sz="1200" b="1" dirty="0" smtClean="0"/>
                        <a:t>Carewatch</a:t>
                      </a:r>
                      <a:endParaRPr lang="en-GB" sz="1200" b="1" dirty="0"/>
                    </a:p>
                  </a:txBody>
                  <a:tcPr marL="121920" marR="121920">
                    <a:solidFill>
                      <a:schemeClr val="accent6">
                        <a:lumMod val="20000"/>
                        <a:lumOff val="80000"/>
                      </a:schemeClr>
                    </a:solidFill>
                  </a:tcPr>
                </a:tc>
                <a:tc>
                  <a:txBody>
                    <a:bodyPr/>
                    <a:lstStyle/>
                    <a:p>
                      <a:r>
                        <a:rPr lang="en-GB" sz="1200" b="1" dirty="0" smtClean="0"/>
                        <a:t>Four Seasons</a:t>
                      </a:r>
                      <a:endParaRPr lang="en-GB" sz="1200" b="1" dirty="0"/>
                    </a:p>
                  </a:txBody>
                  <a:tcPr marL="121920" marR="121920">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Maria </a:t>
                      </a:r>
                      <a:r>
                        <a:rPr lang="en-GB" sz="1200" b="1" dirty="0" err="1" smtClean="0"/>
                        <a:t>Mallaband</a:t>
                      </a:r>
                      <a:endParaRPr lang="en-GB" sz="1200" b="1" dirty="0" smtClean="0"/>
                    </a:p>
                    <a:p>
                      <a:endParaRPr lang="en-GB" sz="1200" dirty="0"/>
                    </a:p>
                  </a:txBody>
                  <a:tcPr marL="121920" marR="121920">
                    <a:solidFill>
                      <a:schemeClr val="accent6">
                        <a:lumMod val="20000"/>
                        <a:lumOff val="80000"/>
                      </a:schemeClr>
                    </a:solidFill>
                  </a:tcPr>
                </a:tc>
                <a:tc>
                  <a:txBody>
                    <a:bodyPr/>
                    <a:lstStyle/>
                    <a:p>
                      <a:r>
                        <a:rPr lang="en-GB" sz="1200" b="1" dirty="0" smtClean="0"/>
                        <a:t>Radis</a:t>
                      </a:r>
                      <a:endParaRPr lang="en-GB" sz="1200" b="1" dirty="0"/>
                    </a:p>
                  </a:txBody>
                  <a:tcPr marL="121920" marR="121920">
                    <a:solidFill>
                      <a:schemeClr val="accent6">
                        <a:lumMod val="20000"/>
                        <a:lumOff val="80000"/>
                      </a:schemeClr>
                    </a:solidFill>
                  </a:tcPr>
                </a:tc>
                <a:tc>
                  <a:txBody>
                    <a:bodyPr/>
                    <a:lstStyle/>
                    <a:p>
                      <a:endParaRPr lang="en-GB" sz="1200" b="1" dirty="0"/>
                    </a:p>
                  </a:txBody>
                  <a:tcPr marL="121920" marR="121920">
                    <a:solidFill>
                      <a:schemeClr val="accent6">
                        <a:lumMod val="20000"/>
                        <a:lumOff val="80000"/>
                      </a:schemeClr>
                    </a:solidFill>
                  </a:tcPr>
                </a:tc>
              </a:tr>
            </a:tbl>
          </a:graphicData>
        </a:graphic>
      </p:graphicFrame>
    </p:spTree>
    <p:extLst>
      <p:ext uri="{BB962C8B-B14F-4D97-AF65-F5344CB8AC3E}">
        <p14:creationId xmlns:p14="http://schemas.microsoft.com/office/powerpoint/2010/main" val="4153601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3"/>
          <p:cNvSpPr>
            <a:spLocks noChangeArrowheads="1"/>
          </p:cNvSpPr>
          <p:nvPr/>
        </p:nvSpPr>
        <p:spPr bwMode="auto">
          <a:xfrm flipV="1">
            <a:off x="623394" y="1571845"/>
            <a:ext cx="10987356" cy="4737475"/>
          </a:xfrm>
          <a:prstGeom prst="roundRect">
            <a:avLst>
              <a:gd name="adj" fmla="val 2167"/>
            </a:avLst>
          </a:prstGeom>
          <a:solidFill>
            <a:srgbClr val="EFBBC3">
              <a:alpha val="6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lIns="121914" tIns="60957" rIns="121914" bIns="60957"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US" altLang="en-US">
              <a:solidFill>
                <a:srgbClr val="000000"/>
              </a:solidFill>
            </a:endParaRPr>
          </a:p>
        </p:txBody>
      </p:sp>
      <p:sp>
        <p:nvSpPr>
          <p:cNvPr id="112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charset="-128"/>
              </a:defRPr>
            </a:lvl1pPr>
            <a:lvl2pPr marL="990550" indent="-380981">
              <a:defRPr sz="3200">
                <a:solidFill>
                  <a:schemeClr val="tx1"/>
                </a:solidFill>
                <a:latin typeface="Arial" panose="020B0604020202020204" pitchFamily="34" charset="0"/>
                <a:ea typeface="ヒラギノ角ゴ Pro W3" charset="-128"/>
              </a:defRPr>
            </a:lvl2pPr>
            <a:lvl3pPr marL="1523925" indent="-304784">
              <a:defRPr sz="3200">
                <a:solidFill>
                  <a:schemeClr val="tx1"/>
                </a:solidFill>
                <a:latin typeface="Arial" panose="020B0604020202020204" pitchFamily="34" charset="0"/>
                <a:ea typeface="ヒラギノ角ゴ Pro W3" charset="-128"/>
              </a:defRPr>
            </a:lvl3pPr>
            <a:lvl4pPr marL="2133493" indent="-304784">
              <a:defRPr sz="3200">
                <a:solidFill>
                  <a:schemeClr val="tx1"/>
                </a:solidFill>
                <a:latin typeface="Arial" panose="020B0604020202020204" pitchFamily="34" charset="0"/>
                <a:ea typeface="ヒラギノ角ゴ Pro W3" charset="-128"/>
              </a:defRPr>
            </a:lvl4pPr>
            <a:lvl5pPr marL="2743062" indent="-304784">
              <a:defRPr sz="3200">
                <a:solidFill>
                  <a:schemeClr val="tx1"/>
                </a:solidFill>
                <a:latin typeface="Arial" panose="020B0604020202020204" pitchFamily="34" charset="0"/>
                <a:ea typeface="ヒラギノ角ゴ Pro W3" charset="-128"/>
              </a:defRPr>
            </a:lvl5pPr>
            <a:lvl6pPr marL="335263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6pPr>
            <a:lvl7pPr marL="396220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7pPr>
            <a:lvl8pPr marL="4571772"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8pPr>
            <a:lvl9pPr marL="5181341" indent="-304784" eaLnBrk="0" fontAlgn="base" hangingPunct="0">
              <a:spcBef>
                <a:spcPct val="0"/>
              </a:spcBef>
              <a:spcAft>
                <a:spcPct val="0"/>
              </a:spcAft>
              <a:defRPr sz="3200">
                <a:solidFill>
                  <a:schemeClr val="tx1"/>
                </a:solidFill>
                <a:latin typeface="Arial" panose="020B0604020202020204" pitchFamily="34" charset="0"/>
                <a:ea typeface="ヒラギノ角ゴ Pro W3" charset="-128"/>
              </a:defRPr>
            </a:lvl9pPr>
          </a:lstStyle>
          <a:p>
            <a:fld id="{74F9AAF0-0460-4927-8805-51F2A081D112}" type="slidenum">
              <a:rPr lang="en-US" altLang="en-US" sz="1200">
                <a:solidFill>
                  <a:srgbClr val="5F2861"/>
                </a:solidFill>
                <a:ea typeface="MS PGothic" panose="020B0600070205080204" pitchFamily="34" charset="-128"/>
              </a:rPr>
              <a:pPr/>
              <a:t>9</a:t>
            </a:fld>
            <a:endParaRPr lang="en-US" altLang="en-US" sz="1900" dirty="0">
              <a:solidFill>
                <a:srgbClr val="6D2E69"/>
              </a:solidFill>
              <a:ea typeface="MS PGothic" panose="020B0600070205080204" pitchFamily="34" charset="-128"/>
            </a:endParaRPr>
          </a:p>
        </p:txBody>
      </p:sp>
      <p:sp>
        <p:nvSpPr>
          <p:cNvPr id="11267" name="Rectangle 2"/>
          <p:cNvSpPr>
            <a:spLocks noGrp="1" noChangeArrowheads="1"/>
          </p:cNvSpPr>
          <p:nvPr>
            <p:ph type="title"/>
          </p:nvPr>
        </p:nvSpPr>
        <p:spPr>
          <a:xfrm>
            <a:off x="720451" y="485778"/>
            <a:ext cx="7825316" cy="906463"/>
          </a:xfrm>
        </p:spPr>
        <p:txBody>
          <a:bodyPr/>
          <a:lstStyle/>
          <a:p>
            <a:pPr eaLnBrk="1" hangingPunct="1"/>
            <a:r>
              <a:rPr lang="en-GB" altLang="en-US" sz="3600" dirty="0"/>
              <a:t>Market Oversight Operating Model</a:t>
            </a:r>
          </a:p>
        </p:txBody>
      </p:sp>
      <p:grpSp>
        <p:nvGrpSpPr>
          <p:cNvPr id="2" name="Group 1"/>
          <p:cNvGrpSpPr/>
          <p:nvPr/>
        </p:nvGrpSpPr>
        <p:grpSpPr>
          <a:xfrm>
            <a:off x="766327" y="1655857"/>
            <a:ext cx="10844423" cy="4501931"/>
            <a:chOff x="180561" y="1659248"/>
            <a:chExt cx="8849164" cy="4520848"/>
          </a:xfrm>
        </p:grpSpPr>
        <p:grpSp>
          <p:nvGrpSpPr>
            <p:cNvPr id="11268" name="Group 1"/>
            <p:cNvGrpSpPr>
              <a:grpSpLocks/>
            </p:cNvGrpSpPr>
            <p:nvPr/>
          </p:nvGrpSpPr>
          <p:grpSpPr bwMode="auto">
            <a:xfrm>
              <a:off x="180561" y="1659248"/>
              <a:ext cx="8849164" cy="3020385"/>
              <a:chOff x="409574" y="2075764"/>
              <a:chExt cx="8317257" cy="2492588"/>
            </a:xfrm>
          </p:grpSpPr>
          <p:sp>
            <p:nvSpPr>
              <p:cNvPr id="11276" name="Pentagon 6"/>
              <p:cNvSpPr>
                <a:spLocks noChangeArrowheads="1"/>
              </p:cNvSpPr>
              <p:nvPr/>
            </p:nvSpPr>
            <p:spPr bwMode="auto">
              <a:xfrm>
                <a:off x="1331913" y="2747186"/>
                <a:ext cx="1295400" cy="647700"/>
              </a:xfrm>
              <a:prstGeom prst="homePlate">
                <a:avLst>
                  <a:gd name="adj" fmla="val 28546"/>
                </a:avLst>
              </a:prstGeom>
              <a:solidFill>
                <a:srgbClr val="00B050"/>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200" b="1" dirty="0">
                    <a:solidFill>
                      <a:srgbClr val="6C276A"/>
                    </a:solidFill>
                  </a:rPr>
                  <a:t>Entry to </a:t>
                </a:r>
                <a:br>
                  <a:rPr lang="en-GB" altLang="en-US" sz="1200" b="1" dirty="0">
                    <a:solidFill>
                      <a:srgbClr val="6C276A"/>
                    </a:solidFill>
                  </a:rPr>
                </a:br>
                <a:r>
                  <a:rPr lang="en-GB" altLang="en-US" sz="1200" b="1" dirty="0">
                    <a:solidFill>
                      <a:srgbClr val="6C276A"/>
                    </a:solidFill>
                  </a:rPr>
                  <a:t>scheme</a:t>
                </a:r>
              </a:p>
            </p:txBody>
          </p:sp>
          <p:sp>
            <p:nvSpPr>
              <p:cNvPr id="11277" name="Chevron 7"/>
              <p:cNvSpPr>
                <a:spLocks noChangeArrowheads="1"/>
              </p:cNvSpPr>
              <p:nvPr/>
            </p:nvSpPr>
            <p:spPr bwMode="auto">
              <a:xfrm>
                <a:off x="2513902" y="2747186"/>
                <a:ext cx="1295400" cy="647700"/>
              </a:xfrm>
              <a:prstGeom prst="chevron">
                <a:avLst>
                  <a:gd name="adj" fmla="val 27204"/>
                </a:avLst>
              </a:prstGeom>
              <a:solidFill>
                <a:srgbClr val="00B050"/>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200" b="1" dirty="0">
                    <a:solidFill>
                      <a:srgbClr val="6C276A"/>
                    </a:solidFill>
                  </a:rPr>
                  <a:t>Regular monitoring</a:t>
                </a:r>
              </a:p>
            </p:txBody>
          </p:sp>
          <p:sp>
            <p:nvSpPr>
              <p:cNvPr id="9" name="Chevron 8"/>
              <p:cNvSpPr/>
              <p:nvPr/>
            </p:nvSpPr>
            <p:spPr bwMode="auto">
              <a:xfrm>
                <a:off x="3716779" y="2747144"/>
                <a:ext cx="1298108" cy="648496"/>
              </a:xfrm>
              <a:prstGeom prst="chevron">
                <a:avLst>
                  <a:gd name="adj" fmla="val 27208"/>
                </a:avLst>
              </a:prstGeom>
              <a:gradFill>
                <a:gsLst>
                  <a:gs pos="100000">
                    <a:srgbClr val="FFC000"/>
                  </a:gs>
                  <a:gs pos="100000">
                    <a:srgbClr val="00B050"/>
                  </a:gs>
                  <a:gs pos="100000">
                    <a:srgbClr val="FFC000"/>
                  </a:gs>
                  <a:gs pos="100000">
                    <a:schemeClr val="accent1">
                      <a:shade val="100000"/>
                      <a:satMod val="115000"/>
                    </a:schemeClr>
                  </a:gs>
                </a:gsLst>
                <a:lin ang="0" scaled="0"/>
              </a:gra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200" b="1" dirty="0">
                    <a:solidFill>
                      <a:srgbClr val="6C276A"/>
                    </a:solidFill>
                    <a:ea typeface="ヒラギノ角ゴ Pro W3" charset="-128"/>
                  </a:rPr>
                  <a:t>Further risk analysis</a:t>
                </a:r>
              </a:p>
            </p:txBody>
          </p:sp>
          <p:sp>
            <p:nvSpPr>
              <p:cNvPr id="10" name="Chevron 9"/>
              <p:cNvSpPr/>
              <p:nvPr/>
            </p:nvSpPr>
            <p:spPr bwMode="auto">
              <a:xfrm>
                <a:off x="4928861" y="2754708"/>
                <a:ext cx="1357792" cy="645876"/>
              </a:xfrm>
              <a:prstGeom prst="chevron">
                <a:avLst>
                  <a:gd name="adj" fmla="val 27208"/>
                </a:avLst>
              </a:prstGeom>
              <a:gradFill>
                <a:gsLst>
                  <a:gs pos="100000">
                    <a:srgbClr val="FFC000"/>
                  </a:gs>
                  <a:gs pos="100000">
                    <a:schemeClr val="accent1">
                      <a:shade val="100000"/>
                      <a:satMod val="115000"/>
                    </a:schemeClr>
                  </a:gs>
                </a:gsLst>
                <a:lin ang="0" scaled="0"/>
              </a:gra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200" b="1" dirty="0">
                    <a:solidFill>
                      <a:srgbClr val="6C276A"/>
                    </a:solidFill>
                    <a:ea typeface="ヒラギノ角ゴ Pro W3" charset="-128"/>
                  </a:rPr>
                  <a:t>Provider  engagement on risk</a:t>
                </a:r>
              </a:p>
            </p:txBody>
          </p:sp>
          <p:sp>
            <p:nvSpPr>
              <p:cNvPr id="11280" name="Chevron 10"/>
              <p:cNvSpPr>
                <a:spLocks noChangeArrowheads="1"/>
              </p:cNvSpPr>
              <p:nvPr/>
            </p:nvSpPr>
            <p:spPr bwMode="auto">
              <a:xfrm>
                <a:off x="6197345" y="2744450"/>
                <a:ext cx="1311031" cy="647700"/>
              </a:xfrm>
              <a:prstGeom prst="chevron">
                <a:avLst>
                  <a:gd name="adj" fmla="val 27209"/>
                </a:avLst>
              </a:prstGeom>
              <a:gradFill rotWithShape="0">
                <a:gsLst>
                  <a:gs pos="0">
                    <a:srgbClr val="FFC000"/>
                  </a:gs>
                  <a:gs pos="16000">
                    <a:srgbClr val="FFC000"/>
                  </a:gs>
                  <a:gs pos="80000">
                    <a:srgbClr val="FF0000"/>
                  </a:gs>
                  <a:gs pos="100000">
                    <a:srgbClr val="FF0000"/>
                  </a:gs>
                </a:gsLst>
                <a:lin ang="0"/>
              </a:gra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200" b="1" dirty="0">
                    <a:solidFill>
                      <a:srgbClr val="6C276A"/>
                    </a:solidFill>
                  </a:rPr>
                  <a:t>Regulatory action &amp; engagement</a:t>
                </a:r>
              </a:p>
            </p:txBody>
          </p:sp>
          <p:sp>
            <p:nvSpPr>
              <p:cNvPr id="11281" name="Chevron 11"/>
              <p:cNvSpPr>
                <a:spLocks noChangeArrowheads="1"/>
              </p:cNvSpPr>
              <p:nvPr/>
            </p:nvSpPr>
            <p:spPr bwMode="auto">
              <a:xfrm>
                <a:off x="7431431" y="2746037"/>
                <a:ext cx="1295400" cy="646112"/>
              </a:xfrm>
              <a:prstGeom prst="chevron">
                <a:avLst>
                  <a:gd name="adj" fmla="val 27206"/>
                </a:avLst>
              </a:prstGeom>
              <a:solidFill>
                <a:srgbClr val="FF0000"/>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0" fontAlgn="base" hangingPunct="0">
                  <a:spcBef>
                    <a:spcPct val="0"/>
                  </a:spcBef>
                  <a:spcAft>
                    <a:spcPct val="0"/>
                  </a:spcAft>
                </a:pPr>
                <a:r>
                  <a:rPr lang="en-GB" altLang="en-US" sz="1200" b="1" dirty="0">
                    <a:solidFill>
                      <a:srgbClr val="6C276A"/>
                    </a:solidFill>
                  </a:rPr>
                  <a:t>Formal notification to LAs</a:t>
                </a:r>
              </a:p>
            </p:txBody>
          </p:sp>
          <p:sp>
            <p:nvSpPr>
              <p:cNvPr id="13" name="Oval 12"/>
              <p:cNvSpPr/>
              <p:nvPr/>
            </p:nvSpPr>
            <p:spPr bwMode="auto">
              <a:xfrm>
                <a:off x="1834508" y="2086245"/>
                <a:ext cx="289463" cy="286911"/>
              </a:xfrm>
              <a:prstGeom prst="ellipse">
                <a:avLst/>
              </a:prstGeom>
              <a:solidFill>
                <a:srgbClr val="6C276A"/>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600" b="1" dirty="0">
                    <a:solidFill>
                      <a:srgbClr val="FFFFFF"/>
                    </a:solidFill>
                    <a:ea typeface="ヒラギノ角ゴ Pro W3" pitchFamily="1" charset="-128"/>
                    <a:cs typeface="ヒラギノ角ゴ Pro W3" pitchFamily="1" charset="-128"/>
                  </a:rPr>
                  <a:t>1</a:t>
                </a:r>
              </a:p>
            </p:txBody>
          </p:sp>
          <p:sp>
            <p:nvSpPr>
              <p:cNvPr id="14" name="Oval 13"/>
              <p:cNvSpPr/>
              <p:nvPr/>
            </p:nvSpPr>
            <p:spPr bwMode="auto">
              <a:xfrm>
                <a:off x="2987885" y="2086245"/>
                <a:ext cx="287971" cy="286911"/>
              </a:xfrm>
              <a:prstGeom prst="ellipse">
                <a:avLst/>
              </a:prstGeom>
              <a:solidFill>
                <a:srgbClr val="6C276A"/>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600" b="1" dirty="0">
                    <a:solidFill>
                      <a:srgbClr val="FFFFFF"/>
                    </a:solidFill>
                    <a:ea typeface="ヒラギノ角ゴ Pro W3" pitchFamily="1" charset="-128"/>
                    <a:cs typeface="ヒラギノ角ゴ Pro W3" pitchFamily="1" charset="-128"/>
                  </a:rPr>
                  <a:t>2</a:t>
                </a:r>
              </a:p>
            </p:txBody>
          </p:sp>
          <p:sp>
            <p:nvSpPr>
              <p:cNvPr id="15" name="Oval 14"/>
              <p:cNvSpPr/>
              <p:nvPr/>
            </p:nvSpPr>
            <p:spPr bwMode="auto">
              <a:xfrm>
                <a:off x="4211390" y="2086245"/>
                <a:ext cx="289463" cy="286911"/>
              </a:xfrm>
              <a:prstGeom prst="ellipse">
                <a:avLst/>
              </a:prstGeom>
              <a:solidFill>
                <a:srgbClr val="6C276A"/>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600" b="1" dirty="0">
                    <a:solidFill>
                      <a:srgbClr val="FFFFFF"/>
                    </a:solidFill>
                    <a:ea typeface="ヒラギノ角ゴ Pro W3" pitchFamily="1" charset="-128"/>
                    <a:cs typeface="ヒラギノ角ゴ Pro W3" pitchFamily="1" charset="-128"/>
                  </a:rPr>
                  <a:t>3</a:t>
                </a:r>
              </a:p>
            </p:txBody>
          </p:sp>
          <p:sp>
            <p:nvSpPr>
              <p:cNvPr id="16" name="Oval 15"/>
              <p:cNvSpPr/>
              <p:nvPr/>
            </p:nvSpPr>
            <p:spPr bwMode="auto">
              <a:xfrm>
                <a:off x="5414005" y="2086245"/>
                <a:ext cx="287971" cy="286911"/>
              </a:xfrm>
              <a:prstGeom prst="ellipse">
                <a:avLst/>
              </a:prstGeom>
              <a:solidFill>
                <a:srgbClr val="6C276A"/>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600" b="1" dirty="0">
                    <a:solidFill>
                      <a:srgbClr val="FFFFFF"/>
                    </a:solidFill>
                    <a:ea typeface="ヒラギノ角ゴ Pro W3" pitchFamily="1" charset="-128"/>
                    <a:cs typeface="ヒラギノ角ゴ Pro W3" pitchFamily="1" charset="-128"/>
                  </a:rPr>
                  <a:t>4</a:t>
                </a:r>
              </a:p>
            </p:txBody>
          </p:sp>
          <p:sp>
            <p:nvSpPr>
              <p:cNvPr id="17" name="Oval 16"/>
              <p:cNvSpPr/>
              <p:nvPr/>
            </p:nvSpPr>
            <p:spPr bwMode="auto">
              <a:xfrm>
                <a:off x="6594238" y="2092796"/>
                <a:ext cx="287972" cy="288220"/>
              </a:xfrm>
              <a:prstGeom prst="ellipse">
                <a:avLst/>
              </a:prstGeom>
              <a:solidFill>
                <a:srgbClr val="6C276A"/>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600" b="1" dirty="0">
                    <a:solidFill>
                      <a:srgbClr val="FFFFFF"/>
                    </a:solidFill>
                    <a:ea typeface="ヒラギノ角ゴ Pro W3" pitchFamily="1" charset="-128"/>
                    <a:cs typeface="ヒラギノ角ゴ Pro W3" pitchFamily="1" charset="-128"/>
                  </a:rPr>
                  <a:t>5</a:t>
                </a:r>
              </a:p>
            </p:txBody>
          </p:sp>
          <p:sp>
            <p:nvSpPr>
              <p:cNvPr id="18" name="Oval 17"/>
              <p:cNvSpPr/>
              <p:nvPr/>
            </p:nvSpPr>
            <p:spPr bwMode="auto">
              <a:xfrm>
                <a:off x="7884886" y="2092796"/>
                <a:ext cx="287971" cy="288220"/>
              </a:xfrm>
              <a:prstGeom prst="ellipse">
                <a:avLst/>
              </a:prstGeom>
              <a:solidFill>
                <a:srgbClr val="6C276A"/>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1600" b="1" dirty="0">
                    <a:solidFill>
                      <a:srgbClr val="FFFFFF"/>
                    </a:solidFill>
                    <a:ea typeface="ヒラギノ角ゴ Pro W3" pitchFamily="1" charset="-128"/>
                    <a:cs typeface="ヒラギノ角ゴ Pro W3" pitchFamily="1" charset="-128"/>
                  </a:rPr>
                  <a:t>6</a:t>
                </a:r>
              </a:p>
            </p:txBody>
          </p:sp>
          <p:sp>
            <p:nvSpPr>
              <p:cNvPr id="19" name="U-Turn Arrow 18"/>
              <p:cNvSpPr/>
              <p:nvPr/>
            </p:nvSpPr>
            <p:spPr bwMode="auto">
              <a:xfrm rot="10800000">
                <a:off x="2566387" y="3859280"/>
                <a:ext cx="1078773" cy="576441"/>
              </a:xfrm>
              <a:prstGeom prst="uturnArrow">
                <a:avLst/>
              </a:prstGeom>
              <a:solidFill>
                <a:srgbClr val="00B05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3200" dirty="0">
                  <a:solidFill>
                    <a:srgbClr val="000000"/>
                  </a:solidFill>
                  <a:ea typeface="ヒラギノ角ゴ Pro W3" pitchFamily="1" charset="-128"/>
                  <a:cs typeface="ヒラギノ角ゴ Pro W3" pitchFamily="1" charset="-128"/>
                </a:endParaRPr>
              </a:p>
            </p:txBody>
          </p:sp>
          <p:sp>
            <p:nvSpPr>
              <p:cNvPr id="20" name="Bent Arrow 19"/>
              <p:cNvSpPr/>
              <p:nvPr/>
            </p:nvSpPr>
            <p:spPr bwMode="auto">
              <a:xfrm rot="10800000">
                <a:off x="3789891" y="3788535"/>
                <a:ext cx="1080265" cy="647186"/>
              </a:xfrm>
              <a:prstGeom prst="bentArrow">
                <a:avLst>
                  <a:gd name="adj1" fmla="val 24217"/>
                  <a:gd name="adj2" fmla="val 25000"/>
                  <a:gd name="adj3" fmla="val 25000"/>
                  <a:gd name="adj4" fmla="val 41579"/>
                </a:avLst>
              </a:prstGeom>
              <a:gradFill>
                <a:gsLst>
                  <a:gs pos="100000">
                    <a:srgbClr val="FFC000"/>
                  </a:gs>
                  <a:gs pos="100000">
                    <a:srgbClr val="00B050"/>
                  </a:gs>
                  <a:gs pos="100000">
                    <a:srgbClr val="FFC000"/>
                  </a:gs>
                  <a:gs pos="100000">
                    <a:schemeClr val="accent1">
                      <a:shade val="100000"/>
                      <a:satMod val="115000"/>
                    </a:schemeClr>
                  </a:gs>
                </a:gsLst>
                <a:lin ang="0" scaled="0"/>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3200" dirty="0">
                  <a:solidFill>
                    <a:srgbClr val="000000"/>
                  </a:solidFill>
                  <a:ea typeface="ヒラギノ角ゴ Pro W3" pitchFamily="1" charset="-128"/>
                  <a:cs typeface="ヒラギノ角ゴ Pro W3" pitchFamily="1" charset="-128"/>
                </a:endParaRPr>
              </a:p>
            </p:txBody>
          </p:sp>
          <p:sp>
            <p:nvSpPr>
              <p:cNvPr id="21" name="Bent Arrow 20"/>
              <p:cNvSpPr/>
              <p:nvPr/>
            </p:nvSpPr>
            <p:spPr bwMode="auto">
              <a:xfrm rot="10800000">
                <a:off x="5014888" y="3788535"/>
                <a:ext cx="1078772" cy="647186"/>
              </a:xfrm>
              <a:prstGeom prst="bentArrow">
                <a:avLst>
                  <a:gd name="adj1" fmla="val 24217"/>
                  <a:gd name="adj2" fmla="val 25000"/>
                  <a:gd name="adj3" fmla="val 25000"/>
                  <a:gd name="adj4" fmla="val 41579"/>
                </a:avLst>
              </a:prstGeom>
              <a:solidFill>
                <a:srgbClr val="FFC0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3200" dirty="0">
                  <a:solidFill>
                    <a:srgbClr val="000000"/>
                  </a:solidFill>
                  <a:ea typeface="ヒラギノ角ゴ Pro W3" pitchFamily="1" charset="-128"/>
                  <a:cs typeface="ヒラギノ角ゴ Pro W3" pitchFamily="1" charset="-128"/>
                </a:endParaRPr>
              </a:p>
            </p:txBody>
          </p:sp>
          <p:sp>
            <p:nvSpPr>
              <p:cNvPr id="22" name="Bent Arrow 21"/>
              <p:cNvSpPr/>
              <p:nvPr/>
            </p:nvSpPr>
            <p:spPr bwMode="auto">
              <a:xfrm rot="10800000">
                <a:off x="6171248" y="3788535"/>
                <a:ext cx="1080265" cy="647186"/>
              </a:xfrm>
              <a:prstGeom prst="bentArrow">
                <a:avLst>
                  <a:gd name="adj1" fmla="val 24217"/>
                  <a:gd name="adj2" fmla="val 25000"/>
                  <a:gd name="adj3" fmla="val 25000"/>
                  <a:gd name="adj4" fmla="val 41579"/>
                </a:avLst>
              </a:prstGeom>
              <a:gradFill>
                <a:gsLst>
                  <a:gs pos="12000">
                    <a:srgbClr val="FF0000"/>
                  </a:gs>
                  <a:gs pos="100000">
                    <a:srgbClr val="FFC000"/>
                  </a:gs>
                </a:gsLst>
                <a:lin ang="0" scaled="0"/>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3200" dirty="0">
                  <a:solidFill>
                    <a:srgbClr val="000000"/>
                  </a:solidFill>
                  <a:ea typeface="ヒラギノ角ゴ Pro W3" pitchFamily="1" charset="-128"/>
                  <a:cs typeface="ヒラギノ角ゴ Pro W3" pitchFamily="1" charset="-128"/>
                </a:endParaRPr>
              </a:p>
            </p:txBody>
          </p:sp>
          <p:sp>
            <p:nvSpPr>
              <p:cNvPr id="23" name="Bent Arrow 22"/>
              <p:cNvSpPr/>
              <p:nvPr/>
            </p:nvSpPr>
            <p:spPr bwMode="auto">
              <a:xfrm rot="10800000">
                <a:off x="7461896" y="3788535"/>
                <a:ext cx="1080265" cy="647186"/>
              </a:xfrm>
              <a:prstGeom prst="bentArrow">
                <a:avLst>
                  <a:gd name="adj1" fmla="val 24217"/>
                  <a:gd name="adj2" fmla="val 25000"/>
                  <a:gd name="adj3" fmla="val 25000"/>
                  <a:gd name="adj4" fmla="val 41579"/>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3200" dirty="0">
                  <a:solidFill>
                    <a:srgbClr val="000000"/>
                  </a:solidFill>
                  <a:ea typeface="ヒラギノ角ゴ Pro W3" pitchFamily="1" charset="-128"/>
                  <a:cs typeface="ヒラギノ角ゴ Pro W3" pitchFamily="1" charset="-128"/>
                </a:endParaRPr>
              </a:p>
            </p:txBody>
          </p:sp>
          <p:sp>
            <p:nvSpPr>
              <p:cNvPr id="11293" name="TextBox 23"/>
              <p:cNvSpPr txBox="1">
                <a:spLocks noChangeArrowheads="1"/>
              </p:cNvSpPr>
              <p:nvPr/>
            </p:nvSpPr>
            <p:spPr bwMode="auto">
              <a:xfrm>
                <a:off x="409574" y="2075764"/>
                <a:ext cx="589216" cy="34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r>
                  <a:rPr lang="en-GB" altLang="en-US" sz="2100" b="1" dirty="0">
                    <a:solidFill>
                      <a:srgbClr val="672861"/>
                    </a:solidFill>
                  </a:rPr>
                  <a:t>Step</a:t>
                </a:r>
              </a:p>
            </p:txBody>
          </p:sp>
          <p:sp>
            <p:nvSpPr>
              <p:cNvPr id="11294" name="TextBox 24"/>
              <p:cNvSpPr txBox="1">
                <a:spLocks noChangeArrowheads="1"/>
              </p:cNvSpPr>
              <p:nvPr/>
            </p:nvSpPr>
            <p:spPr bwMode="auto">
              <a:xfrm>
                <a:off x="409574" y="2890601"/>
                <a:ext cx="954639" cy="34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r>
                  <a:rPr lang="en-GB" altLang="en-US" sz="2100" b="1" dirty="0">
                    <a:solidFill>
                      <a:srgbClr val="672861"/>
                    </a:solidFill>
                  </a:rPr>
                  <a:t>Activity</a:t>
                </a:r>
              </a:p>
            </p:txBody>
          </p:sp>
          <p:sp>
            <p:nvSpPr>
              <p:cNvPr id="11295" name="TextBox 25"/>
              <p:cNvSpPr txBox="1">
                <a:spLocks noChangeArrowheads="1"/>
              </p:cNvSpPr>
              <p:nvPr/>
            </p:nvSpPr>
            <p:spPr bwMode="auto">
              <a:xfrm>
                <a:off x="431658" y="3688390"/>
                <a:ext cx="1570040" cy="87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r>
                  <a:rPr lang="en-GB" altLang="en-US" sz="2100" b="1" dirty="0">
                    <a:solidFill>
                      <a:srgbClr val="672861"/>
                    </a:solidFill>
                  </a:rPr>
                  <a:t>If concerns</a:t>
                </a:r>
              </a:p>
              <a:p>
                <a:pPr eaLnBrk="0" fontAlgn="base" hangingPunct="0">
                  <a:spcBef>
                    <a:spcPct val="0"/>
                  </a:spcBef>
                  <a:spcAft>
                    <a:spcPct val="0"/>
                  </a:spcAft>
                </a:pPr>
                <a:r>
                  <a:rPr lang="en-GB" altLang="en-US" sz="2100" b="1" dirty="0">
                    <a:solidFill>
                      <a:srgbClr val="672861"/>
                    </a:solidFill>
                  </a:rPr>
                  <a:t>identified and</a:t>
                </a:r>
                <a:br>
                  <a:rPr lang="en-GB" altLang="en-US" sz="2100" b="1" dirty="0">
                    <a:solidFill>
                      <a:srgbClr val="672861"/>
                    </a:solidFill>
                  </a:rPr>
                </a:br>
                <a:r>
                  <a:rPr lang="en-GB" altLang="en-US" sz="2100" b="1" dirty="0">
                    <a:solidFill>
                      <a:srgbClr val="672861"/>
                    </a:solidFill>
                  </a:rPr>
                  <a:t>addressed</a:t>
                </a:r>
              </a:p>
            </p:txBody>
          </p:sp>
        </p:grpSp>
        <p:grpSp>
          <p:nvGrpSpPr>
            <p:cNvPr id="11269" name="Group 26"/>
            <p:cNvGrpSpPr>
              <a:grpSpLocks/>
            </p:cNvGrpSpPr>
            <p:nvPr/>
          </p:nvGrpSpPr>
          <p:grpSpPr bwMode="auto">
            <a:xfrm>
              <a:off x="327304" y="4856246"/>
              <a:ext cx="8505941" cy="1323850"/>
              <a:chOff x="-498567" y="5085723"/>
              <a:chExt cx="8504068" cy="2062505"/>
            </a:xfrm>
          </p:grpSpPr>
          <p:sp>
            <p:nvSpPr>
              <p:cNvPr id="7194" name="TextBox 27"/>
              <p:cNvSpPr txBox="1">
                <a:spLocks noChangeArrowheads="1"/>
              </p:cNvSpPr>
              <p:nvPr/>
            </p:nvSpPr>
            <p:spPr bwMode="auto">
              <a:xfrm>
                <a:off x="-498567" y="5085723"/>
                <a:ext cx="8504068" cy="2062505"/>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square" numCol="2">
                <a:spAutoFit/>
              </a:bodyPr>
              <a:lstStyle>
                <a:lvl1pPr marL="180975" indent="-180975">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fontAlgn="base" hangingPunct="0">
                  <a:spcBef>
                    <a:spcPct val="0"/>
                  </a:spcBef>
                  <a:spcAft>
                    <a:spcPct val="0"/>
                  </a:spcAft>
                  <a:defRPr/>
                </a:pPr>
                <a:r>
                  <a:rPr lang="en-GB" altLang="en-US" sz="1600" b="1" dirty="0">
                    <a:solidFill>
                      <a:srgbClr val="000000"/>
                    </a:solidFill>
                  </a:rPr>
                  <a:t>Key: </a:t>
                </a:r>
                <a:r>
                  <a:rPr lang="en-GB" altLang="en-US" sz="1600" dirty="0">
                    <a:solidFill>
                      <a:srgbClr val="000000"/>
                    </a:solidFill>
                  </a:rPr>
                  <a:t>Assessment of risk to financial sustainability     </a:t>
                </a:r>
              </a:p>
              <a:p>
                <a:pPr eaLnBrk="0" fontAlgn="base" hangingPunct="0">
                  <a:spcBef>
                    <a:spcPct val="0"/>
                  </a:spcBef>
                  <a:spcAft>
                    <a:spcPct val="0"/>
                  </a:spcAft>
                  <a:defRPr/>
                </a:pPr>
                <a:r>
                  <a:rPr lang="en-GB" altLang="en-US" sz="1600" dirty="0">
                    <a:solidFill>
                      <a:srgbClr val="000000"/>
                    </a:solidFill>
                  </a:rPr>
                  <a:t>        (all provisional)</a:t>
                </a:r>
              </a:p>
              <a:p>
                <a:pPr eaLnBrk="0" fontAlgn="base" hangingPunct="0">
                  <a:spcBef>
                    <a:spcPts val="800"/>
                  </a:spcBef>
                  <a:spcAft>
                    <a:spcPct val="0"/>
                  </a:spcAft>
                  <a:defRPr/>
                </a:pPr>
                <a:r>
                  <a:rPr lang="en-GB" altLang="en-US" dirty="0">
                    <a:solidFill>
                      <a:srgbClr val="000000"/>
                    </a:solidFill>
                  </a:rPr>
                  <a:t>	  </a:t>
                </a:r>
                <a:r>
                  <a:rPr lang="en-GB" altLang="en-US" sz="1700" dirty="0">
                    <a:solidFill>
                      <a:srgbClr val="000000"/>
                    </a:solidFill>
                  </a:rPr>
                  <a:t>no cause for concern/very low risk</a:t>
                </a:r>
              </a:p>
              <a:p>
                <a:pPr eaLnBrk="0" fontAlgn="base" hangingPunct="0">
                  <a:spcBef>
                    <a:spcPct val="0"/>
                  </a:spcBef>
                  <a:spcAft>
                    <a:spcPct val="0"/>
                  </a:spcAft>
                  <a:defRPr/>
                </a:pPr>
                <a:r>
                  <a:rPr lang="en-GB" altLang="en-US" sz="1700" dirty="0">
                    <a:solidFill>
                      <a:srgbClr val="000000"/>
                    </a:solidFill>
                  </a:rPr>
                  <a:t>	   possible risk/medium risk</a:t>
                </a:r>
              </a:p>
              <a:p>
                <a:pPr eaLnBrk="0" fontAlgn="base" hangingPunct="0">
                  <a:spcBef>
                    <a:spcPct val="0"/>
                  </a:spcBef>
                  <a:spcAft>
                    <a:spcPct val="0"/>
                  </a:spcAft>
                  <a:defRPr/>
                </a:pPr>
                <a:r>
                  <a:rPr lang="en-GB" altLang="en-US" sz="2100" dirty="0">
                    <a:solidFill>
                      <a:srgbClr val="000000"/>
                    </a:solidFill>
                  </a:rPr>
                  <a:t>	 </a:t>
                </a:r>
              </a:p>
              <a:p>
                <a:pPr eaLnBrk="0" fontAlgn="base" hangingPunct="0">
                  <a:spcBef>
                    <a:spcPct val="0"/>
                  </a:spcBef>
                  <a:spcAft>
                    <a:spcPct val="0"/>
                  </a:spcAft>
                  <a:defRPr/>
                </a:pPr>
                <a:r>
                  <a:rPr lang="en-GB" altLang="en-US" sz="2100" dirty="0">
                    <a:solidFill>
                      <a:srgbClr val="000000"/>
                    </a:solidFill>
                  </a:rPr>
                  <a:t>	 </a:t>
                </a:r>
                <a:endParaRPr lang="en-GB" altLang="en-US" sz="1700" dirty="0">
                  <a:solidFill>
                    <a:srgbClr val="000000"/>
                  </a:solidFill>
                </a:endParaRPr>
              </a:p>
              <a:p>
                <a:pPr eaLnBrk="0" fontAlgn="base" hangingPunct="0">
                  <a:spcBef>
                    <a:spcPct val="0"/>
                  </a:spcBef>
                  <a:spcAft>
                    <a:spcPct val="0"/>
                  </a:spcAft>
                  <a:defRPr/>
                </a:pPr>
                <a:r>
                  <a:rPr lang="en-GB" altLang="en-US" sz="1700" dirty="0">
                    <a:solidFill>
                      <a:srgbClr val="000000"/>
                    </a:solidFill>
                  </a:rPr>
                  <a:t>      likely risk/high risk</a:t>
                </a:r>
              </a:p>
              <a:p>
                <a:pPr eaLnBrk="0" fontAlgn="base" hangingPunct="0">
                  <a:spcBef>
                    <a:spcPct val="0"/>
                  </a:spcBef>
                  <a:spcAft>
                    <a:spcPct val="0"/>
                  </a:spcAft>
                  <a:defRPr/>
                </a:pPr>
                <a:r>
                  <a:rPr lang="en-GB" altLang="en-US" sz="1700" dirty="0">
                    <a:solidFill>
                      <a:srgbClr val="000000"/>
                    </a:solidFill>
                  </a:rPr>
                  <a:t>	  risk clearly identified very high risk</a:t>
                </a:r>
              </a:p>
            </p:txBody>
          </p:sp>
          <p:sp>
            <p:nvSpPr>
              <p:cNvPr id="11273" name="Oval 28"/>
              <p:cNvSpPr>
                <a:spLocks noChangeArrowheads="1"/>
              </p:cNvSpPr>
              <p:nvPr/>
            </p:nvSpPr>
            <p:spPr bwMode="auto">
              <a:xfrm>
                <a:off x="-311588" y="6384061"/>
                <a:ext cx="119153" cy="183279"/>
              </a:xfrm>
              <a:prstGeom prst="ellipse">
                <a:avLst/>
              </a:prstGeom>
              <a:solidFill>
                <a:srgbClr val="00B05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GB" altLang="en-US">
                  <a:solidFill>
                    <a:srgbClr val="000000"/>
                  </a:solidFill>
                </a:endParaRPr>
              </a:p>
            </p:txBody>
          </p:sp>
          <p:sp>
            <p:nvSpPr>
              <p:cNvPr id="31" name="Oval 30"/>
              <p:cNvSpPr/>
              <p:nvPr/>
            </p:nvSpPr>
            <p:spPr bwMode="auto">
              <a:xfrm>
                <a:off x="3816566" y="6307404"/>
                <a:ext cx="124104" cy="187622"/>
              </a:xfrm>
              <a:prstGeom prst="ellipse">
                <a:avLst/>
              </a:prstGeom>
              <a:gradFill>
                <a:gsLst>
                  <a:gs pos="0">
                    <a:srgbClr val="FFC000"/>
                  </a:gs>
                  <a:gs pos="100000">
                    <a:srgbClr val="FF0000"/>
                  </a:gs>
                  <a:gs pos="100000">
                    <a:schemeClr val="accent1">
                      <a:shade val="100000"/>
                      <a:satMod val="115000"/>
                    </a:schemeClr>
                  </a:gs>
                </a:gsLst>
                <a:lin ang="0" scaled="0"/>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3200" dirty="0">
                  <a:solidFill>
                    <a:srgbClr val="000000"/>
                  </a:solidFill>
                  <a:ea typeface="ヒラギノ角ゴ Pro W3" pitchFamily="1" charset="-128"/>
                  <a:cs typeface="ヒラギノ角ゴ Pro W3" pitchFamily="1" charset="-128"/>
                </a:endParaRPr>
              </a:p>
            </p:txBody>
          </p:sp>
          <p:sp>
            <p:nvSpPr>
              <p:cNvPr id="11275" name="Oval 31"/>
              <p:cNvSpPr>
                <a:spLocks noChangeArrowheads="1"/>
              </p:cNvSpPr>
              <p:nvPr/>
            </p:nvSpPr>
            <p:spPr bwMode="auto">
              <a:xfrm>
                <a:off x="3816565" y="6765087"/>
                <a:ext cx="124105" cy="188275"/>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GB" altLang="en-US">
                  <a:solidFill>
                    <a:srgbClr val="000000"/>
                  </a:solidFill>
                </a:endParaRPr>
              </a:p>
            </p:txBody>
          </p:sp>
        </p:grpSp>
      </p:grpSp>
      <p:sp>
        <p:nvSpPr>
          <p:cNvPr id="11270" name="Oval 28"/>
          <p:cNvSpPr>
            <a:spLocks noChangeArrowheads="1"/>
          </p:cNvSpPr>
          <p:nvPr/>
        </p:nvSpPr>
        <p:spPr bwMode="auto">
          <a:xfrm>
            <a:off x="1175344" y="5925279"/>
            <a:ext cx="146051" cy="107951"/>
          </a:xfrm>
          <a:prstGeom prst="ellipse">
            <a:avLst/>
          </a:prstGeom>
          <a:gradFill rotWithShape="0">
            <a:gsLst>
              <a:gs pos="0">
                <a:srgbClr val="FFC000"/>
              </a:gs>
              <a:gs pos="100000">
                <a:srgbClr val="FFC000"/>
              </a:gs>
            </a:gsLst>
            <a:lin ang="0"/>
          </a:gradFill>
          <a:ln w="9525" algn="ctr">
            <a:solidFill>
              <a:schemeClr val="tx1"/>
            </a:solidFill>
            <a:round/>
            <a:headEnd/>
            <a:tailEnd/>
          </a:ln>
        </p:spPr>
        <p:txBody>
          <a:bodyPr lIns="121914" tIns="60957" rIns="121914" bIns="60957"/>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0" fontAlgn="base" hangingPunct="0">
              <a:spcBef>
                <a:spcPct val="0"/>
              </a:spcBef>
              <a:spcAft>
                <a:spcPct val="0"/>
              </a:spcAft>
            </a:pPr>
            <a:endParaRPr lang="en-GB" altLang="en-US">
              <a:solidFill>
                <a:srgbClr val="000000"/>
              </a:solidFill>
            </a:endParaRPr>
          </a:p>
        </p:txBody>
      </p:sp>
    </p:spTree>
    <p:extLst>
      <p:ext uri="{BB962C8B-B14F-4D97-AF65-F5344CB8AC3E}">
        <p14:creationId xmlns:p14="http://schemas.microsoft.com/office/powerpoint/2010/main" val="3796952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3.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4.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1087</Words>
  <Application>Microsoft Office PowerPoint</Application>
  <PresentationFormat>Widescreen</PresentationFormat>
  <Paragraphs>247</Paragraphs>
  <Slides>16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ＭＳ Ｐゴシック</vt:lpstr>
      <vt:lpstr>ＭＳ Ｐゴシック</vt:lpstr>
      <vt:lpstr>Arial</vt:lpstr>
      <vt:lpstr>Calibri</vt:lpstr>
      <vt:lpstr>Calibri Light</vt:lpstr>
      <vt:lpstr>Verdana</vt:lpstr>
      <vt:lpstr>Wingdings</vt:lpstr>
      <vt:lpstr>Wingdings 2</vt:lpstr>
      <vt:lpstr>ヒラギノ角ゴ Pro W3</vt:lpstr>
      <vt:lpstr>1_Office Theme</vt:lpstr>
      <vt:lpstr>20205_CQC_Template</vt:lpstr>
      <vt:lpstr>PowerPoint Presentation</vt:lpstr>
      <vt:lpstr>PowerPoint Presentation</vt:lpstr>
      <vt:lpstr>PowerPoint Presentation</vt:lpstr>
      <vt:lpstr>Team Structure</vt:lpstr>
      <vt:lpstr>Why Market Oversight?</vt:lpstr>
      <vt:lpstr>Objectives</vt:lpstr>
      <vt:lpstr>Overview</vt:lpstr>
      <vt:lpstr>Providers Currently Included</vt:lpstr>
      <vt:lpstr>Market Oversight Operating Model</vt:lpstr>
      <vt:lpstr>Steps 4 - 6: Tools Available to CQC</vt:lpstr>
      <vt:lpstr>Step 6: When does the CQC have to notify LAs?</vt:lpstr>
      <vt:lpstr>Step 6: Satisfying the “Likely” condition</vt:lpstr>
      <vt:lpstr>Step 6: Satisfying the “Business Failure” condition</vt:lpstr>
      <vt:lpstr>Step 6: Satisfying the “unable to carry on a regulated activity” condition</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Edwards, CCN</dc:creator>
  <cp:lastModifiedBy>Simon Edwards, CCN</cp:lastModifiedBy>
  <cp:revision>1</cp:revision>
  <dcterms:created xsi:type="dcterms:W3CDTF">2015-11-20T11:48:14Z</dcterms:created>
  <dcterms:modified xsi:type="dcterms:W3CDTF">2015-11-20T11:48:42Z</dcterms:modified>
</cp:coreProperties>
</file>