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7" r:id="rId3"/>
    <p:sldId id="1175" r:id="rId4"/>
    <p:sldId id="1960" r:id="rId5"/>
    <p:sldId id="1957" r:id="rId6"/>
    <p:sldId id="1940" r:id="rId7"/>
    <p:sldId id="1956" r:id="rId8"/>
    <p:sldId id="1942" r:id="rId9"/>
    <p:sldId id="1955" r:id="rId10"/>
    <p:sldId id="1953" r:id="rId11"/>
    <p:sldId id="1954" r:id="rId12"/>
    <p:sldId id="10347" r:id="rId13"/>
    <p:sldId id="1950" r:id="rId14"/>
    <p:sldId id="1952" r:id="rId15"/>
    <p:sldId id="10344" r:id="rId16"/>
    <p:sldId id="19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3F9BE-EB5E-4D12-BDF7-F5E9F893F4B3}" type="datetimeFigureOut">
              <a:rPr lang="en-GB" smtClean="0"/>
              <a:t>21/11/2019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BD0D7-01D4-4CAC-9DA8-63DAC902E02B}" type="slidenum">
              <a:rPr lang="en-GB" smtClean="0"/>
              <a:t>‹#›</a:t>
            </a:fld>
            <a:endParaRPr lang="en-GB"/>
          </a:p>
        </p:txBody>
      </p:sp>
    </p:spTree>
    <p:extLst>
      <p:ext uri="{BB962C8B-B14F-4D97-AF65-F5344CB8AC3E}">
        <p14:creationId xmlns:p14="http://schemas.microsoft.com/office/powerpoint/2010/main" val="266251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247EA-0281-4272-B36D-9886EE9238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61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247EA-0281-4272-B36D-9886EE9238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47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247EA-0281-4272-B36D-9886EE9238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38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247EA-0281-4272-B36D-9886EE9238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10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HAND TO 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1247EA-0281-4272-B36D-9886EE9238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96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5E5F-AFC8-4F65-930A-FB0DCFE1BB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C1DEB4-A522-4820-81F6-DE0317505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5E79A7-65E1-4F56-A1AA-0E5384E89757}"/>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5" name="Footer Placeholder 4">
            <a:extLst>
              <a:ext uri="{FF2B5EF4-FFF2-40B4-BE49-F238E27FC236}">
                <a16:creationId xmlns:a16="http://schemas.microsoft.com/office/drawing/2014/main" id="{B8F6DECE-A214-4513-A2E6-1452A58408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6A4CB-8115-4CAC-9FE1-7F6E330AC7E2}"/>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382186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4442-8EF7-46AB-8805-5934D95F58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2E3A5C-623B-4F91-9A66-40CD594C6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CEA4A1-4273-4FBA-BFEC-9C30A8393036}"/>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5" name="Footer Placeholder 4">
            <a:extLst>
              <a:ext uri="{FF2B5EF4-FFF2-40B4-BE49-F238E27FC236}">
                <a16:creationId xmlns:a16="http://schemas.microsoft.com/office/drawing/2014/main" id="{5907E855-316E-4ED9-AD90-D88289B13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5BACBD-26EF-45DC-BA6C-C67225AB265E}"/>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126486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E3C19-AA16-4191-BC44-D0FA7E0A1B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791E83-80AB-423C-BA66-6FF257EF3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7F5D46-DB7C-41FC-88A5-91FB4403F6CE}"/>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5" name="Footer Placeholder 4">
            <a:extLst>
              <a:ext uri="{FF2B5EF4-FFF2-40B4-BE49-F238E27FC236}">
                <a16:creationId xmlns:a16="http://schemas.microsoft.com/office/drawing/2014/main" id="{3E6431E0-D0C0-4278-889B-1FBC37D07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3A65F2-6A16-439D-9AFE-EC72895798BE}"/>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2815876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80D7AC-5CCB-5749-8C0B-F09553935947}"/>
              </a:ext>
            </a:extLst>
          </p:cNvPr>
          <p:cNvPicPr>
            <a:picLocks noChangeAspect="1"/>
          </p:cNvPicPr>
          <p:nvPr userDrawn="1"/>
        </p:nvPicPr>
        <p:blipFill>
          <a:blip r:embed="rId2">
            <a:alphaModFix amt="39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A37652-FD5C-8143-8CBC-9A4F89891584}"/>
              </a:ext>
            </a:extLst>
          </p:cNvPr>
          <p:cNvSpPr>
            <a:spLocks noGrp="1"/>
          </p:cNvSpPr>
          <p:nvPr>
            <p:ph type="ctrTitle" hasCustomPrompt="1"/>
          </p:nvPr>
        </p:nvSpPr>
        <p:spPr>
          <a:xfrm>
            <a:off x="1524000" y="1122363"/>
            <a:ext cx="9144000" cy="2387600"/>
          </a:xfrm>
        </p:spPr>
        <p:txBody>
          <a:bodyPr anchor="b">
            <a:normAutofit/>
          </a:bodyPr>
          <a:lstStyle>
            <a:lvl1pPr algn="ctr">
              <a:defRPr sz="4000"/>
            </a:lvl1pPr>
          </a:lstStyle>
          <a:p>
            <a:r>
              <a:rPr lang="en-GB" dirty="0"/>
              <a:t>Presentation Title</a:t>
            </a:r>
            <a:endParaRPr lang="en-US" dirty="0"/>
          </a:p>
        </p:txBody>
      </p:sp>
      <p:sp>
        <p:nvSpPr>
          <p:cNvPr id="3" name="Subtitle 2">
            <a:extLst>
              <a:ext uri="{FF2B5EF4-FFF2-40B4-BE49-F238E27FC236}">
                <a16:creationId xmlns:a16="http://schemas.microsoft.com/office/drawing/2014/main" id="{D6366996-B951-DA44-8AE5-88BCEEB0ABF4}"/>
              </a:ext>
            </a:extLst>
          </p:cNvPr>
          <p:cNvSpPr>
            <a:spLocks noGrp="1"/>
          </p:cNvSpPr>
          <p:nvPr>
            <p:ph type="subTitle" idx="1" hasCustomPrompt="1"/>
          </p:nvPr>
        </p:nvSpPr>
        <p:spPr>
          <a:xfrm>
            <a:off x="1524000" y="3602038"/>
            <a:ext cx="9144000" cy="549548"/>
          </a:xfrm>
        </p:spPr>
        <p:txBody>
          <a:bodyPr anchor="ct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Speaker Name</a:t>
            </a:r>
            <a:endParaRPr lang="en-US" dirty="0"/>
          </a:p>
        </p:txBody>
      </p:sp>
      <p:pic>
        <p:nvPicPr>
          <p:cNvPr id="8" name="Picture 7">
            <a:extLst>
              <a:ext uri="{FF2B5EF4-FFF2-40B4-BE49-F238E27FC236}">
                <a16:creationId xmlns:a16="http://schemas.microsoft.com/office/drawing/2014/main" id="{A489C47F-CA5A-0742-8D64-B15305EAE1CF}"/>
              </a:ext>
            </a:extLst>
          </p:cNvPr>
          <p:cNvPicPr>
            <a:picLocks noChangeAspect="1"/>
          </p:cNvPicPr>
          <p:nvPr userDrawn="1"/>
        </p:nvPicPr>
        <p:blipFill rotWithShape="1">
          <a:blip r:embed="rId3"/>
          <a:srcRect l="32444"/>
          <a:stretch/>
        </p:blipFill>
        <p:spPr>
          <a:xfrm>
            <a:off x="9017874" y="427320"/>
            <a:ext cx="2861441" cy="675709"/>
          </a:xfrm>
          <a:prstGeom prst="rect">
            <a:avLst/>
          </a:prstGeom>
        </p:spPr>
      </p:pic>
      <p:sp>
        <p:nvSpPr>
          <p:cNvPr id="9" name="Slide Number Placeholder 8">
            <a:extLst>
              <a:ext uri="{FF2B5EF4-FFF2-40B4-BE49-F238E27FC236}">
                <a16:creationId xmlns:a16="http://schemas.microsoft.com/office/drawing/2014/main" id="{85B2B9DB-F55C-5240-9C7B-841AD89969B4}"/>
              </a:ext>
            </a:extLst>
          </p:cNvPr>
          <p:cNvSpPr>
            <a:spLocks noGrp="1"/>
          </p:cNvSpPr>
          <p:nvPr>
            <p:ph type="sldNum" sz="quarter" idx="10"/>
          </p:nvPr>
        </p:nvSpPr>
        <p:spPr/>
        <p:txBody>
          <a:bodyPr/>
          <a:lstStyle/>
          <a:p>
            <a:fld id="{2D3668DB-B743-9544-89BC-2B4F302F7311}" type="slidenum">
              <a:rPr lang="en-US" smtClean="0"/>
              <a:pPr/>
              <a:t>‹#›</a:t>
            </a:fld>
            <a:endParaRPr lang="en-US"/>
          </a:p>
        </p:txBody>
      </p:sp>
      <p:sp>
        <p:nvSpPr>
          <p:cNvPr id="11" name="Text Placeholder 10">
            <a:extLst>
              <a:ext uri="{FF2B5EF4-FFF2-40B4-BE49-F238E27FC236}">
                <a16:creationId xmlns:a16="http://schemas.microsoft.com/office/drawing/2014/main" id="{EB678E01-7460-654B-A959-D51E99C19E00}"/>
              </a:ext>
            </a:extLst>
          </p:cNvPr>
          <p:cNvSpPr>
            <a:spLocks noGrp="1"/>
          </p:cNvSpPr>
          <p:nvPr>
            <p:ph type="body" sz="quarter" idx="11" hasCustomPrompt="1"/>
          </p:nvPr>
        </p:nvSpPr>
        <p:spPr>
          <a:xfrm>
            <a:off x="1524000" y="4246563"/>
            <a:ext cx="9144000" cy="650875"/>
          </a:xfrm>
        </p:spPr>
        <p:txBody>
          <a:bodyPr vert="horz" lIns="91440" tIns="45720" rIns="91440" bIns="45720" rtlCol="0" anchor="ctr">
            <a:normAutofit/>
          </a:bodyPr>
          <a:lstStyle>
            <a:lvl1pPr>
              <a:defRPr lang="en-GB" sz="2800" smtClean="0"/>
            </a:lvl1pPr>
            <a:lvl2pPr>
              <a:defRPr lang="en-GB" sz="2000" smtClean="0"/>
            </a:lvl2pPr>
            <a:lvl3pPr>
              <a:defRPr lang="en-GB" sz="1800" smtClean="0"/>
            </a:lvl3pPr>
            <a:lvl4pPr>
              <a:defRPr lang="en-GB" sz="1600" smtClean="0"/>
            </a:lvl4pPr>
            <a:lvl5pPr>
              <a:defRPr lang="en-GB" sz="1600"/>
            </a:lvl5pPr>
          </a:lstStyle>
          <a:p>
            <a:pPr marL="0" lvl="0" indent="0" algn="ctr">
              <a:buNone/>
            </a:pPr>
            <a:r>
              <a:rPr lang="en-GB" dirty="0"/>
              <a:t>Speaker Title</a:t>
            </a:r>
          </a:p>
        </p:txBody>
      </p:sp>
    </p:spTree>
    <p:extLst>
      <p:ext uri="{BB962C8B-B14F-4D97-AF65-F5344CB8AC3E}">
        <p14:creationId xmlns:p14="http://schemas.microsoft.com/office/powerpoint/2010/main" val="405769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691617"/>
      </p:ext>
    </p:extLst>
  </p:cSld>
  <p:clrMapOvr>
    <a:masterClrMapping/>
  </p:clrMapOvr>
  <p:transition>
    <p:fade/>
  </p:transition>
  <p:extLst>
    <p:ext uri="{DCECCB84-F9BA-43D5-87BE-67443E8EF086}">
      <p15:sldGuideLst xmlns:p15="http://schemas.microsoft.com/office/powerpoint/2012/main">
        <p15:guide id="1" orient="horz" pos="30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tatement - WHITE">
    <p:bg>
      <p:bgPr>
        <a:solidFill>
          <a:schemeClr val="bg1"/>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492615" y="6303100"/>
            <a:ext cx="112069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2614" y="6433733"/>
            <a:ext cx="1085850" cy="170688"/>
          </a:xfrm>
          <a:prstGeom prst="rect">
            <a:avLst/>
          </a:prstGeom>
        </p:spPr>
      </p:pic>
      <p:sp>
        <p:nvSpPr>
          <p:cNvPr id="10" name="Title 1"/>
          <p:cNvSpPr>
            <a:spLocks noGrp="1"/>
          </p:cNvSpPr>
          <p:nvPr>
            <p:ph type="ctrTitle"/>
          </p:nvPr>
        </p:nvSpPr>
        <p:spPr>
          <a:xfrm>
            <a:off x="1622964" y="1719165"/>
            <a:ext cx="8946073" cy="3330130"/>
          </a:xfrm>
        </p:spPr>
        <p:txBody>
          <a:bodyPr anchor="ctr">
            <a:noAutofit/>
          </a:bodyPr>
          <a:lstStyle>
            <a:lvl1pPr algn="ctr">
              <a:lnSpc>
                <a:spcPts val="5443"/>
              </a:lnSpc>
              <a:defRPr sz="4536" b="1" i="0" cap="all" spc="91" baseline="0">
                <a:solidFill>
                  <a:schemeClr val="tx1"/>
                </a:solidFill>
                <a:latin typeface="InterFace" panose="020B0503020203020204" pitchFamily="34" charset="0"/>
                <a:ea typeface="InterFace" panose="020B0503020203020204" pitchFamily="34" charset="0"/>
                <a:cs typeface="InterFace" panose="020B0503020203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99869107"/>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C531-0715-46B5-B936-82F35CDDC8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262B66-05D0-4A6B-B470-6FF648D74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5C76E8-6B22-44F4-B4F7-58D06A069E8C}"/>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5" name="Footer Placeholder 4">
            <a:extLst>
              <a:ext uri="{FF2B5EF4-FFF2-40B4-BE49-F238E27FC236}">
                <a16:creationId xmlns:a16="http://schemas.microsoft.com/office/drawing/2014/main" id="{F9C7B0F5-7C8C-425E-938D-3291D6ACEB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8EED4D-7487-4E0A-AB21-30C69C5D0627}"/>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169068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57EA-13A0-42A8-871E-13D018D9E8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EDFEE4-CD1A-4DCC-BDA0-37636C856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9F3DF-CC32-4327-A2A7-377021D39CA2}"/>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5" name="Footer Placeholder 4">
            <a:extLst>
              <a:ext uri="{FF2B5EF4-FFF2-40B4-BE49-F238E27FC236}">
                <a16:creationId xmlns:a16="http://schemas.microsoft.com/office/drawing/2014/main" id="{57FD5623-31FF-40E5-A5E6-ED3C3184C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4565B7-9325-407E-836A-034B54BD907F}"/>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74121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3DE2-19B1-4BC0-A63E-95B5A23235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8CA57F-F8D9-4DFD-B242-4E0D92FBB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AE4F9D-60D4-4CE1-854F-482991C09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A28BCF-D219-4E99-988E-1AD9E0D93783}"/>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6" name="Footer Placeholder 5">
            <a:extLst>
              <a:ext uri="{FF2B5EF4-FFF2-40B4-BE49-F238E27FC236}">
                <a16:creationId xmlns:a16="http://schemas.microsoft.com/office/drawing/2014/main" id="{525F17B8-4623-4E0A-BE96-C199614057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244A70-017D-42BE-88DC-427C2AB46452}"/>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198724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7AB3-87D4-4020-8661-985A56EB3D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B1BB19-5877-43B5-85BC-4E383FC24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6F039-671F-472F-A32E-3C8DAF51B0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041671-2FF7-4160-969C-F0A8DE12F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66F04-826E-4ECA-A637-2DA31A992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1AD7A6-D30E-44FF-AC38-E29E59C15310}"/>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8" name="Footer Placeholder 7">
            <a:extLst>
              <a:ext uri="{FF2B5EF4-FFF2-40B4-BE49-F238E27FC236}">
                <a16:creationId xmlns:a16="http://schemas.microsoft.com/office/drawing/2014/main" id="{5277A9F9-EAB4-4F47-9251-0C972FEA18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624E2E-1743-4AFF-A664-3FAFB0A6F6A3}"/>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359037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21E9-29AB-451B-8C18-7EE392F4B59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63B90D-5115-4071-96B9-2067922F7C72}"/>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4" name="Footer Placeholder 3">
            <a:extLst>
              <a:ext uri="{FF2B5EF4-FFF2-40B4-BE49-F238E27FC236}">
                <a16:creationId xmlns:a16="http://schemas.microsoft.com/office/drawing/2014/main" id="{217E5FA6-C38B-4E1B-BB6A-8A7BC76BB9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1C747F-ABA2-45E3-944D-561EA4DB8D00}"/>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382046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E2E1-9495-4390-8FBC-0BAE1EA98809}"/>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3" name="Footer Placeholder 2">
            <a:extLst>
              <a:ext uri="{FF2B5EF4-FFF2-40B4-BE49-F238E27FC236}">
                <a16:creationId xmlns:a16="http://schemas.microsoft.com/office/drawing/2014/main" id="{D5D5F375-82BB-4830-AF5C-DD4D5B5CDF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BD527D-D699-43A8-BF32-399C1297A6CB}"/>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3809798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51DB-1FF0-437F-A909-81F182E58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936A06-A9DF-4B15-AA6E-F236AFBF4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5B9117-211F-4844-A49B-531D083F8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20218-B7AA-4B83-890F-415D8ADA32AC}"/>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6" name="Footer Placeholder 5">
            <a:extLst>
              <a:ext uri="{FF2B5EF4-FFF2-40B4-BE49-F238E27FC236}">
                <a16:creationId xmlns:a16="http://schemas.microsoft.com/office/drawing/2014/main" id="{3E6DA14E-EF7B-409D-A79D-5890C996ED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53780F-0BE9-4AF5-9147-75313419B2C1}"/>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170489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9285-EBE7-41C3-91B1-EA96B9A8E6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0818E7-92F4-4636-BEBA-87371AB95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1D9E96-8D77-40DF-A2DB-20F4C0794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5F4A4-886D-4A4B-836F-70486E535977}"/>
              </a:ext>
            </a:extLst>
          </p:cNvPr>
          <p:cNvSpPr>
            <a:spLocks noGrp="1"/>
          </p:cNvSpPr>
          <p:nvPr>
            <p:ph type="dt" sz="half" idx="10"/>
          </p:nvPr>
        </p:nvSpPr>
        <p:spPr/>
        <p:txBody>
          <a:bodyPr/>
          <a:lstStyle/>
          <a:p>
            <a:fld id="{7C89A6D5-E8CC-4E53-B6FE-CE29B8D21665}" type="datetimeFigureOut">
              <a:rPr lang="en-GB" smtClean="0"/>
              <a:t>21/11/2019</a:t>
            </a:fld>
            <a:endParaRPr lang="en-GB"/>
          </a:p>
        </p:txBody>
      </p:sp>
      <p:sp>
        <p:nvSpPr>
          <p:cNvPr id="6" name="Footer Placeholder 5">
            <a:extLst>
              <a:ext uri="{FF2B5EF4-FFF2-40B4-BE49-F238E27FC236}">
                <a16:creationId xmlns:a16="http://schemas.microsoft.com/office/drawing/2014/main" id="{5181FDE6-F61E-4DA6-AF92-BCF57C915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25E8BB-9935-42A2-A007-ABE6EBE7271F}"/>
              </a:ext>
            </a:extLst>
          </p:cNvPr>
          <p:cNvSpPr>
            <a:spLocks noGrp="1"/>
          </p:cNvSpPr>
          <p:nvPr>
            <p:ph type="sldNum" sz="quarter" idx="12"/>
          </p:nvPr>
        </p:nvSpPr>
        <p:spPr/>
        <p:txBody>
          <a:bodyPr/>
          <a:lstStyle/>
          <a:p>
            <a:fld id="{CCAA7D9C-0194-4B52-8D30-7DD29BED0B90}" type="slidenum">
              <a:rPr lang="en-GB" smtClean="0"/>
              <a:t>‹#›</a:t>
            </a:fld>
            <a:endParaRPr lang="en-GB"/>
          </a:p>
        </p:txBody>
      </p:sp>
    </p:spTree>
    <p:extLst>
      <p:ext uri="{BB962C8B-B14F-4D97-AF65-F5344CB8AC3E}">
        <p14:creationId xmlns:p14="http://schemas.microsoft.com/office/powerpoint/2010/main" val="37566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F803CA-A8D6-4F39-BD71-4FCC471ADB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3305F2-068E-4E1E-9D14-B329FC911E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763185-0D60-4886-8CFE-3D444B91D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9A6D5-E8CC-4E53-B6FE-CE29B8D21665}" type="datetimeFigureOut">
              <a:rPr lang="en-GB" smtClean="0"/>
              <a:t>21/11/2019</a:t>
            </a:fld>
            <a:endParaRPr lang="en-GB"/>
          </a:p>
        </p:txBody>
      </p:sp>
      <p:sp>
        <p:nvSpPr>
          <p:cNvPr id="5" name="Footer Placeholder 4">
            <a:extLst>
              <a:ext uri="{FF2B5EF4-FFF2-40B4-BE49-F238E27FC236}">
                <a16:creationId xmlns:a16="http://schemas.microsoft.com/office/drawing/2014/main" id="{2F9ED95C-BFD4-4A23-B86B-64C0967C9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B26FA1-176C-47B5-BD47-0FD30E6081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A7D9C-0194-4B52-8D30-7DD29BED0B90}" type="slidenum">
              <a:rPr lang="en-GB" smtClean="0"/>
              <a:t>‹#›</a:t>
            </a:fld>
            <a:endParaRPr lang="en-GB"/>
          </a:p>
        </p:txBody>
      </p:sp>
    </p:spTree>
    <p:extLst>
      <p:ext uri="{BB962C8B-B14F-4D97-AF65-F5344CB8AC3E}">
        <p14:creationId xmlns:p14="http://schemas.microsoft.com/office/powerpoint/2010/main" val="319644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2CFD-8A66-4DB2-A37A-1523EC917B5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49967959-707F-4312-9E64-CE2E12B8CB3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7501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FA14257-CCF9-4AE7-AABD-CC55C0701C3D}"/>
              </a:ext>
            </a:extLst>
          </p:cNvPr>
          <p:cNvCxnSpPr>
            <a:cxnSpLocks/>
          </p:cNvCxnSpPr>
          <p:nvPr/>
        </p:nvCxnSpPr>
        <p:spPr>
          <a:xfrm>
            <a:off x="1299704" y="4568724"/>
            <a:ext cx="7639072" cy="0"/>
          </a:xfrm>
          <a:prstGeom prst="line">
            <a:avLst/>
          </a:prstGeom>
          <a:ln w="12700">
            <a:solidFill>
              <a:srgbClr val="009F69"/>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2CA1768-9FBB-45E4-A148-D60855B8BC5A}"/>
              </a:ext>
            </a:extLst>
          </p:cNvPr>
          <p:cNvSpPr/>
          <p:nvPr/>
        </p:nvSpPr>
        <p:spPr>
          <a:xfrm>
            <a:off x="8907509" y="2466661"/>
            <a:ext cx="1812878" cy="1866107"/>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67A70433-CA7C-4F87-B468-81F30D951840}"/>
              </a:ext>
            </a:extLst>
          </p:cNvPr>
          <p:cNvCxnSpPr>
            <a:cxnSpLocks/>
          </p:cNvCxnSpPr>
          <p:nvPr/>
        </p:nvCxnSpPr>
        <p:spPr>
          <a:xfrm>
            <a:off x="1299704" y="3396938"/>
            <a:ext cx="7639072" cy="0"/>
          </a:xfrm>
          <a:prstGeom prst="line">
            <a:avLst/>
          </a:prstGeom>
          <a:ln w="12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D282DA4-AB6F-4E1F-B7CA-78763A4C829A}"/>
              </a:ext>
            </a:extLst>
          </p:cNvPr>
          <p:cNvSpPr/>
          <p:nvPr/>
        </p:nvSpPr>
        <p:spPr>
          <a:xfrm>
            <a:off x="1498724" y="3684673"/>
            <a:ext cx="106499" cy="1367571"/>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62E62056-D5E0-4415-943A-5CED9EBA3216}"/>
              </a:ext>
            </a:extLst>
          </p:cNvPr>
          <p:cNvSpPr/>
          <p:nvPr/>
        </p:nvSpPr>
        <p:spPr>
          <a:xfrm>
            <a:off x="1241621" y="3640369"/>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36595D88-B483-4C81-8D80-CF3E4AD525AE}"/>
              </a:ext>
            </a:extLst>
          </p:cNvPr>
          <p:cNvSpPr/>
          <p:nvPr/>
        </p:nvSpPr>
        <p:spPr>
          <a:xfrm>
            <a:off x="1498723"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0EF6F567-7562-43E1-8534-001A8E74AAE7}"/>
              </a:ext>
            </a:extLst>
          </p:cNvPr>
          <p:cNvSpPr/>
          <p:nvPr/>
        </p:nvSpPr>
        <p:spPr>
          <a:xfrm>
            <a:off x="2245622"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65FCFF26-478A-4138-8822-055671B9412F}"/>
              </a:ext>
            </a:extLst>
          </p:cNvPr>
          <p:cNvSpPr/>
          <p:nvPr/>
        </p:nvSpPr>
        <p:spPr>
          <a:xfrm>
            <a:off x="2992521"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0849CECD-A179-4661-AA90-26CA9F3F0827}"/>
              </a:ext>
            </a:extLst>
          </p:cNvPr>
          <p:cNvSpPr/>
          <p:nvPr/>
        </p:nvSpPr>
        <p:spPr>
          <a:xfrm>
            <a:off x="3739420"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1B74FE28-EF25-4363-A235-7CBDBCDFECDF}"/>
              </a:ext>
            </a:extLst>
          </p:cNvPr>
          <p:cNvSpPr/>
          <p:nvPr/>
        </p:nvSpPr>
        <p:spPr>
          <a:xfrm>
            <a:off x="4486319"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200DFA9-BADB-4F7F-A7B1-00E08DBEF659}"/>
              </a:ext>
            </a:extLst>
          </p:cNvPr>
          <p:cNvSpPr/>
          <p:nvPr/>
        </p:nvSpPr>
        <p:spPr>
          <a:xfrm>
            <a:off x="5233218"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009DFAE9-7113-4211-87D4-269E9F05292C}"/>
              </a:ext>
            </a:extLst>
          </p:cNvPr>
          <p:cNvSpPr/>
          <p:nvPr/>
        </p:nvSpPr>
        <p:spPr>
          <a:xfrm>
            <a:off x="5980117"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C78EF1C4-5BC5-4BD4-9A97-92831930A57A}"/>
              </a:ext>
            </a:extLst>
          </p:cNvPr>
          <p:cNvSpPr/>
          <p:nvPr/>
        </p:nvSpPr>
        <p:spPr>
          <a:xfrm>
            <a:off x="6727016"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B43FF5B6-BA24-48E7-ACBC-13E00EADFF61}"/>
              </a:ext>
            </a:extLst>
          </p:cNvPr>
          <p:cNvSpPr/>
          <p:nvPr/>
        </p:nvSpPr>
        <p:spPr>
          <a:xfrm>
            <a:off x="7473918" y="5130354"/>
            <a:ext cx="110457" cy="144016"/>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2F73D344-AFDF-4890-9A88-F2E5D281DDE5}"/>
              </a:ext>
            </a:extLst>
          </p:cNvPr>
          <p:cNvSpPr/>
          <p:nvPr/>
        </p:nvSpPr>
        <p:spPr>
          <a:xfrm>
            <a:off x="2245623" y="3540657"/>
            <a:ext cx="106499" cy="1511588"/>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846437A-E3C2-4091-AAC7-CD1E943EBFE3}"/>
              </a:ext>
            </a:extLst>
          </p:cNvPr>
          <p:cNvSpPr/>
          <p:nvPr/>
        </p:nvSpPr>
        <p:spPr>
          <a:xfrm>
            <a:off x="1988379" y="3532664"/>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1D14417E-2DF1-4743-A73A-D9964F7D966A}"/>
              </a:ext>
            </a:extLst>
          </p:cNvPr>
          <p:cNvSpPr/>
          <p:nvPr/>
        </p:nvSpPr>
        <p:spPr>
          <a:xfrm>
            <a:off x="2992523" y="3310505"/>
            <a:ext cx="106419" cy="1741740"/>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482347FF-E8F0-40F3-98E2-67FE61B30973}"/>
              </a:ext>
            </a:extLst>
          </p:cNvPr>
          <p:cNvSpPr/>
          <p:nvPr/>
        </p:nvSpPr>
        <p:spPr>
          <a:xfrm>
            <a:off x="2735137" y="3222449"/>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F5DAC550-44F4-4054-8274-4FBBA82D8068}"/>
              </a:ext>
            </a:extLst>
          </p:cNvPr>
          <p:cNvSpPr/>
          <p:nvPr/>
        </p:nvSpPr>
        <p:spPr>
          <a:xfrm>
            <a:off x="3739423" y="3284984"/>
            <a:ext cx="106419" cy="1767260"/>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1AED579-C3FF-407C-A5A7-312264290380}"/>
              </a:ext>
            </a:extLst>
          </p:cNvPr>
          <p:cNvSpPr/>
          <p:nvPr/>
        </p:nvSpPr>
        <p:spPr>
          <a:xfrm>
            <a:off x="3481895" y="3222449"/>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A2268647-E518-4741-AD9C-2B5F32BFAD72}"/>
              </a:ext>
            </a:extLst>
          </p:cNvPr>
          <p:cNvSpPr/>
          <p:nvPr/>
        </p:nvSpPr>
        <p:spPr>
          <a:xfrm>
            <a:off x="4486324" y="3150999"/>
            <a:ext cx="106420" cy="1901245"/>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ADC72CF-FC66-49B4-B0E7-224496FBFFBD}"/>
              </a:ext>
            </a:extLst>
          </p:cNvPr>
          <p:cNvSpPr/>
          <p:nvPr/>
        </p:nvSpPr>
        <p:spPr>
          <a:xfrm>
            <a:off x="4228653" y="3149882"/>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EE805A9F-9397-4CD6-8925-F8F16BC63AAA}"/>
              </a:ext>
            </a:extLst>
          </p:cNvPr>
          <p:cNvSpPr/>
          <p:nvPr/>
        </p:nvSpPr>
        <p:spPr>
          <a:xfrm>
            <a:off x="5233223" y="3036021"/>
            <a:ext cx="110457" cy="2016224"/>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A1074BD9-9C17-4136-B1CA-5D40967ABF91}"/>
              </a:ext>
            </a:extLst>
          </p:cNvPr>
          <p:cNvSpPr/>
          <p:nvPr/>
        </p:nvSpPr>
        <p:spPr>
          <a:xfrm>
            <a:off x="4975411" y="3006425"/>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91B17FA1-7B4D-46DB-94C0-48726437BD65}"/>
              </a:ext>
            </a:extLst>
          </p:cNvPr>
          <p:cNvSpPr/>
          <p:nvPr/>
        </p:nvSpPr>
        <p:spPr>
          <a:xfrm>
            <a:off x="5980123" y="3036021"/>
            <a:ext cx="110457" cy="2016224"/>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8B7A3630-80CA-480E-95E6-BFD15CB083AC}"/>
              </a:ext>
            </a:extLst>
          </p:cNvPr>
          <p:cNvSpPr/>
          <p:nvPr/>
        </p:nvSpPr>
        <p:spPr>
          <a:xfrm>
            <a:off x="5722169" y="2839773"/>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012AE732-FBAF-4C72-989B-5B354385DC12}"/>
              </a:ext>
            </a:extLst>
          </p:cNvPr>
          <p:cNvSpPr/>
          <p:nvPr/>
        </p:nvSpPr>
        <p:spPr>
          <a:xfrm>
            <a:off x="6727023" y="3036021"/>
            <a:ext cx="110457" cy="2016224"/>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0C66EAF4-C7F7-44E8-9E9A-507317D26F6C}"/>
              </a:ext>
            </a:extLst>
          </p:cNvPr>
          <p:cNvSpPr/>
          <p:nvPr/>
        </p:nvSpPr>
        <p:spPr>
          <a:xfrm>
            <a:off x="6468927" y="2682910"/>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429D1C5E-74B3-46C9-B7D3-DA450AD48FE7}"/>
              </a:ext>
            </a:extLst>
          </p:cNvPr>
          <p:cNvSpPr/>
          <p:nvPr/>
        </p:nvSpPr>
        <p:spPr>
          <a:xfrm>
            <a:off x="7473919" y="3036021"/>
            <a:ext cx="110457" cy="2016224"/>
          </a:xfrm>
          <a:prstGeom prst="round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909B6A5D-CC9D-4527-9860-71CE1DB06718}"/>
              </a:ext>
            </a:extLst>
          </p:cNvPr>
          <p:cNvSpPr/>
          <p:nvPr/>
        </p:nvSpPr>
        <p:spPr>
          <a:xfrm>
            <a:off x="7215683" y="2439388"/>
            <a:ext cx="630095" cy="625889"/>
          </a:xfrm>
          <a:prstGeom prst="ellipse">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0E53323-9BA3-4A0D-97A0-446554AF60F3}"/>
              </a:ext>
            </a:extLst>
          </p:cNvPr>
          <p:cNvSpPr/>
          <p:nvPr/>
        </p:nvSpPr>
        <p:spPr>
          <a:xfrm>
            <a:off x="1246379" y="3712936"/>
            <a:ext cx="6270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19</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9902B81-DBEB-4EC3-8017-DD4FE0DFC933}"/>
              </a:ext>
            </a:extLst>
          </p:cNvPr>
          <p:cNvSpPr/>
          <p:nvPr/>
        </p:nvSpPr>
        <p:spPr>
          <a:xfrm>
            <a:off x="1984280" y="3605231"/>
            <a:ext cx="6270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20</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A220D05B-4A20-4DDB-A8E7-B18FAC41621B}"/>
              </a:ext>
            </a:extLst>
          </p:cNvPr>
          <p:cNvSpPr/>
          <p:nvPr/>
        </p:nvSpPr>
        <p:spPr>
          <a:xfrm>
            <a:off x="2722181" y="3295016"/>
            <a:ext cx="64472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25</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D38C8D3-61E5-4BB9-AD74-5473E1E6DD6C}"/>
              </a:ext>
            </a:extLst>
          </p:cNvPr>
          <p:cNvSpPr/>
          <p:nvPr/>
        </p:nvSpPr>
        <p:spPr>
          <a:xfrm>
            <a:off x="3477715" y="3295016"/>
            <a:ext cx="64472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25</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AE773D3B-835D-481B-821D-8BD6956F52E3}"/>
              </a:ext>
            </a:extLst>
          </p:cNvPr>
          <p:cNvSpPr/>
          <p:nvPr/>
        </p:nvSpPr>
        <p:spPr>
          <a:xfrm>
            <a:off x="4233249" y="3222449"/>
            <a:ext cx="6270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26</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D9F5A88-C934-421A-AE55-3910EB1BC214}"/>
              </a:ext>
            </a:extLst>
          </p:cNvPr>
          <p:cNvSpPr/>
          <p:nvPr/>
        </p:nvSpPr>
        <p:spPr>
          <a:xfrm>
            <a:off x="4988783" y="3078992"/>
            <a:ext cx="64472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28</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6DC51E65-491A-4195-A124-CC1B8C075947}"/>
              </a:ext>
            </a:extLst>
          </p:cNvPr>
          <p:cNvSpPr/>
          <p:nvPr/>
        </p:nvSpPr>
        <p:spPr>
          <a:xfrm>
            <a:off x="5744317" y="2912340"/>
            <a:ext cx="6270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30</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957C7DA4-CC10-4F26-9530-38E0815E5DA6}"/>
              </a:ext>
            </a:extLst>
          </p:cNvPr>
          <p:cNvSpPr/>
          <p:nvPr/>
        </p:nvSpPr>
        <p:spPr>
          <a:xfrm>
            <a:off x="6482218" y="2755477"/>
            <a:ext cx="6270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32</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D8B4CB59-EE80-4F5A-9001-3D77E5632DC8}"/>
              </a:ext>
            </a:extLst>
          </p:cNvPr>
          <p:cNvSpPr/>
          <p:nvPr/>
        </p:nvSpPr>
        <p:spPr>
          <a:xfrm>
            <a:off x="7220118" y="2511955"/>
            <a:ext cx="6270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panose="020F0502020204030204"/>
                <a:ea typeface="+mn-ea"/>
                <a:cs typeface="+mn-cs"/>
              </a:rPr>
              <a:t>35</a:t>
            </a: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FF09724-9BE3-4557-9393-2F0351791A4E}"/>
              </a:ext>
            </a:extLst>
          </p:cNvPr>
          <p:cNvSpPr/>
          <p:nvPr/>
        </p:nvSpPr>
        <p:spPr>
          <a:xfrm>
            <a:off x="11996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1</a:t>
            </a:r>
          </a:p>
        </p:txBody>
      </p:sp>
      <p:sp>
        <p:nvSpPr>
          <p:cNvPr id="51" name="Rectangle 50">
            <a:extLst>
              <a:ext uri="{FF2B5EF4-FFF2-40B4-BE49-F238E27FC236}">
                <a16:creationId xmlns:a16="http://schemas.microsoft.com/office/drawing/2014/main" id="{C3641B9F-DF37-47FB-862A-248D6B5B3D0A}"/>
              </a:ext>
            </a:extLst>
          </p:cNvPr>
          <p:cNvSpPr/>
          <p:nvPr/>
        </p:nvSpPr>
        <p:spPr>
          <a:xfrm>
            <a:off x="19465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2</a:t>
            </a:r>
          </a:p>
        </p:txBody>
      </p:sp>
      <p:sp>
        <p:nvSpPr>
          <p:cNvPr id="52" name="Rectangle 51">
            <a:extLst>
              <a:ext uri="{FF2B5EF4-FFF2-40B4-BE49-F238E27FC236}">
                <a16:creationId xmlns:a16="http://schemas.microsoft.com/office/drawing/2014/main" id="{2A33B51E-4CC7-4EC9-96AF-2C8E9E65CC2B}"/>
              </a:ext>
            </a:extLst>
          </p:cNvPr>
          <p:cNvSpPr/>
          <p:nvPr/>
        </p:nvSpPr>
        <p:spPr>
          <a:xfrm>
            <a:off x="26934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3</a:t>
            </a:r>
          </a:p>
        </p:txBody>
      </p:sp>
      <p:sp>
        <p:nvSpPr>
          <p:cNvPr id="53" name="Rectangle 52">
            <a:extLst>
              <a:ext uri="{FF2B5EF4-FFF2-40B4-BE49-F238E27FC236}">
                <a16:creationId xmlns:a16="http://schemas.microsoft.com/office/drawing/2014/main" id="{1ED06DEE-90DB-4A26-B96A-F153CA86FB63}"/>
              </a:ext>
            </a:extLst>
          </p:cNvPr>
          <p:cNvSpPr/>
          <p:nvPr/>
        </p:nvSpPr>
        <p:spPr>
          <a:xfrm>
            <a:off x="34403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4</a:t>
            </a:r>
          </a:p>
        </p:txBody>
      </p:sp>
      <p:sp>
        <p:nvSpPr>
          <p:cNvPr id="54" name="Rectangle 53">
            <a:extLst>
              <a:ext uri="{FF2B5EF4-FFF2-40B4-BE49-F238E27FC236}">
                <a16:creationId xmlns:a16="http://schemas.microsoft.com/office/drawing/2014/main" id="{A72E9C1A-972C-4C65-97F4-A2A7145D5270}"/>
              </a:ext>
            </a:extLst>
          </p:cNvPr>
          <p:cNvSpPr/>
          <p:nvPr/>
        </p:nvSpPr>
        <p:spPr>
          <a:xfrm>
            <a:off x="41872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5</a:t>
            </a:r>
          </a:p>
        </p:txBody>
      </p:sp>
      <p:sp>
        <p:nvSpPr>
          <p:cNvPr id="55" name="Rectangle 54">
            <a:extLst>
              <a:ext uri="{FF2B5EF4-FFF2-40B4-BE49-F238E27FC236}">
                <a16:creationId xmlns:a16="http://schemas.microsoft.com/office/drawing/2014/main" id="{00E2DA77-6954-4C4E-ABCD-B52620BBB3EB}"/>
              </a:ext>
            </a:extLst>
          </p:cNvPr>
          <p:cNvSpPr/>
          <p:nvPr/>
        </p:nvSpPr>
        <p:spPr>
          <a:xfrm>
            <a:off x="49341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6</a:t>
            </a:r>
          </a:p>
        </p:txBody>
      </p:sp>
      <p:sp>
        <p:nvSpPr>
          <p:cNvPr id="56" name="Rectangle 55">
            <a:extLst>
              <a:ext uri="{FF2B5EF4-FFF2-40B4-BE49-F238E27FC236}">
                <a16:creationId xmlns:a16="http://schemas.microsoft.com/office/drawing/2014/main" id="{2E2632EF-BCC3-4DC3-B958-96678F935117}"/>
              </a:ext>
            </a:extLst>
          </p:cNvPr>
          <p:cNvSpPr/>
          <p:nvPr/>
        </p:nvSpPr>
        <p:spPr>
          <a:xfrm>
            <a:off x="56810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7</a:t>
            </a:r>
          </a:p>
        </p:txBody>
      </p:sp>
      <p:sp>
        <p:nvSpPr>
          <p:cNvPr id="57" name="Rectangle 56">
            <a:extLst>
              <a:ext uri="{FF2B5EF4-FFF2-40B4-BE49-F238E27FC236}">
                <a16:creationId xmlns:a16="http://schemas.microsoft.com/office/drawing/2014/main" id="{5DB5CFE8-E162-45A1-BCE3-87164C647FC5}"/>
              </a:ext>
            </a:extLst>
          </p:cNvPr>
          <p:cNvSpPr/>
          <p:nvPr/>
        </p:nvSpPr>
        <p:spPr>
          <a:xfrm>
            <a:off x="6427986"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8</a:t>
            </a:r>
          </a:p>
        </p:txBody>
      </p:sp>
      <p:sp>
        <p:nvSpPr>
          <p:cNvPr id="58" name="Rectangle 57">
            <a:extLst>
              <a:ext uri="{FF2B5EF4-FFF2-40B4-BE49-F238E27FC236}">
                <a16:creationId xmlns:a16="http://schemas.microsoft.com/office/drawing/2014/main" id="{108943AA-15C8-48AF-B5E3-4E15B20DFDC7}"/>
              </a:ext>
            </a:extLst>
          </p:cNvPr>
          <p:cNvSpPr/>
          <p:nvPr/>
        </p:nvSpPr>
        <p:spPr>
          <a:xfrm>
            <a:off x="7174882" y="5281463"/>
            <a:ext cx="70852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rPr>
              <a:t>AREA 9</a:t>
            </a:r>
          </a:p>
        </p:txBody>
      </p:sp>
      <p:sp>
        <p:nvSpPr>
          <p:cNvPr id="59" name="Text Placeholder 2">
            <a:extLst>
              <a:ext uri="{FF2B5EF4-FFF2-40B4-BE49-F238E27FC236}">
                <a16:creationId xmlns:a16="http://schemas.microsoft.com/office/drawing/2014/main" id="{49B99853-939F-4D39-B54D-497B8E7D74BF}"/>
              </a:ext>
            </a:extLst>
          </p:cNvPr>
          <p:cNvSpPr txBox="1">
            <a:spLocks/>
          </p:cNvSpPr>
          <p:nvPr/>
        </p:nvSpPr>
        <p:spPr>
          <a:xfrm>
            <a:off x="1238230" y="2003711"/>
            <a:ext cx="5974062"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75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The percentage of people waiting in hospital,</a:t>
            </a:r>
            <a:br>
              <a:rPr kumimoji="0" lang="en-GB" sz="175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br>
            <a:r>
              <a:rPr kumimoji="0" lang="en-GB" sz="175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medically fit to go but delayed for each area.</a:t>
            </a:r>
          </a:p>
        </p:txBody>
      </p:sp>
      <p:sp>
        <p:nvSpPr>
          <p:cNvPr id="60" name="Text Placeholder 2">
            <a:extLst>
              <a:ext uri="{FF2B5EF4-FFF2-40B4-BE49-F238E27FC236}">
                <a16:creationId xmlns:a16="http://schemas.microsoft.com/office/drawing/2014/main" id="{38398DF3-7AD7-467F-80C8-1354A8F4E6A7}"/>
              </a:ext>
            </a:extLst>
          </p:cNvPr>
          <p:cNvSpPr txBox="1">
            <a:spLocks/>
          </p:cNvSpPr>
          <p:nvPr/>
        </p:nvSpPr>
        <p:spPr>
          <a:xfrm>
            <a:off x="8518872" y="2893762"/>
            <a:ext cx="2042489" cy="934605"/>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200"/>
              </a:spcBef>
              <a:spcAft>
                <a:spcPts val="600"/>
              </a:spcAft>
              <a:buClrTx/>
              <a:buSzTx/>
              <a:buFont typeface="Arial" charset="0"/>
              <a:buNone/>
              <a:tabLst/>
              <a:defRPr/>
            </a:pPr>
            <a:r>
              <a:rPr kumimoji="0" lang="en-GB" sz="8800" b="1" i="0" u="none" strike="noStrike" kern="1200" cap="none" spc="-300" normalizeH="0" baseline="0" noProof="0">
                <a:ln>
                  <a:noFill/>
                </a:ln>
                <a:solidFill>
                  <a:srgbClr val="FFFFFF"/>
                </a:solidFill>
                <a:effectLst/>
                <a:uLnTx/>
                <a:uFillTx/>
                <a:latin typeface="Calibri" panose="020F0502020204030204"/>
                <a:ea typeface="+mn-ea"/>
                <a:cs typeface="InterFace" panose="020B0503020203020204" pitchFamily="34" charset="0"/>
              </a:rPr>
              <a:t>27</a:t>
            </a:r>
            <a:r>
              <a:rPr kumimoji="0" lang="en-GB" sz="4400" b="1" i="0" u="none" strike="noStrike" kern="1200" cap="none" spc="-300" normalizeH="0" baseline="0" noProof="0">
                <a:ln>
                  <a:noFill/>
                </a:ln>
                <a:solidFill>
                  <a:srgbClr val="FFFFFF"/>
                </a:solidFill>
                <a:effectLst/>
                <a:uLnTx/>
                <a:uFillTx/>
                <a:latin typeface="Calibri" panose="020F0502020204030204"/>
                <a:ea typeface="+mn-ea"/>
                <a:cs typeface="InterFace" panose="020B0503020203020204" pitchFamily="34" charset="0"/>
              </a:rPr>
              <a:t>%</a:t>
            </a:r>
            <a:endParaRPr kumimoji="0" lang="en-US" sz="7200" b="1" i="0" u="none" strike="noStrike" kern="1200" cap="none" spc="-300" normalizeH="0" baseline="0" noProof="0">
              <a:ln>
                <a:noFill/>
              </a:ln>
              <a:solidFill>
                <a:srgbClr val="FFFFFF"/>
              </a:solidFill>
              <a:effectLst/>
              <a:uLnTx/>
              <a:uFillTx/>
              <a:latin typeface="Calibri" panose="020F0502020204030204"/>
              <a:ea typeface="+mn-ea"/>
              <a:cs typeface="InterFace" panose="020B0503020203020204" pitchFamily="34" charset="0"/>
            </a:endParaRPr>
          </a:p>
        </p:txBody>
      </p:sp>
      <p:sp>
        <p:nvSpPr>
          <p:cNvPr id="61" name="Oval 60">
            <a:extLst>
              <a:ext uri="{FF2B5EF4-FFF2-40B4-BE49-F238E27FC236}">
                <a16:creationId xmlns:a16="http://schemas.microsoft.com/office/drawing/2014/main" id="{4120A8BE-594C-4718-BD03-B33283F322A8}"/>
              </a:ext>
            </a:extLst>
          </p:cNvPr>
          <p:cNvSpPr/>
          <p:nvPr/>
        </p:nvSpPr>
        <p:spPr>
          <a:xfrm>
            <a:off x="8854493" y="3334632"/>
            <a:ext cx="112299" cy="119208"/>
          </a:xfrm>
          <a:prstGeom prst="ellipse">
            <a:avLst/>
          </a:prstGeom>
          <a:solidFill>
            <a:srgbClr val="006A46"/>
          </a:solidFill>
          <a:ln>
            <a:solidFill>
              <a:srgbClr val="F1E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2" name="Text Placeholder 2">
            <a:extLst>
              <a:ext uri="{FF2B5EF4-FFF2-40B4-BE49-F238E27FC236}">
                <a16:creationId xmlns:a16="http://schemas.microsoft.com/office/drawing/2014/main" id="{08B88FA4-FBDD-4F82-A7B8-4A785CA73EB0}"/>
              </a:ext>
            </a:extLst>
          </p:cNvPr>
          <p:cNvSpPr txBox="1">
            <a:spLocks/>
          </p:cNvSpPr>
          <p:nvPr/>
        </p:nvSpPr>
        <p:spPr>
          <a:xfrm>
            <a:off x="10166418" y="3126024"/>
            <a:ext cx="2212057"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60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The average</a:t>
            </a:r>
            <a:br>
              <a:rPr kumimoji="0" lang="en-GB" sz="160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br>
            <a:r>
              <a:rPr kumimoji="0" lang="en-GB" sz="160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for all areas.</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endParaRPr>
          </a:p>
        </p:txBody>
      </p:sp>
      <p:sp>
        <p:nvSpPr>
          <p:cNvPr id="63" name="Rectangle 62">
            <a:extLst>
              <a:ext uri="{FF2B5EF4-FFF2-40B4-BE49-F238E27FC236}">
                <a16:creationId xmlns:a16="http://schemas.microsoft.com/office/drawing/2014/main" id="{808928AC-6814-4B49-BEDA-66B0C4B95B8F}"/>
              </a:ext>
            </a:extLst>
          </p:cNvPr>
          <p:cNvSpPr/>
          <p:nvPr/>
        </p:nvSpPr>
        <p:spPr>
          <a:xfrm>
            <a:off x="4295800" y="6331578"/>
            <a:ext cx="7522369" cy="46166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SOURCE: Newton ‘point of prevalence’ snapshot studies; 10,400 general/acute beds; 14 acute trusts; April-July 2018.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SOURCE: LGA Delayed transfers of care extended time series (monthly by Council and Trust) July 2018.</a:t>
            </a:r>
          </a:p>
        </p:txBody>
      </p:sp>
      <p:sp>
        <p:nvSpPr>
          <p:cNvPr id="64" name="Oval 63">
            <a:extLst>
              <a:ext uri="{FF2B5EF4-FFF2-40B4-BE49-F238E27FC236}">
                <a16:creationId xmlns:a16="http://schemas.microsoft.com/office/drawing/2014/main" id="{4CE44A33-BA55-419D-B311-097940A26B73}"/>
              </a:ext>
            </a:extLst>
          </p:cNvPr>
          <p:cNvSpPr/>
          <p:nvPr/>
        </p:nvSpPr>
        <p:spPr>
          <a:xfrm>
            <a:off x="8911276" y="4509120"/>
            <a:ext cx="112299" cy="119208"/>
          </a:xfrm>
          <a:prstGeom prst="ellipse">
            <a:avLst/>
          </a:prstGeom>
          <a:solidFill>
            <a:srgbClr val="009F69"/>
          </a:solidFill>
          <a:ln>
            <a:solidFill>
              <a:srgbClr val="106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5" name="Text Placeholder 2">
            <a:extLst>
              <a:ext uri="{FF2B5EF4-FFF2-40B4-BE49-F238E27FC236}">
                <a16:creationId xmlns:a16="http://schemas.microsoft.com/office/drawing/2014/main" id="{103606A0-AF10-48A9-9F19-7F1038707197}"/>
              </a:ext>
            </a:extLst>
          </p:cNvPr>
          <p:cNvSpPr txBox="1">
            <a:spLocks/>
          </p:cNvSpPr>
          <p:nvPr/>
        </p:nvSpPr>
        <p:spPr>
          <a:xfrm>
            <a:off x="9012063" y="4415351"/>
            <a:ext cx="2836240" cy="30742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80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8</a:t>
            </a:r>
            <a:r>
              <a:rPr kumimoji="0" lang="en-GB" sz="140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a:t>
            </a:r>
            <a:r>
              <a:rPr kumimoji="0" lang="en-GB" sz="1600" b="1"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   </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endParaRPr>
          </a:p>
        </p:txBody>
      </p:sp>
      <p:sp>
        <p:nvSpPr>
          <p:cNvPr id="66" name="Oval 65">
            <a:extLst>
              <a:ext uri="{FF2B5EF4-FFF2-40B4-BE49-F238E27FC236}">
                <a16:creationId xmlns:a16="http://schemas.microsoft.com/office/drawing/2014/main" id="{3F9DD7B7-52E1-4E63-AB40-F986F40BEB8F}"/>
              </a:ext>
            </a:extLst>
          </p:cNvPr>
          <p:cNvSpPr/>
          <p:nvPr/>
        </p:nvSpPr>
        <p:spPr>
          <a:xfrm>
            <a:off x="7438689" y="4248823"/>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424AA7C8-679C-4063-A0A7-329895ED9C02}"/>
              </a:ext>
            </a:extLst>
          </p:cNvPr>
          <p:cNvSpPr/>
          <p:nvPr/>
        </p:nvSpPr>
        <p:spPr>
          <a:xfrm>
            <a:off x="6691788" y="4628498"/>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A4DF83CC-26F4-46AD-BD5E-8BB2678B62A6}"/>
              </a:ext>
            </a:extLst>
          </p:cNvPr>
          <p:cNvSpPr/>
          <p:nvPr/>
        </p:nvSpPr>
        <p:spPr>
          <a:xfrm>
            <a:off x="5944889" y="4407068"/>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373546CC-7325-4D78-9E74-DBDF69FB6028}"/>
              </a:ext>
            </a:extLst>
          </p:cNvPr>
          <p:cNvSpPr/>
          <p:nvPr/>
        </p:nvSpPr>
        <p:spPr>
          <a:xfrm>
            <a:off x="5187113" y="4320105"/>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6275474C-FEB9-49BD-AC09-33CEE69DF002}"/>
              </a:ext>
            </a:extLst>
          </p:cNvPr>
          <p:cNvSpPr/>
          <p:nvPr/>
        </p:nvSpPr>
        <p:spPr>
          <a:xfrm>
            <a:off x="4445119" y="4402875"/>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AF999CE6-0D00-4ACE-9437-AC47FB17CA27}"/>
              </a:ext>
            </a:extLst>
          </p:cNvPr>
          <p:cNvSpPr/>
          <p:nvPr/>
        </p:nvSpPr>
        <p:spPr>
          <a:xfrm>
            <a:off x="3704203" y="4175712"/>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F28F67C8-B57C-49FD-A12A-24764272C2D3}"/>
              </a:ext>
            </a:extLst>
          </p:cNvPr>
          <p:cNvSpPr/>
          <p:nvPr/>
        </p:nvSpPr>
        <p:spPr>
          <a:xfrm>
            <a:off x="2946413" y="4266577"/>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3EB5FF74-0025-4CDC-90A6-CA6828AB8A9F}"/>
              </a:ext>
            </a:extLst>
          </p:cNvPr>
          <p:cNvSpPr/>
          <p:nvPr/>
        </p:nvSpPr>
        <p:spPr>
          <a:xfrm>
            <a:off x="2208238" y="4251319"/>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54466AD5-6372-421D-946C-0AADC64D804E}"/>
              </a:ext>
            </a:extLst>
          </p:cNvPr>
          <p:cNvSpPr/>
          <p:nvPr/>
        </p:nvSpPr>
        <p:spPr>
          <a:xfrm>
            <a:off x="1452613" y="4501017"/>
            <a:ext cx="180912" cy="180912"/>
          </a:xfrm>
          <a:prstGeom prst="ellipse">
            <a:avLst/>
          </a:prstGeom>
          <a:solidFill>
            <a:schemeClr val="accent6"/>
          </a:solidFill>
          <a:ln w="7620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968A8419-47C2-40FC-948C-7D53797BC57E}"/>
              </a:ext>
            </a:extLst>
          </p:cNvPr>
          <p:cNvSpPr/>
          <p:nvPr/>
        </p:nvSpPr>
        <p:spPr>
          <a:xfrm>
            <a:off x="9120336" y="5403739"/>
            <a:ext cx="138289" cy="138289"/>
          </a:xfrm>
          <a:prstGeom prst="ellipse">
            <a:avLst/>
          </a:prstGeom>
          <a:solidFill>
            <a:schemeClr val="accent6"/>
          </a:solidFill>
          <a:ln w="57150">
            <a:solidFill>
              <a:srgbClr val="009F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DED04F9B-9047-4072-8F02-A469C93FFC8F}"/>
              </a:ext>
            </a:extLst>
          </p:cNvPr>
          <p:cNvSpPr/>
          <p:nvPr/>
        </p:nvSpPr>
        <p:spPr>
          <a:xfrm>
            <a:off x="9012062" y="4667775"/>
            <a:ext cx="2988593"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Nationally reported </a:t>
            </a:r>
            <a:r>
              <a:rPr kumimoji="0" lang="en-GB" sz="1400" b="0" i="0" u="none" strike="noStrike" kern="1200" cap="none" spc="0" normalizeH="0" baseline="0" noProof="0" err="1">
                <a:ln>
                  <a:noFill/>
                </a:ln>
                <a:solidFill>
                  <a:srgbClr val="000000"/>
                </a:solidFill>
                <a:effectLst/>
                <a:uLnTx/>
                <a:uFillTx/>
                <a:latin typeface="Calibri" panose="020F0502020204030204"/>
                <a:ea typeface="+mn-ea"/>
                <a:cs typeface="InterFace" panose="020B0503020203020204" pitchFamily="34" charset="0"/>
              </a:rPr>
              <a:t>DToC</a:t>
            </a:r>
            <a: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 figure</a:t>
            </a:r>
            <a:b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br>
            <a: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for the nine areas, July 2018.</a:t>
            </a:r>
            <a:b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b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      symbol represents reported </a:t>
            </a:r>
            <a:r>
              <a:rPr kumimoji="0" lang="en-GB" sz="1400" b="0" i="0" u="none" strike="noStrike" kern="1200" cap="none" spc="0" normalizeH="0" baseline="0" noProof="0" err="1">
                <a:ln>
                  <a:noFill/>
                </a:ln>
                <a:solidFill>
                  <a:srgbClr val="000000"/>
                </a:solidFill>
                <a:effectLst/>
                <a:uLnTx/>
                <a:uFillTx/>
                <a:latin typeface="Calibri" panose="020F0502020204030204"/>
                <a:ea typeface="+mn-ea"/>
                <a:cs typeface="InterFace" panose="020B0503020203020204" pitchFamily="34" charset="0"/>
              </a:rPr>
              <a:t>DToC</a:t>
            </a:r>
            <a:r>
              <a:rPr kumimoji="0" lang="en-GB" sz="14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 figure by area - no correlation to the proportions who are medically fit.</a:t>
            </a: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DE9FBB5E-851C-4BAA-91FB-8BF0A84B2AB0}"/>
              </a:ext>
            </a:extLst>
          </p:cNvPr>
          <p:cNvSpPr txBox="1"/>
          <p:nvPr/>
        </p:nvSpPr>
        <p:spPr>
          <a:xfrm>
            <a:off x="504967" y="477159"/>
            <a:ext cx="8461825" cy="9144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2018</a:t>
            </a:r>
            <a:b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b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‘People First, Manage What Matters’ </a:t>
            </a:r>
          </a:p>
        </p:txBody>
      </p:sp>
      <p:sp>
        <p:nvSpPr>
          <p:cNvPr id="81" name="Rectangle 80">
            <a:extLst>
              <a:ext uri="{FF2B5EF4-FFF2-40B4-BE49-F238E27FC236}">
                <a16:creationId xmlns:a16="http://schemas.microsoft.com/office/drawing/2014/main" id="{18BFA537-B010-42C1-A3A6-2A23DA1B3BCA}"/>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0325E181-8367-47BE-8F81-A423AD624126}"/>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25CDB2A8-FB6B-4C64-A347-DA56794F548C}"/>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6104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a:extLst>
              <a:ext uri="{FF2B5EF4-FFF2-40B4-BE49-F238E27FC236}">
                <a16:creationId xmlns:a16="http://schemas.microsoft.com/office/drawing/2014/main" id="{FD1135E5-0214-47FA-BB19-1AA1FE4E43D2}"/>
              </a:ext>
            </a:extLst>
          </p:cNvPr>
          <p:cNvSpPr/>
          <p:nvPr/>
        </p:nvSpPr>
        <p:spPr>
          <a:xfrm>
            <a:off x="9014214" y="2060198"/>
            <a:ext cx="630095" cy="6258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631BB19A-93BB-4DBC-8B1E-C59AEC3FCB24}"/>
              </a:ext>
            </a:extLst>
          </p:cNvPr>
          <p:cNvSpPr/>
          <p:nvPr/>
        </p:nvSpPr>
        <p:spPr>
          <a:xfrm>
            <a:off x="9079485" y="2132765"/>
            <a:ext cx="4940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lumMod val="85000"/>
                  </a:srgbClr>
                </a:solidFill>
                <a:effectLst/>
                <a:uLnTx/>
                <a:uFillTx/>
                <a:latin typeface="Calibri" panose="020F0502020204030204"/>
                <a:ea typeface="+mn-ea"/>
                <a:cs typeface="+mn-cs"/>
              </a:rPr>
              <a:t>#1</a:t>
            </a:r>
            <a:endParaRPr kumimoji="0" lang="en-GB" sz="1800" b="1" i="0"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6481F6DC-68DD-453B-B94C-243DC20F33A7}"/>
              </a:ext>
            </a:extLst>
          </p:cNvPr>
          <p:cNvSpPr/>
          <p:nvPr/>
        </p:nvSpPr>
        <p:spPr>
          <a:xfrm>
            <a:off x="9010225" y="3419130"/>
            <a:ext cx="630095" cy="6258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C6BA28AF-9022-41C4-901E-FFB448F23B8F}"/>
              </a:ext>
            </a:extLst>
          </p:cNvPr>
          <p:cNvSpPr/>
          <p:nvPr/>
        </p:nvSpPr>
        <p:spPr>
          <a:xfrm>
            <a:off x="9075496" y="3491697"/>
            <a:ext cx="4940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lumMod val="85000"/>
                  </a:srgbClr>
                </a:solidFill>
                <a:effectLst/>
                <a:uLnTx/>
                <a:uFillTx/>
                <a:latin typeface="Calibri" panose="020F0502020204030204"/>
                <a:ea typeface="+mn-ea"/>
                <a:cs typeface="+mn-cs"/>
              </a:rPr>
              <a:t>#2</a:t>
            </a:r>
            <a:endParaRPr kumimoji="0" lang="en-GB" sz="1800" b="1" i="0"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D044996C-7F3D-4E3A-9677-F9E0D211E7C5}"/>
              </a:ext>
            </a:extLst>
          </p:cNvPr>
          <p:cNvSpPr/>
          <p:nvPr/>
        </p:nvSpPr>
        <p:spPr>
          <a:xfrm>
            <a:off x="9006676" y="4835756"/>
            <a:ext cx="630095" cy="62588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C0CA6D0D-3FFD-45C0-9241-492333D36D5A}"/>
              </a:ext>
            </a:extLst>
          </p:cNvPr>
          <p:cNvSpPr/>
          <p:nvPr/>
        </p:nvSpPr>
        <p:spPr>
          <a:xfrm>
            <a:off x="9071947" y="4908323"/>
            <a:ext cx="4940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lumMod val="85000"/>
                  </a:srgbClr>
                </a:solidFill>
                <a:effectLst/>
                <a:uLnTx/>
                <a:uFillTx/>
                <a:latin typeface="Calibri" panose="020F0502020204030204"/>
                <a:ea typeface="+mn-ea"/>
                <a:cs typeface="+mn-cs"/>
              </a:rPr>
              <a:t>#3</a:t>
            </a:r>
            <a:endParaRPr kumimoji="0" lang="en-GB" sz="1800" b="1" i="0"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E562617-03F9-47D0-9E9B-5F7E98BE53B2}"/>
              </a:ext>
            </a:extLst>
          </p:cNvPr>
          <p:cNvSpPr/>
          <p:nvPr/>
        </p:nvSpPr>
        <p:spPr>
          <a:xfrm>
            <a:off x="9700268" y="4615043"/>
            <a:ext cx="219128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Going home with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rPr>
              <a:t>reablement</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 could increase almost threefold. </a:t>
            </a:r>
          </a:p>
        </p:txBody>
      </p:sp>
      <p:sp>
        <p:nvSpPr>
          <p:cNvPr id="84" name="Rectangle 83">
            <a:extLst>
              <a:ext uri="{FF2B5EF4-FFF2-40B4-BE49-F238E27FC236}">
                <a16:creationId xmlns:a16="http://schemas.microsoft.com/office/drawing/2014/main" id="{12DE8E71-9AC5-4CDB-B4EF-540839309BFC}"/>
              </a:ext>
            </a:extLst>
          </p:cNvPr>
          <p:cNvSpPr/>
          <p:nvPr/>
        </p:nvSpPr>
        <p:spPr>
          <a:xfrm>
            <a:off x="9700268" y="3310722"/>
            <a:ext cx="23693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Going straight home with </a:t>
            </a:r>
            <a:b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some support could increase</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by almost a third. </a:t>
            </a:r>
          </a:p>
        </p:txBody>
      </p:sp>
      <p:sp>
        <p:nvSpPr>
          <p:cNvPr id="85" name="Rectangle 84">
            <a:extLst>
              <a:ext uri="{FF2B5EF4-FFF2-40B4-BE49-F238E27FC236}">
                <a16:creationId xmlns:a16="http://schemas.microsoft.com/office/drawing/2014/main" id="{0DCC3302-D0D7-4BF5-B9D5-5A1F367E969C}"/>
              </a:ext>
            </a:extLst>
          </p:cNvPr>
          <p:cNvSpPr/>
          <p:nvPr/>
        </p:nvSpPr>
        <p:spPr>
          <a:xfrm>
            <a:off x="9700268" y="1956866"/>
            <a:ext cx="236537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Nursing &amp; residential home placements could reduce</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by almost half. </a:t>
            </a:r>
          </a:p>
        </p:txBody>
      </p:sp>
      <p:cxnSp>
        <p:nvCxnSpPr>
          <p:cNvPr id="86" name="Straight Connector 85">
            <a:extLst>
              <a:ext uri="{FF2B5EF4-FFF2-40B4-BE49-F238E27FC236}">
                <a16:creationId xmlns:a16="http://schemas.microsoft.com/office/drawing/2014/main" id="{D58D3AED-D582-4305-B5EC-B0127D8C2A43}"/>
              </a:ext>
            </a:extLst>
          </p:cNvPr>
          <p:cNvCxnSpPr>
            <a:cxnSpLocks/>
          </p:cNvCxnSpPr>
          <p:nvPr/>
        </p:nvCxnSpPr>
        <p:spPr>
          <a:xfrm flipV="1">
            <a:off x="836288" y="2393084"/>
            <a:ext cx="0" cy="3224733"/>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7" name="Text Placeholder 2">
            <a:extLst>
              <a:ext uri="{FF2B5EF4-FFF2-40B4-BE49-F238E27FC236}">
                <a16:creationId xmlns:a16="http://schemas.microsoft.com/office/drawing/2014/main" id="{488D029B-0352-4F44-A417-46F2D02EE01F}"/>
              </a:ext>
            </a:extLst>
          </p:cNvPr>
          <p:cNvSpPr txBox="1">
            <a:spLocks/>
          </p:cNvSpPr>
          <p:nvPr/>
        </p:nvSpPr>
        <p:spPr>
          <a:xfrm>
            <a:off x="593876" y="4842835"/>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10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sp>
        <p:nvSpPr>
          <p:cNvPr id="88" name="Text Placeholder 2">
            <a:extLst>
              <a:ext uri="{FF2B5EF4-FFF2-40B4-BE49-F238E27FC236}">
                <a16:creationId xmlns:a16="http://schemas.microsoft.com/office/drawing/2014/main" id="{1C2427AE-CEEE-495E-ABAF-20DB5291215E}"/>
              </a:ext>
            </a:extLst>
          </p:cNvPr>
          <p:cNvSpPr txBox="1">
            <a:spLocks/>
          </p:cNvSpPr>
          <p:nvPr/>
        </p:nvSpPr>
        <p:spPr>
          <a:xfrm>
            <a:off x="593876" y="4009772"/>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20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sp>
        <p:nvSpPr>
          <p:cNvPr id="89" name="Text Placeholder 2">
            <a:extLst>
              <a:ext uri="{FF2B5EF4-FFF2-40B4-BE49-F238E27FC236}">
                <a16:creationId xmlns:a16="http://schemas.microsoft.com/office/drawing/2014/main" id="{3549403F-8D93-4B3F-A7A3-CDBA56B5744A}"/>
              </a:ext>
            </a:extLst>
          </p:cNvPr>
          <p:cNvSpPr txBox="1">
            <a:spLocks/>
          </p:cNvSpPr>
          <p:nvPr/>
        </p:nvSpPr>
        <p:spPr>
          <a:xfrm>
            <a:off x="593876" y="3176710"/>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30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sp>
        <p:nvSpPr>
          <p:cNvPr id="90" name="Text Placeholder 2">
            <a:extLst>
              <a:ext uri="{FF2B5EF4-FFF2-40B4-BE49-F238E27FC236}">
                <a16:creationId xmlns:a16="http://schemas.microsoft.com/office/drawing/2014/main" id="{F836B39C-7AB5-4514-AC71-BAF9D256EAF4}"/>
              </a:ext>
            </a:extLst>
          </p:cNvPr>
          <p:cNvSpPr txBox="1">
            <a:spLocks/>
          </p:cNvSpPr>
          <p:nvPr/>
        </p:nvSpPr>
        <p:spPr>
          <a:xfrm>
            <a:off x="593876" y="2343648"/>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40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cxnSp>
        <p:nvCxnSpPr>
          <p:cNvPr id="91" name="Straight Connector 90">
            <a:extLst>
              <a:ext uri="{FF2B5EF4-FFF2-40B4-BE49-F238E27FC236}">
                <a16:creationId xmlns:a16="http://schemas.microsoft.com/office/drawing/2014/main" id="{D9057450-1D7D-4B98-A725-3662D53CA939}"/>
              </a:ext>
            </a:extLst>
          </p:cNvPr>
          <p:cNvCxnSpPr>
            <a:cxnSpLocks/>
          </p:cNvCxnSpPr>
          <p:nvPr/>
        </p:nvCxnSpPr>
        <p:spPr>
          <a:xfrm flipV="1">
            <a:off x="8156851" y="2391441"/>
            <a:ext cx="0" cy="3226376"/>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Text Placeholder 2">
            <a:extLst>
              <a:ext uri="{FF2B5EF4-FFF2-40B4-BE49-F238E27FC236}">
                <a16:creationId xmlns:a16="http://schemas.microsoft.com/office/drawing/2014/main" id="{500A73F2-F09B-4D45-B9B0-8388986032AC}"/>
              </a:ext>
            </a:extLst>
          </p:cNvPr>
          <p:cNvSpPr txBox="1">
            <a:spLocks/>
          </p:cNvSpPr>
          <p:nvPr/>
        </p:nvSpPr>
        <p:spPr>
          <a:xfrm>
            <a:off x="7914439" y="4841190"/>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10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sp>
        <p:nvSpPr>
          <p:cNvPr id="93" name="Text Placeholder 2">
            <a:extLst>
              <a:ext uri="{FF2B5EF4-FFF2-40B4-BE49-F238E27FC236}">
                <a16:creationId xmlns:a16="http://schemas.microsoft.com/office/drawing/2014/main" id="{6E8078FE-1C24-4E62-9C20-1433205F63FD}"/>
              </a:ext>
            </a:extLst>
          </p:cNvPr>
          <p:cNvSpPr txBox="1">
            <a:spLocks/>
          </p:cNvSpPr>
          <p:nvPr/>
        </p:nvSpPr>
        <p:spPr>
          <a:xfrm>
            <a:off x="7914439" y="4008127"/>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20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sp>
        <p:nvSpPr>
          <p:cNvPr id="94" name="Text Placeholder 2">
            <a:extLst>
              <a:ext uri="{FF2B5EF4-FFF2-40B4-BE49-F238E27FC236}">
                <a16:creationId xmlns:a16="http://schemas.microsoft.com/office/drawing/2014/main" id="{8857A2D5-104A-4E70-B69A-D2B8A905F303}"/>
              </a:ext>
            </a:extLst>
          </p:cNvPr>
          <p:cNvSpPr txBox="1">
            <a:spLocks/>
          </p:cNvSpPr>
          <p:nvPr/>
        </p:nvSpPr>
        <p:spPr>
          <a:xfrm>
            <a:off x="7914439" y="3175065"/>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30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sp>
        <p:nvSpPr>
          <p:cNvPr id="95" name="Text Placeholder 2">
            <a:extLst>
              <a:ext uri="{FF2B5EF4-FFF2-40B4-BE49-F238E27FC236}">
                <a16:creationId xmlns:a16="http://schemas.microsoft.com/office/drawing/2014/main" id="{1F510565-ACCE-465C-AA7B-1D84BAC53F2A}"/>
              </a:ext>
            </a:extLst>
          </p:cNvPr>
          <p:cNvSpPr txBox="1">
            <a:spLocks/>
          </p:cNvSpPr>
          <p:nvPr/>
        </p:nvSpPr>
        <p:spPr>
          <a:xfrm>
            <a:off x="7914439" y="2342003"/>
            <a:ext cx="484860" cy="251144"/>
          </a:xfrm>
          <a:prstGeom prst="rect">
            <a:avLst/>
          </a:prstGeom>
          <a:solidFill>
            <a:schemeClr val="tx2">
              <a:lumMod val="50000"/>
            </a:schemeClr>
          </a:solidFill>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FFFFFF">
                    <a:lumMod val="85000"/>
                  </a:srgbClr>
                </a:solidFill>
                <a:effectLst/>
                <a:uLnTx/>
                <a:uFillTx/>
                <a:latin typeface="Calibri" panose="020F0502020204030204"/>
                <a:ea typeface="+mn-ea"/>
              </a:rPr>
              <a:t>40</a:t>
            </a:r>
            <a:r>
              <a:rPr kumimoji="0" lang="en-GB" sz="1000" b="1" i="0" u="none" strike="noStrike" kern="1200" cap="none" spc="0" normalizeH="0" baseline="0" noProof="0">
                <a:ln>
                  <a:noFill/>
                </a:ln>
                <a:solidFill>
                  <a:srgbClr val="FFFFFF">
                    <a:lumMod val="85000"/>
                  </a:srgbClr>
                </a:solidFill>
                <a:effectLst/>
                <a:uLnTx/>
                <a:uFillTx/>
                <a:latin typeface="Calibri" panose="020F0502020204030204"/>
                <a:ea typeface="+mn-ea"/>
              </a:rPr>
              <a:t>%</a:t>
            </a:r>
            <a:endParaRPr kumimoji="0" lang="en-US" sz="1050" b="0" i="0" u="none" strike="noStrike" kern="1200" cap="none" spc="0" normalizeH="0" baseline="0" noProof="0">
              <a:ln>
                <a:noFill/>
              </a:ln>
              <a:solidFill>
                <a:srgbClr val="FFFFFF">
                  <a:lumMod val="85000"/>
                </a:srgbClr>
              </a:solidFill>
              <a:effectLst/>
              <a:uLnTx/>
              <a:uFillTx/>
              <a:latin typeface="Calibri" panose="020F0502020204030204"/>
              <a:ea typeface="+mn-ea"/>
            </a:endParaRPr>
          </a:p>
        </p:txBody>
      </p:sp>
      <p:cxnSp>
        <p:nvCxnSpPr>
          <p:cNvPr id="96" name="Straight Connector 95">
            <a:extLst>
              <a:ext uri="{FF2B5EF4-FFF2-40B4-BE49-F238E27FC236}">
                <a16:creationId xmlns:a16="http://schemas.microsoft.com/office/drawing/2014/main" id="{B9906DAC-F4F2-4A9D-8FC6-E3B868ADA4B7}"/>
              </a:ext>
            </a:extLst>
          </p:cNvPr>
          <p:cNvCxnSpPr>
            <a:cxnSpLocks/>
          </p:cNvCxnSpPr>
          <p:nvPr/>
        </p:nvCxnSpPr>
        <p:spPr>
          <a:xfrm flipH="1">
            <a:off x="831167" y="5617817"/>
            <a:ext cx="175912"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65CC512D-B65E-4982-9E53-8AB922DD4443}"/>
              </a:ext>
            </a:extLst>
          </p:cNvPr>
          <p:cNvGrpSpPr/>
          <p:nvPr/>
        </p:nvGrpSpPr>
        <p:grpSpPr>
          <a:xfrm>
            <a:off x="1062877" y="2204864"/>
            <a:ext cx="798186" cy="3902263"/>
            <a:chOff x="1596449" y="2204864"/>
            <a:chExt cx="798186" cy="3902263"/>
          </a:xfrm>
        </p:grpSpPr>
        <p:sp>
          <p:nvSpPr>
            <p:cNvPr id="98" name="Text Placeholder 2">
              <a:extLst>
                <a:ext uri="{FF2B5EF4-FFF2-40B4-BE49-F238E27FC236}">
                  <a16:creationId xmlns:a16="http://schemas.microsoft.com/office/drawing/2014/main" id="{F317E809-B1C7-46CD-A634-CC09137ADB2F}"/>
                </a:ext>
              </a:extLst>
            </p:cNvPr>
            <p:cNvSpPr txBox="1">
              <a:spLocks/>
            </p:cNvSpPr>
            <p:nvPr/>
          </p:nvSpPr>
          <p:spPr>
            <a:xfrm>
              <a:off x="1596449" y="5637048"/>
              <a:ext cx="798186"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Calibri" panose="020F0502020204030204"/>
                  <a:ea typeface="+mn-ea"/>
                </a:rPr>
                <a:t>Nursing</a:t>
              </a:r>
              <a:br>
                <a:rPr kumimoji="0" lang="en-GB" sz="1500" b="1" i="0" u="none" strike="noStrike" kern="1200" cap="none" spc="0" normalizeH="0" baseline="0" noProof="0">
                  <a:ln>
                    <a:noFill/>
                  </a:ln>
                  <a:solidFill>
                    <a:srgbClr val="000000"/>
                  </a:solidFill>
                  <a:effectLst/>
                  <a:uLnTx/>
                  <a:uFillTx/>
                  <a:latin typeface="Calibri" panose="020F0502020204030204"/>
                  <a:ea typeface="+mn-ea"/>
                </a:rPr>
              </a:br>
              <a:r>
                <a:rPr kumimoji="0" lang="en-GB" sz="1500" b="1" i="0" u="none" strike="noStrike" kern="1200" cap="none" spc="0" normalizeH="0" baseline="0" noProof="0">
                  <a:ln>
                    <a:noFill/>
                  </a:ln>
                  <a:solidFill>
                    <a:srgbClr val="000000"/>
                  </a:solidFill>
                  <a:effectLst/>
                  <a:uLnTx/>
                  <a:uFillTx/>
                  <a:latin typeface="Calibri" panose="020F0502020204030204"/>
                  <a:ea typeface="+mn-ea"/>
                </a:rPr>
                <a:t>homes</a:t>
              </a:r>
              <a:endParaRPr kumimoji="0" lang="en-US" sz="150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99" name="Rectangle 98">
              <a:extLst>
                <a:ext uri="{FF2B5EF4-FFF2-40B4-BE49-F238E27FC236}">
                  <a16:creationId xmlns:a16="http://schemas.microsoft.com/office/drawing/2014/main" id="{2C970929-AE1D-4FAF-AC5D-EBF98B051026}"/>
                </a:ext>
              </a:extLst>
            </p:cNvPr>
            <p:cNvSpPr/>
            <p:nvPr/>
          </p:nvSpPr>
          <p:spPr>
            <a:xfrm rot="16200000">
              <a:off x="919719" y="4549271"/>
              <a:ext cx="1854428" cy="29751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DFC26A69-DFD8-4106-93BF-1A2B565EEFB1}"/>
                </a:ext>
              </a:extLst>
            </p:cNvPr>
            <p:cNvSpPr/>
            <p:nvPr/>
          </p:nvSpPr>
          <p:spPr>
            <a:xfrm rot="16200000">
              <a:off x="1595205" y="4927387"/>
              <a:ext cx="1098196" cy="297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 name="Text Placeholder 2">
              <a:extLst>
                <a:ext uri="{FF2B5EF4-FFF2-40B4-BE49-F238E27FC236}">
                  <a16:creationId xmlns:a16="http://schemas.microsoft.com/office/drawing/2014/main" id="{26E0DEC0-2A6D-441A-9485-ABBFC4D74856}"/>
                </a:ext>
              </a:extLst>
            </p:cNvPr>
            <p:cNvSpPr txBox="1">
              <a:spLocks/>
            </p:cNvSpPr>
            <p:nvPr/>
          </p:nvSpPr>
          <p:spPr>
            <a:xfrm rot="16200000">
              <a:off x="1044690" y="3692187"/>
              <a:ext cx="2212057" cy="413158"/>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BEST</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02" name="Text Placeholder 2">
              <a:extLst>
                <a:ext uri="{FF2B5EF4-FFF2-40B4-BE49-F238E27FC236}">
                  <a16:creationId xmlns:a16="http://schemas.microsoft.com/office/drawing/2014/main" id="{525DDFA0-CC0A-4EC4-876D-3883EA86DEAF}"/>
                </a:ext>
              </a:extLst>
            </p:cNvPr>
            <p:cNvSpPr txBox="1">
              <a:spLocks/>
            </p:cNvSpPr>
            <p:nvPr/>
          </p:nvSpPr>
          <p:spPr>
            <a:xfrm rot="16200000">
              <a:off x="726229" y="3104312"/>
              <a:ext cx="2212057" cy="413161"/>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ACTUAL</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grpSp>
      <p:grpSp>
        <p:nvGrpSpPr>
          <p:cNvPr id="103" name="Group 102">
            <a:extLst>
              <a:ext uri="{FF2B5EF4-FFF2-40B4-BE49-F238E27FC236}">
                <a16:creationId xmlns:a16="http://schemas.microsoft.com/office/drawing/2014/main" id="{C3678749-5F87-4426-9DE0-EE37CED33ED1}"/>
              </a:ext>
            </a:extLst>
          </p:cNvPr>
          <p:cNvGrpSpPr/>
          <p:nvPr/>
        </p:nvGrpSpPr>
        <p:grpSpPr>
          <a:xfrm>
            <a:off x="1988929" y="3065785"/>
            <a:ext cx="1059288" cy="3041342"/>
            <a:chOff x="2662698" y="3065785"/>
            <a:chExt cx="1059288" cy="3041342"/>
          </a:xfrm>
        </p:grpSpPr>
        <p:sp>
          <p:nvSpPr>
            <p:cNvPr id="104" name="Text Placeholder 2">
              <a:extLst>
                <a:ext uri="{FF2B5EF4-FFF2-40B4-BE49-F238E27FC236}">
                  <a16:creationId xmlns:a16="http://schemas.microsoft.com/office/drawing/2014/main" id="{2D60E1B2-87A2-4C3A-94EB-B0C01FC0F631}"/>
                </a:ext>
              </a:extLst>
            </p:cNvPr>
            <p:cNvSpPr txBox="1">
              <a:spLocks/>
            </p:cNvSpPr>
            <p:nvPr/>
          </p:nvSpPr>
          <p:spPr>
            <a:xfrm>
              <a:off x="2662698" y="5637048"/>
              <a:ext cx="1059288"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Calibri" panose="020F0502020204030204"/>
                  <a:ea typeface="+mn-ea"/>
                </a:rPr>
                <a:t>Residential</a:t>
              </a:r>
              <a:br>
                <a:rPr kumimoji="0" lang="en-GB" sz="1500" b="1" i="0" u="none" strike="noStrike" kern="1200" cap="none" spc="0" normalizeH="0" baseline="0" noProof="0">
                  <a:ln>
                    <a:noFill/>
                  </a:ln>
                  <a:solidFill>
                    <a:srgbClr val="000000"/>
                  </a:solidFill>
                  <a:effectLst/>
                  <a:uLnTx/>
                  <a:uFillTx/>
                  <a:latin typeface="Calibri" panose="020F0502020204030204"/>
                  <a:ea typeface="+mn-ea"/>
                </a:rPr>
              </a:br>
              <a:r>
                <a:rPr kumimoji="0" lang="en-GB" sz="1500" b="1" i="0" u="none" strike="noStrike" kern="1200" cap="none" spc="0" normalizeH="0" baseline="0" noProof="0">
                  <a:ln>
                    <a:noFill/>
                  </a:ln>
                  <a:solidFill>
                    <a:srgbClr val="000000"/>
                  </a:solidFill>
                  <a:effectLst/>
                  <a:uLnTx/>
                  <a:uFillTx/>
                  <a:latin typeface="Calibri" panose="020F0502020204030204"/>
                  <a:ea typeface="+mn-ea"/>
                </a:rPr>
                <a:t>homes</a:t>
              </a:r>
              <a:endParaRPr kumimoji="0" lang="en-US" sz="150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05" name="Rectangle 104">
              <a:extLst>
                <a:ext uri="{FF2B5EF4-FFF2-40B4-BE49-F238E27FC236}">
                  <a16:creationId xmlns:a16="http://schemas.microsoft.com/office/drawing/2014/main" id="{F4D2990C-9861-497E-9464-D4947E82894D}"/>
                </a:ext>
              </a:extLst>
            </p:cNvPr>
            <p:cNvSpPr/>
            <p:nvPr/>
          </p:nvSpPr>
          <p:spPr>
            <a:xfrm rot="16200000">
              <a:off x="2554004" y="4980085"/>
              <a:ext cx="991797" cy="297518"/>
            </a:xfrm>
            <a:prstGeom prst="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Rectangle 105">
              <a:extLst>
                <a:ext uri="{FF2B5EF4-FFF2-40B4-BE49-F238E27FC236}">
                  <a16:creationId xmlns:a16="http://schemas.microsoft.com/office/drawing/2014/main" id="{CC36E9B0-BE2E-4D89-B90E-B515448E2C47}"/>
                </a:ext>
              </a:extLst>
            </p:cNvPr>
            <p:cNvSpPr/>
            <p:nvPr/>
          </p:nvSpPr>
          <p:spPr>
            <a:xfrm rot="16200000">
              <a:off x="3162202" y="5290912"/>
              <a:ext cx="370142" cy="297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7" name="Text Placeholder 2">
              <a:extLst>
                <a:ext uri="{FF2B5EF4-FFF2-40B4-BE49-F238E27FC236}">
                  <a16:creationId xmlns:a16="http://schemas.microsoft.com/office/drawing/2014/main" id="{1F6EEBEC-09D0-4E2D-B13E-AC6C34833130}"/>
                </a:ext>
              </a:extLst>
            </p:cNvPr>
            <p:cNvSpPr txBox="1">
              <a:spLocks/>
            </p:cNvSpPr>
            <p:nvPr/>
          </p:nvSpPr>
          <p:spPr>
            <a:xfrm rot="16200000">
              <a:off x="2247660" y="3995968"/>
              <a:ext cx="2212057" cy="413158"/>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BEST</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08" name="Text Placeholder 2">
              <a:extLst>
                <a:ext uri="{FF2B5EF4-FFF2-40B4-BE49-F238E27FC236}">
                  <a16:creationId xmlns:a16="http://schemas.microsoft.com/office/drawing/2014/main" id="{CBB9F196-0328-43BD-AAD4-ADAFEC136D04}"/>
                </a:ext>
              </a:extLst>
            </p:cNvPr>
            <p:cNvSpPr txBox="1">
              <a:spLocks/>
            </p:cNvSpPr>
            <p:nvPr/>
          </p:nvSpPr>
          <p:spPr>
            <a:xfrm rot="16200000">
              <a:off x="1929199" y="3965233"/>
              <a:ext cx="2212057" cy="413161"/>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ACTUAL</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grpSp>
      <p:grpSp>
        <p:nvGrpSpPr>
          <p:cNvPr id="109" name="Group 108">
            <a:extLst>
              <a:ext uri="{FF2B5EF4-FFF2-40B4-BE49-F238E27FC236}">
                <a16:creationId xmlns:a16="http://schemas.microsoft.com/office/drawing/2014/main" id="{853D3D7D-A314-4630-B516-F95A9C2F6730}"/>
              </a:ext>
            </a:extLst>
          </p:cNvPr>
          <p:cNvGrpSpPr/>
          <p:nvPr/>
        </p:nvGrpSpPr>
        <p:grpSpPr>
          <a:xfrm>
            <a:off x="3176083" y="2849761"/>
            <a:ext cx="1229801" cy="3257366"/>
            <a:chOff x="3792252" y="2849761"/>
            <a:chExt cx="1229801" cy="3257366"/>
          </a:xfrm>
        </p:grpSpPr>
        <p:sp>
          <p:nvSpPr>
            <p:cNvPr id="110" name="Text Placeholder 2">
              <a:extLst>
                <a:ext uri="{FF2B5EF4-FFF2-40B4-BE49-F238E27FC236}">
                  <a16:creationId xmlns:a16="http://schemas.microsoft.com/office/drawing/2014/main" id="{F3617DFC-AD26-4166-845B-CAD4056FC824}"/>
                </a:ext>
              </a:extLst>
            </p:cNvPr>
            <p:cNvSpPr txBox="1">
              <a:spLocks/>
            </p:cNvSpPr>
            <p:nvPr/>
          </p:nvSpPr>
          <p:spPr>
            <a:xfrm>
              <a:off x="3792252" y="5637048"/>
              <a:ext cx="1229801"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Calibri" panose="020F0502020204030204"/>
                  <a:ea typeface="+mn-ea"/>
                </a:rPr>
                <a:t>Intermediate</a:t>
              </a:r>
              <a:br>
                <a:rPr kumimoji="0" lang="en-GB" sz="1500" b="1" i="0" u="none" strike="noStrike" kern="1200" cap="none" spc="0" normalizeH="0" baseline="0" noProof="0">
                  <a:ln>
                    <a:noFill/>
                  </a:ln>
                  <a:solidFill>
                    <a:srgbClr val="000000"/>
                  </a:solidFill>
                  <a:effectLst/>
                  <a:uLnTx/>
                  <a:uFillTx/>
                  <a:latin typeface="Calibri" panose="020F0502020204030204"/>
                  <a:ea typeface="+mn-ea"/>
                </a:rPr>
              </a:br>
              <a:r>
                <a:rPr kumimoji="0" lang="en-GB" sz="1500" b="1" i="0" u="none" strike="noStrike" kern="1200" cap="none" spc="0" normalizeH="0" baseline="0" noProof="0">
                  <a:ln>
                    <a:noFill/>
                  </a:ln>
                  <a:solidFill>
                    <a:srgbClr val="000000"/>
                  </a:solidFill>
                  <a:effectLst/>
                  <a:uLnTx/>
                  <a:uFillTx/>
                  <a:latin typeface="Calibri" panose="020F0502020204030204"/>
                  <a:ea typeface="+mn-ea"/>
                </a:rPr>
                <a:t>beds</a:t>
              </a:r>
              <a:endParaRPr kumimoji="0" lang="en-US" sz="150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11" name="Rectangle 110">
              <a:extLst>
                <a:ext uri="{FF2B5EF4-FFF2-40B4-BE49-F238E27FC236}">
                  <a16:creationId xmlns:a16="http://schemas.microsoft.com/office/drawing/2014/main" id="{834F5322-98F7-4C9E-995D-DC916BC5F642}"/>
                </a:ext>
              </a:extLst>
            </p:cNvPr>
            <p:cNvSpPr/>
            <p:nvPr/>
          </p:nvSpPr>
          <p:spPr>
            <a:xfrm rot="16200000">
              <a:off x="3668738" y="4882419"/>
              <a:ext cx="1188132" cy="297518"/>
            </a:xfrm>
            <a:prstGeom prst="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52DBD56A-8AE0-4E95-BDBE-960E76BA1638}"/>
                </a:ext>
              </a:extLst>
            </p:cNvPr>
            <p:cNvSpPr/>
            <p:nvPr/>
          </p:nvSpPr>
          <p:spPr>
            <a:xfrm rot="16200000">
              <a:off x="4064024" y="4980336"/>
              <a:ext cx="992299" cy="297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Text Placeholder 2">
              <a:extLst>
                <a:ext uri="{FF2B5EF4-FFF2-40B4-BE49-F238E27FC236}">
                  <a16:creationId xmlns:a16="http://schemas.microsoft.com/office/drawing/2014/main" id="{34A07E28-5D2B-4455-AF5E-3FC2635B70D8}"/>
                </a:ext>
              </a:extLst>
            </p:cNvPr>
            <p:cNvSpPr txBox="1">
              <a:spLocks/>
            </p:cNvSpPr>
            <p:nvPr/>
          </p:nvSpPr>
          <p:spPr>
            <a:xfrm rot="16200000">
              <a:off x="3460561" y="3798482"/>
              <a:ext cx="2212057" cy="413158"/>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BEST</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14" name="Text Placeholder 2">
              <a:extLst>
                <a:ext uri="{FF2B5EF4-FFF2-40B4-BE49-F238E27FC236}">
                  <a16:creationId xmlns:a16="http://schemas.microsoft.com/office/drawing/2014/main" id="{474D0DE2-8896-4BB5-8A13-15DF06FBE5FB}"/>
                </a:ext>
              </a:extLst>
            </p:cNvPr>
            <p:cNvSpPr txBox="1">
              <a:spLocks/>
            </p:cNvSpPr>
            <p:nvPr/>
          </p:nvSpPr>
          <p:spPr>
            <a:xfrm rot="16200000">
              <a:off x="3142100" y="3749209"/>
              <a:ext cx="2212057" cy="413161"/>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ACTUAL</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grpSp>
      <p:grpSp>
        <p:nvGrpSpPr>
          <p:cNvPr id="115" name="Group 114">
            <a:extLst>
              <a:ext uri="{FF2B5EF4-FFF2-40B4-BE49-F238E27FC236}">
                <a16:creationId xmlns:a16="http://schemas.microsoft.com/office/drawing/2014/main" id="{95F5499F-D35D-4810-99E6-D9A24EFC8EAF}"/>
              </a:ext>
            </a:extLst>
          </p:cNvPr>
          <p:cNvGrpSpPr/>
          <p:nvPr/>
        </p:nvGrpSpPr>
        <p:grpSpPr>
          <a:xfrm>
            <a:off x="6972685" y="3096518"/>
            <a:ext cx="1113323" cy="3007434"/>
            <a:chOff x="7506257" y="3096518"/>
            <a:chExt cx="1113323" cy="3007434"/>
          </a:xfrm>
        </p:grpSpPr>
        <p:sp>
          <p:nvSpPr>
            <p:cNvPr id="116" name="Text Placeholder 2">
              <a:extLst>
                <a:ext uri="{FF2B5EF4-FFF2-40B4-BE49-F238E27FC236}">
                  <a16:creationId xmlns:a16="http://schemas.microsoft.com/office/drawing/2014/main" id="{B7B68CCC-BB30-4993-B7D4-C1DBF4451557}"/>
                </a:ext>
              </a:extLst>
            </p:cNvPr>
            <p:cNvSpPr txBox="1">
              <a:spLocks/>
            </p:cNvSpPr>
            <p:nvPr/>
          </p:nvSpPr>
          <p:spPr>
            <a:xfrm>
              <a:off x="7506257" y="5633873"/>
              <a:ext cx="1113323"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Calibri" panose="020F0502020204030204"/>
                  <a:ea typeface="+mn-ea"/>
                </a:rPr>
                <a:t>Home with no support</a:t>
              </a:r>
              <a:endParaRPr kumimoji="0" lang="en-US" sz="150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17" name="Rectangle 116">
              <a:extLst>
                <a:ext uri="{FF2B5EF4-FFF2-40B4-BE49-F238E27FC236}">
                  <a16:creationId xmlns:a16="http://schemas.microsoft.com/office/drawing/2014/main" id="{DC3CDAF1-F431-4F7D-AFC0-1027D2839318}"/>
                </a:ext>
              </a:extLst>
            </p:cNvPr>
            <p:cNvSpPr/>
            <p:nvPr/>
          </p:nvSpPr>
          <p:spPr>
            <a:xfrm rot="16200000">
              <a:off x="7788146" y="5347296"/>
              <a:ext cx="252028" cy="297518"/>
            </a:xfrm>
            <a:prstGeom prst="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4EAE7FB6-39C3-4F71-898A-C6F18CC3877B}"/>
                </a:ext>
              </a:extLst>
            </p:cNvPr>
            <p:cNvSpPr/>
            <p:nvPr/>
          </p:nvSpPr>
          <p:spPr>
            <a:xfrm rot="16200000">
              <a:off x="8026172" y="5287953"/>
              <a:ext cx="370715" cy="297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9" name="Text Placeholder 2">
              <a:extLst>
                <a:ext uri="{FF2B5EF4-FFF2-40B4-BE49-F238E27FC236}">
                  <a16:creationId xmlns:a16="http://schemas.microsoft.com/office/drawing/2014/main" id="{BEA13A1F-5713-41F1-BE0D-E4FFB6FE5637}"/>
                </a:ext>
              </a:extLst>
            </p:cNvPr>
            <p:cNvSpPr txBox="1">
              <a:spLocks/>
            </p:cNvSpPr>
            <p:nvPr/>
          </p:nvSpPr>
          <p:spPr>
            <a:xfrm rot="16200000">
              <a:off x="7111917" y="3995968"/>
              <a:ext cx="2212057" cy="413158"/>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BEST</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20" name="Text Placeholder 2">
              <a:extLst>
                <a:ext uri="{FF2B5EF4-FFF2-40B4-BE49-F238E27FC236}">
                  <a16:creationId xmlns:a16="http://schemas.microsoft.com/office/drawing/2014/main" id="{C4ABD3F2-0CE7-4229-A9F9-35024903E00D}"/>
                </a:ext>
              </a:extLst>
            </p:cNvPr>
            <p:cNvSpPr txBox="1">
              <a:spLocks/>
            </p:cNvSpPr>
            <p:nvPr/>
          </p:nvSpPr>
          <p:spPr>
            <a:xfrm rot="16200000">
              <a:off x="6793456" y="4109250"/>
              <a:ext cx="2212057" cy="413161"/>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ACTUAL</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grpSp>
      <p:grpSp>
        <p:nvGrpSpPr>
          <p:cNvPr id="121" name="Group 120">
            <a:extLst>
              <a:ext uri="{FF2B5EF4-FFF2-40B4-BE49-F238E27FC236}">
                <a16:creationId xmlns:a16="http://schemas.microsoft.com/office/drawing/2014/main" id="{84911A6C-3EA6-4B39-A933-298AE1502661}"/>
              </a:ext>
            </a:extLst>
          </p:cNvPr>
          <p:cNvGrpSpPr/>
          <p:nvPr/>
        </p:nvGrpSpPr>
        <p:grpSpPr>
          <a:xfrm>
            <a:off x="4533750" y="2177320"/>
            <a:ext cx="1069881" cy="3965763"/>
            <a:chOff x="5118763" y="2177320"/>
            <a:chExt cx="1069881" cy="3965763"/>
          </a:xfrm>
        </p:grpSpPr>
        <p:grpSp>
          <p:nvGrpSpPr>
            <p:cNvPr id="122" name="Group 121">
              <a:extLst>
                <a:ext uri="{FF2B5EF4-FFF2-40B4-BE49-F238E27FC236}">
                  <a16:creationId xmlns:a16="http://schemas.microsoft.com/office/drawing/2014/main" id="{746E85D5-DAA1-4D1E-AE4C-1430DF99FE03}"/>
                </a:ext>
              </a:extLst>
            </p:cNvPr>
            <p:cNvGrpSpPr/>
            <p:nvPr/>
          </p:nvGrpSpPr>
          <p:grpSpPr>
            <a:xfrm>
              <a:off x="5118763" y="3081012"/>
              <a:ext cx="1069881" cy="3062071"/>
              <a:chOff x="6307844" y="3045056"/>
              <a:chExt cx="1069881" cy="3062071"/>
            </a:xfrm>
          </p:grpSpPr>
          <p:sp>
            <p:nvSpPr>
              <p:cNvPr id="125" name="Text Placeholder 2">
                <a:extLst>
                  <a:ext uri="{FF2B5EF4-FFF2-40B4-BE49-F238E27FC236}">
                    <a16:creationId xmlns:a16="http://schemas.microsoft.com/office/drawing/2014/main" id="{42C28246-6D88-43C1-ACF5-52329C8CE0A3}"/>
                  </a:ext>
                </a:extLst>
              </p:cNvPr>
              <p:cNvSpPr txBox="1">
                <a:spLocks/>
              </p:cNvSpPr>
              <p:nvPr/>
            </p:nvSpPr>
            <p:spPr>
              <a:xfrm>
                <a:off x="6307844" y="5637048"/>
                <a:ext cx="1069881"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Calibri" panose="020F0502020204030204"/>
                    <a:ea typeface="+mn-ea"/>
                  </a:rPr>
                  <a:t>Home with</a:t>
                </a:r>
                <a:br>
                  <a:rPr kumimoji="0" lang="en-GB" sz="1500" b="1" i="0" u="none" strike="noStrike" kern="1200" cap="none" spc="0" normalizeH="0" baseline="0" noProof="0">
                    <a:ln>
                      <a:noFill/>
                    </a:ln>
                    <a:solidFill>
                      <a:srgbClr val="000000"/>
                    </a:solidFill>
                    <a:effectLst/>
                    <a:uLnTx/>
                    <a:uFillTx/>
                    <a:latin typeface="Calibri" panose="020F0502020204030204"/>
                    <a:ea typeface="+mn-ea"/>
                  </a:rPr>
                </a:br>
                <a:r>
                  <a:rPr kumimoji="0" lang="en-GB" sz="1500" b="1" i="0" u="none" strike="noStrike" kern="1200" cap="none" spc="0" normalizeH="0" baseline="0" noProof="0">
                    <a:ln>
                      <a:noFill/>
                    </a:ln>
                    <a:solidFill>
                      <a:srgbClr val="000000"/>
                    </a:solidFill>
                    <a:effectLst/>
                    <a:uLnTx/>
                    <a:uFillTx/>
                    <a:latin typeface="Calibri" panose="020F0502020204030204"/>
                    <a:ea typeface="+mn-ea"/>
                  </a:rPr>
                  <a:t>support</a:t>
                </a:r>
                <a:endParaRPr kumimoji="0" lang="en-US" sz="150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26" name="Rectangle 125">
                <a:extLst>
                  <a:ext uri="{FF2B5EF4-FFF2-40B4-BE49-F238E27FC236}">
                    <a16:creationId xmlns:a16="http://schemas.microsoft.com/office/drawing/2014/main" id="{6F087B16-81DD-4361-B61E-8CB45F407741}"/>
                  </a:ext>
                </a:extLst>
              </p:cNvPr>
              <p:cNvSpPr/>
              <p:nvPr/>
            </p:nvSpPr>
            <p:spPr>
              <a:xfrm rot="16200000">
                <a:off x="5742493" y="4522127"/>
                <a:ext cx="1907710" cy="297518"/>
              </a:xfrm>
              <a:prstGeom prst="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7" name="Rectangle 126">
                <a:extLst>
                  <a:ext uri="{FF2B5EF4-FFF2-40B4-BE49-F238E27FC236}">
                    <a16:creationId xmlns:a16="http://schemas.microsoft.com/office/drawing/2014/main" id="{B37A6A59-16B5-415E-9666-8D17FA55D153}"/>
                  </a:ext>
                </a:extLst>
              </p:cNvPr>
              <p:cNvSpPr/>
              <p:nvPr/>
            </p:nvSpPr>
            <p:spPr>
              <a:xfrm rot="16200000">
                <a:off x="5703875" y="4186140"/>
                <a:ext cx="2579686" cy="297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23" name="Text Placeholder 2">
              <a:extLst>
                <a:ext uri="{FF2B5EF4-FFF2-40B4-BE49-F238E27FC236}">
                  <a16:creationId xmlns:a16="http://schemas.microsoft.com/office/drawing/2014/main" id="{119E669B-2995-4F32-A35F-309E19E9B3BB}"/>
                </a:ext>
              </a:extLst>
            </p:cNvPr>
            <p:cNvSpPr txBox="1">
              <a:spLocks/>
            </p:cNvSpPr>
            <p:nvPr/>
          </p:nvSpPr>
          <p:spPr>
            <a:xfrm rot="16200000">
              <a:off x="5346648" y="2907516"/>
              <a:ext cx="917506" cy="413158"/>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BEST</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24" name="Text Placeholder 2">
              <a:extLst>
                <a:ext uri="{FF2B5EF4-FFF2-40B4-BE49-F238E27FC236}">
                  <a16:creationId xmlns:a16="http://schemas.microsoft.com/office/drawing/2014/main" id="{47306F68-B46D-4C05-8FF5-13FB17C2E434}"/>
                </a:ext>
              </a:extLst>
            </p:cNvPr>
            <p:cNvSpPr txBox="1">
              <a:spLocks/>
            </p:cNvSpPr>
            <p:nvPr/>
          </p:nvSpPr>
          <p:spPr>
            <a:xfrm rot="16200000">
              <a:off x="4386563" y="3076768"/>
              <a:ext cx="2212057" cy="413161"/>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ACTUAL</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grpSp>
      <p:grpSp>
        <p:nvGrpSpPr>
          <p:cNvPr id="128" name="Group 127">
            <a:extLst>
              <a:ext uri="{FF2B5EF4-FFF2-40B4-BE49-F238E27FC236}">
                <a16:creationId xmlns:a16="http://schemas.microsoft.com/office/drawing/2014/main" id="{E08CE2DD-B6EA-4180-BA55-F7B6A726EC8B}"/>
              </a:ext>
            </a:extLst>
          </p:cNvPr>
          <p:cNvGrpSpPr/>
          <p:nvPr/>
        </p:nvGrpSpPr>
        <p:grpSpPr>
          <a:xfrm>
            <a:off x="5731497" y="2211517"/>
            <a:ext cx="1113323" cy="3908360"/>
            <a:chOff x="6349787" y="2211517"/>
            <a:chExt cx="1113323" cy="3908360"/>
          </a:xfrm>
        </p:grpSpPr>
        <p:sp>
          <p:nvSpPr>
            <p:cNvPr id="129" name="Text Placeholder 2">
              <a:extLst>
                <a:ext uri="{FF2B5EF4-FFF2-40B4-BE49-F238E27FC236}">
                  <a16:creationId xmlns:a16="http://schemas.microsoft.com/office/drawing/2014/main" id="{3F19F5E9-9DBC-41D3-8616-73E069A488FE}"/>
                </a:ext>
              </a:extLst>
            </p:cNvPr>
            <p:cNvSpPr txBox="1">
              <a:spLocks/>
            </p:cNvSpPr>
            <p:nvPr/>
          </p:nvSpPr>
          <p:spPr>
            <a:xfrm>
              <a:off x="6349787" y="5649798"/>
              <a:ext cx="1113323" cy="470079"/>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600"/>
                </a:spcAft>
                <a:buClrTx/>
                <a:buSzTx/>
                <a:buFont typeface="Arial" charset="0"/>
                <a:buNone/>
                <a:tabLst/>
                <a:defRPr/>
              </a:pPr>
              <a:r>
                <a:rPr kumimoji="0" lang="en-GB" sz="1500" b="1" i="0" u="none" strike="noStrike" kern="1200" cap="none" spc="0" normalizeH="0" baseline="0" noProof="0">
                  <a:ln>
                    <a:noFill/>
                  </a:ln>
                  <a:solidFill>
                    <a:srgbClr val="000000"/>
                  </a:solidFill>
                  <a:effectLst/>
                  <a:uLnTx/>
                  <a:uFillTx/>
                  <a:latin typeface="Calibri" panose="020F0502020204030204"/>
                  <a:ea typeface="+mn-ea"/>
                </a:rPr>
                <a:t>Home with</a:t>
              </a:r>
              <a:br>
                <a:rPr kumimoji="0" lang="en-GB" sz="1500" b="1" i="0" u="none" strike="noStrike" kern="1200" cap="none" spc="0" normalizeH="0" baseline="0" noProof="0">
                  <a:ln>
                    <a:noFill/>
                  </a:ln>
                  <a:solidFill>
                    <a:srgbClr val="000000"/>
                  </a:solidFill>
                  <a:effectLst/>
                  <a:uLnTx/>
                  <a:uFillTx/>
                  <a:latin typeface="Calibri" panose="020F0502020204030204"/>
                  <a:ea typeface="+mn-ea"/>
                </a:rPr>
              </a:br>
              <a:r>
                <a:rPr kumimoji="0" lang="en-GB" sz="1500" b="1" i="0" u="none" strike="noStrike" kern="1200" cap="none" spc="0" normalizeH="0" baseline="0" noProof="0">
                  <a:ln>
                    <a:noFill/>
                  </a:ln>
                  <a:solidFill>
                    <a:srgbClr val="000000"/>
                  </a:solidFill>
                  <a:effectLst/>
                  <a:uLnTx/>
                  <a:uFillTx/>
                  <a:latin typeface="Calibri" panose="020F0502020204030204"/>
                  <a:ea typeface="+mn-ea"/>
                </a:rPr>
                <a:t>reablement</a:t>
              </a:r>
              <a:endParaRPr kumimoji="0" lang="en-US" sz="150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30" name="Rectangle 129">
              <a:extLst>
                <a:ext uri="{FF2B5EF4-FFF2-40B4-BE49-F238E27FC236}">
                  <a16:creationId xmlns:a16="http://schemas.microsoft.com/office/drawing/2014/main" id="{4DAFEFE1-B0C8-4720-BACB-975F69D5B26A}"/>
                </a:ext>
              </a:extLst>
            </p:cNvPr>
            <p:cNvSpPr/>
            <p:nvPr/>
          </p:nvSpPr>
          <p:spPr>
            <a:xfrm rot="16200000">
              <a:off x="6490835" y="5222380"/>
              <a:ext cx="533710" cy="297518"/>
            </a:xfrm>
            <a:prstGeom prst="rect">
              <a:avLst/>
            </a:prstGeom>
            <a:solidFill>
              <a:srgbClr val="009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1" name="Rectangle 130">
              <a:extLst>
                <a:ext uri="{FF2B5EF4-FFF2-40B4-BE49-F238E27FC236}">
                  <a16:creationId xmlns:a16="http://schemas.microsoft.com/office/drawing/2014/main" id="{860C0655-B07C-4722-B4DE-E240500344D5}"/>
                </a:ext>
              </a:extLst>
            </p:cNvPr>
            <p:cNvSpPr/>
            <p:nvPr/>
          </p:nvSpPr>
          <p:spPr>
            <a:xfrm rot="16200000">
              <a:off x="6208966" y="4643141"/>
              <a:ext cx="1692188" cy="2975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2" name="Text Placeholder 2">
              <a:extLst>
                <a:ext uri="{FF2B5EF4-FFF2-40B4-BE49-F238E27FC236}">
                  <a16:creationId xmlns:a16="http://schemas.microsoft.com/office/drawing/2014/main" id="{947A99FB-4986-479C-8B84-D2955B9B4A66}"/>
                </a:ext>
              </a:extLst>
            </p:cNvPr>
            <p:cNvSpPr txBox="1">
              <a:spLocks/>
            </p:cNvSpPr>
            <p:nvPr/>
          </p:nvSpPr>
          <p:spPr>
            <a:xfrm rot="16200000">
              <a:off x="5955447" y="3110967"/>
              <a:ext cx="2212057" cy="413158"/>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BEST</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sp>
          <p:nvSpPr>
            <p:cNvPr id="133" name="Text Placeholder 2">
              <a:extLst>
                <a:ext uri="{FF2B5EF4-FFF2-40B4-BE49-F238E27FC236}">
                  <a16:creationId xmlns:a16="http://schemas.microsoft.com/office/drawing/2014/main" id="{0D46FDCD-3160-4B77-AA80-33E3ADA1403C}"/>
                </a:ext>
              </a:extLst>
            </p:cNvPr>
            <p:cNvSpPr txBox="1">
              <a:spLocks/>
            </p:cNvSpPr>
            <p:nvPr/>
          </p:nvSpPr>
          <p:spPr>
            <a:xfrm rot="16200000">
              <a:off x="5636986" y="3857333"/>
              <a:ext cx="2212057" cy="413161"/>
            </a:xfrm>
            <a:prstGeom prst="rect">
              <a:avLst/>
            </a:prstGeom>
          </p:spPr>
          <p:txBody>
            <a:bodyPr vert="horz" lIns="91440" tIns="45720" rIns="91440" bIns="45720" rtlCol="0" anchor="ctr">
              <a:noAutofit/>
            </a:bodyPr>
            <a:lstStyle>
              <a:lvl1pPr marL="180000" indent="-180000" algn="l" defTabSz="914400" rtl="0" eaLnBrk="1" latinLnBrk="0" hangingPunct="1">
                <a:lnSpc>
                  <a:spcPct val="100000"/>
                </a:lnSpc>
                <a:spcBef>
                  <a:spcPts val="1200"/>
                </a:spcBef>
                <a:spcAft>
                  <a:spcPts val="600"/>
                </a:spcAft>
                <a:buFont typeface="Arial" charset="0"/>
                <a:buChar char="•"/>
                <a:defRPr sz="1700" kern="1200">
                  <a:solidFill>
                    <a:schemeClr val="tx1"/>
                  </a:solidFill>
                  <a:latin typeface="InterFace" panose="020B0503020203020204" pitchFamily="34" charset="0"/>
                  <a:ea typeface="+mn-ea"/>
                  <a:cs typeface="InterFace" panose="020B0503020203020204" pitchFamily="34" charset="0"/>
                </a:defRPr>
              </a:lvl1pPr>
              <a:lvl2pPr marL="457190" indent="-180000" algn="l" defTabSz="914400" rtl="0" eaLnBrk="1" latinLnBrk="0" hangingPunct="1">
                <a:lnSpc>
                  <a:spcPct val="100000"/>
                </a:lnSpc>
                <a:spcBef>
                  <a:spcPts val="0"/>
                </a:spcBef>
                <a:spcAft>
                  <a:spcPts val="600"/>
                </a:spcAft>
                <a:buFont typeface="Arial" panose="020B0604020202020204" pitchFamily="34" charset="0"/>
                <a:buChar char="•"/>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2pPr>
              <a:lvl3pPr marL="685843" indent="-180000" algn="l" defTabSz="914400" rtl="0" eaLnBrk="1" latinLnBrk="0" hangingPunct="1">
                <a:lnSpc>
                  <a:spcPct val="100000"/>
                </a:lnSpc>
                <a:spcBef>
                  <a:spcPts val="0"/>
                </a:spcBef>
                <a:spcAft>
                  <a:spcPts val="600"/>
                </a:spcAft>
                <a:buFont typeface="Arial" panose="020B0604020202020204" pitchFamily="34" charset="0"/>
                <a:buChar char="•"/>
                <a:tabLst/>
                <a:defRPr lang="en-US" sz="1400" b="0" i="0" kern="1200" dirty="0" smtClean="0">
                  <a:solidFill>
                    <a:schemeClr val="tx1"/>
                  </a:solidFill>
                  <a:latin typeface="InterFace" panose="020B0503020203020204" pitchFamily="34" charset="0"/>
                  <a:ea typeface="InterFace" charset="0"/>
                  <a:cs typeface="InterFace" panose="020B0503020203020204" pitchFamily="34" charset="0"/>
                </a:defRPr>
              </a:lvl3pPr>
              <a:lvl4pPr marL="914458" indent="-180000"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4pPr>
              <a:lvl5pPr marL="1143072" indent="228614" algn="l" defTabSz="914400" rtl="0" eaLnBrk="1" latinLnBrk="0" hangingPunct="1">
                <a:lnSpc>
                  <a:spcPct val="100000"/>
                </a:lnSpc>
                <a:spcBef>
                  <a:spcPts val="0"/>
                </a:spcBef>
                <a:spcAft>
                  <a:spcPts val="600"/>
                </a:spcAft>
                <a:buFont typeface="Arial" panose="020B0604020202020204" pitchFamily="34" charset="0"/>
                <a:buChar char="•"/>
                <a:tabLst/>
                <a:defRPr sz="1400" kern="1200">
                  <a:solidFill>
                    <a:schemeClr val="tx1"/>
                  </a:solidFill>
                  <a:latin typeface="InterFace" panose="020B0503020203020204" pitchFamily="34" charset="0"/>
                  <a:ea typeface="+mn-ea"/>
                  <a:cs typeface="InterFace" panose="020B0503020203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600"/>
                </a:spcAft>
                <a:buClrTx/>
                <a:buSzTx/>
                <a:buFont typeface="Arial" charset="0"/>
                <a:buNone/>
                <a:tabLst/>
                <a:defRPr/>
              </a:pPr>
              <a:r>
                <a:rPr kumimoji="0" lang="en-GB" sz="1200" b="1" i="0" u="none" strike="noStrike" kern="1200" cap="none" spc="0" normalizeH="0" baseline="0" noProof="0">
                  <a:ln>
                    <a:noFill/>
                  </a:ln>
                  <a:solidFill>
                    <a:srgbClr val="000000"/>
                  </a:solidFill>
                  <a:effectLst/>
                  <a:uLnTx/>
                  <a:uFillTx/>
                  <a:latin typeface="Calibri" panose="020F0502020204030204"/>
                  <a:ea typeface="+mn-ea"/>
                </a:rPr>
                <a:t>ACTUAL</a:t>
              </a:r>
              <a:endParaRPr kumimoji="0" lang="en-US" sz="1050" b="0" i="0" u="none" strike="noStrike" kern="1200" cap="none" spc="0" normalizeH="0" baseline="0" noProof="0">
                <a:ln>
                  <a:noFill/>
                </a:ln>
                <a:solidFill>
                  <a:srgbClr val="000000"/>
                </a:solidFill>
                <a:effectLst/>
                <a:uLnTx/>
                <a:uFillTx/>
                <a:latin typeface="Calibri" panose="020F0502020204030204"/>
                <a:ea typeface="+mn-ea"/>
              </a:endParaRPr>
            </a:p>
          </p:txBody>
        </p:sp>
      </p:grpSp>
      <p:cxnSp>
        <p:nvCxnSpPr>
          <p:cNvPr id="134" name="Straight Connector 133">
            <a:extLst>
              <a:ext uri="{FF2B5EF4-FFF2-40B4-BE49-F238E27FC236}">
                <a16:creationId xmlns:a16="http://schemas.microsoft.com/office/drawing/2014/main" id="{57CB497A-0FAF-48D0-9848-AD9A2F2E907B}"/>
              </a:ext>
            </a:extLst>
          </p:cNvPr>
          <p:cNvCxnSpPr>
            <a:cxnSpLocks/>
          </p:cNvCxnSpPr>
          <p:nvPr/>
        </p:nvCxnSpPr>
        <p:spPr>
          <a:xfrm flipH="1">
            <a:off x="7980939" y="5617817"/>
            <a:ext cx="175912"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EF5EC9D-2633-47E5-8202-85C7586385E7}"/>
              </a:ext>
            </a:extLst>
          </p:cNvPr>
          <p:cNvSpPr/>
          <p:nvPr/>
        </p:nvSpPr>
        <p:spPr>
          <a:xfrm>
            <a:off x="504967" y="1654383"/>
            <a:ext cx="7842788" cy="646331"/>
          </a:xfrm>
          <a:prstGeom prst="rect">
            <a:avLst/>
          </a:prstGeom>
        </p:spPr>
        <p:txBody>
          <a:bodyPr wrap="none">
            <a:spAutoFit/>
          </a:bodyPr>
          <a:lstStyle/>
          <a:p>
            <a:pPr marL="0" marR="0" lvl="0" indent="0" algn="ctr" defTabSz="768111"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WHERE ARE PEOPLE BEING DISCHARGED VS. WHERE WOULD BE BEST FOR THEM?</a:t>
            </a:r>
          </a:p>
          <a:p>
            <a:pPr marL="0" marR="0" lvl="0" indent="0" algn="ctr" defTabSz="768111"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7246BA17-11FE-44BE-BD38-92E2B8317C93}"/>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3C721BD6-9DCE-460D-B331-956B671642E7}"/>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860574D9-4194-44BF-A75A-1BB4B08E0295}"/>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CE23CD1D-2F13-4FA9-A5F9-0AE7F712E33D}"/>
              </a:ext>
            </a:extLst>
          </p:cNvPr>
          <p:cNvSpPr txBox="1"/>
          <p:nvPr/>
        </p:nvSpPr>
        <p:spPr>
          <a:xfrm>
            <a:off x="504967" y="477159"/>
            <a:ext cx="8461825" cy="9144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2018</a:t>
            </a:r>
            <a:b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b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‘People First, Manage What Matters’ </a:t>
            </a:r>
          </a:p>
        </p:txBody>
      </p:sp>
    </p:spTree>
    <p:extLst>
      <p:ext uri="{BB962C8B-B14F-4D97-AF65-F5344CB8AC3E}">
        <p14:creationId xmlns:p14="http://schemas.microsoft.com/office/powerpoint/2010/main" val="8775689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1B4584-BCEC-4813-84F3-AB684AE1C9EE}"/>
              </a:ext>
            </a:extLst>
          </p:cNvPr>
          <p:cNvGrpSpPr/>
          <p:nvPr/>
        </p:nvGrpSpPr>
        <p:grpSpPr>
          <a:xfrm>
            <a:off x="1886244" y="-419100"/>
            <a:ext cx="8419512" cy="7277100"/>
            <a:chOff x="3772488" y="-324135"/>
            <a:chExt cx="8419512" cy="7506269"/>
          </a:xfrm>
        </p:grpSpPr>
        <p:sp>
          <p:nvSpPr>
            <p:cNvPr id="8" name="Rectangle 7">
              <a:extLst>
                <a:ext uri="{FF2B5EF4-FFF2-40B4-BE49-F238E27FC236}">
                  <a16:creationId xmlns:a16="http://schemas.microsoft.com/office/drawing/2014/main" id="{0C638EC4-1739-40CC-8337-BD074CD09068}"/>
                </a:ext>
              </a:extLst>
            </p:cNvPr>
            <p:cNvSpPr/>
            <p:nvPr/>
          </p:nvSpPr>
          <p:spPr>
            <a:xfrm>
              <a:off x="7982822" y="-324135"/>
              <a:ext cx="4209178" cy="75062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D4AEECD-23CF-41B9-B399-9BDDBA7EF41D}"/>
                </a:ext>
              </a:extLst>
            </p:cNvPr>
            <p:cNvSpPr/>
            <p:nvPr/>
          </p:nvSpPr>
          <p:spPr>
            <a:xfrm>
              <a:off x="3772488" y="-324135"/>
              <a:ext cx="4210334" cy="750626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DCB9BB4-1440-4500-AE22-B4AC6DF965DB}"/>
                </a:ext>
              </a:extLst>
            </p:cNvPr>
            <p:cNvPicPr>
              <a:picLocks noChangeAspect="1"/>
            </p:cNvPicPr>
            <p:nvPr/>
          </p:nvPicPr>
          <p:blipFill>
            <a:blip r:embed="rId3"/>
            <a:stretch>
              <a:fillRect/>
            </a:stretch>
          </p:blipFill>
          <p:spPr>
            <a:xfrm rot="21421663">
              <a:off x="4275720" y="1537492"/>
              <a:ext cx="3203871" cy="4512687"/>
            </a:xfrm>
            <a:prstGeom prst="rect">
              <a:avLst/>
            </a:prstGeom>
            <a:effectLst>
              <a:outerShdw blurRad="190500" dist="38100" dir="2700000" sx="102000" sy="102000" algn="tl" rotWithShape="0">
                <a:prstClr val="black">
                  <a:alpha val="40000"/>
                </a:prstClr>
              </a:outerShdw>
            </a:effectLst>
          </p:spPr>
        </p:pic>
        <p:sp>
          <p:nvSpPr>
            <p:cNvPr id="6" name="TextBox 5">
              <a:extLst>
                <a:ext uri="{FF2B5EF4-FFF2-40B4-BE49-F238E27FC236}">
                  <a16:creationId xmlns:a16="http://schemas.microsoft.com/office/drawing/2014/main" id="{D2EE172D-2B18-44B1-A3DB-23B28E6B9181}"/>
                </a:ext>
              </a:extLst>
            </p:cNvPr>
            <p:cNvSpPr txBox="1"/>
            <p:nvPr/>
          </p:nvSpPr>
          <p:spPr>
            <a:xfrm>
              <a:off x="3953355" y="590905"/>
              <a:ext cx="1305997" cy="9144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lumMod val="85000"/>
                    </a:srgbClr>
                  </a:solidFill>
                  <a:effectLst/>
                  <a:uLnTx/>
                  <a:uFillTx/>
                  <a:latin typeface="Calibri" panose="020F0502020204030204"/>
                  <a:ea typeface="InterFace" charset="0"/>
                  <a:cs typeface="InterFace" charset="0"/>
                </a:rPr>
                <a:t>2016</a:t>
              </a:r>
            </a:p>
          </p:txBody>
        </p:sp>
        <p:pic>
          <p:nvPicPr>
            <p:cNvPr id="7" name="Picture 6">
              <a:extLst>
                <a:ext uri="{FF2B5EF4-FFF2-40B4-BE49-F238E27FC236}">
                  <a16:creationId xmlns:a16="http://schemas.microsoft.com/office/drawing/2014/main" id="{8E82D94C-15E3-44A5-9359-8EDF4F8B581A}"/>
                </a:ext>
              </a:extLst>
            </p:cNvPr>
            <p:cNvPicPr>
              <a:picLocks noChangeAspect="1"/>
            </p:cNvPicPr>
            <p:nvPr/>
          </p:nvPicPr>
          <p:blipFill>
            <a:blip r:embed="rId4"/>
            <a:stretch>
              <a:fillRect/>
            </a:stretch>
          </p:blipFill>
          <p:spPr>
            <a:xfrm rot="21424862">
              <a:off x="8500343" y="1344293"/>
              <a:ext cx="3174136" cy="4500000"/>
            </a:xfrm>
            <a:prstGeom prst="rect">
              <a:avLst/>
            </a:prstGeom>
            <a:effectLst>
              <a:outerShdw blurRad="190500" dist="38100" dir="2700000" sx="102000" sy="102000" algn="tl" rotWithShape="0">
                <a:prstClr val="black">
                  <a:alpha val="40000"/>
                </a:prstClr>
              </a:outerShdw>
            </a:effectLst>
          </p:spPr>
        </p:pic>
        <p:sp>
          <p:nvSpPr>
            <p:cNvPr id="9" name="TextBox 8">
              <a:extLst>
                <a:ext uri="{FF2B5EF4-FFF2-40B4-BE49-F238E27FC236}">
                  <a16:creationId xmlns:a16="http://schemas.microsoft.com/office/drawing/2014/main" id="{D3F9E5BD-DE77-4DCE-8C19-559C8541002A}"/>
                </a:ext>
              </a:extLst>
            </p:cNvPr>
            <p:cNvSpPr txBox="1"/>
            <p:nvPr/>
          </p:nvSpPr>
          <p:spPr>
            <a:xfrm>
              <a:off x="8165964" y="590905"/>
              <a:ext cx="1305997" cy="9144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2018</a:t>
              </a:r>
            </a:p>
          </p:txBody>
        </p:sp>
      </p:grpSp>
      <p:sp>
        <p:nvSpPr>
          <p:cNvPr id="14" name="Rectangle 13">
            <a:extLst>
              <a:ext uri="{FF2B5EF4-FFF2-40B4-BE49-F238E27FC236}">
                <a16:creationId xmlns:a16="http://schemas.microsoft.com/office/drawing/2014/main" id="{560D0641-745A-4D8B-BBC1-18DD8A791F11}"/>
              </a:ext>
            </a:extLst>
          </p:cNvPr>
          <p:cNvSpPr/>
          <p:nvPr/>
        </p:nvSpPr>
        <p:spPr>
          <a:xfrm rot="5400000">
            <a:off x="2165080" y="-148874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6DF0D9-29CF-49AC-B422-598CA1FE4D89}"/>
              </a:ext>
            </a:extLst>
          </p:cNvPr>
          <p:cNvSpPr/>
          <p:nvPr/>
        </p:nvSpPr>
        <p:spPr>
          <a:xfrm rot="5400000">
            <a:off x="5847292" y="-148874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E079ACC-920F-43C8-B442-7B9B6D8059EC}"/>
              </a:ext>
            </a:extLst>
          </p:cNvPr>
          <p:cNvSpPr/>
          <p:nvPr/>
        </p:nvSpPr>
        <p:spPr>
          <a:xfrm rot="5400000">
            <a:off x="4006186" y="-148874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B1E52265-1558-450B-B3C5-E0B7607DAD00}"/>
              </a:ext>
            </a:extLst>
          </p:cNvPr>
          <p:cNvCxnSpPr>
            <a:cxnSpLocks/>
          </p:cNvCxnSpPr>
          <p:nvPr/>
        </p:nvCxnSpPr>
        <p:spPr>
          <a:xfrm>
            <a:off x="1886244" y="6303168"/>
            <a:ext cx="9871179" cy="0"/>
          </a:xfrm>
          <a:prstGeom prst="line">
            <a:avLst/>
          </a:prstGeom>
          <a:ln w="3175">
            <a:solidFill>
              <a:schemeClr val="bg1">
                <a:lumMod val="7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43585C2-FDD3-47B3-8053-1EC28663640C}"/>
              </a:ext>
            </a:extLst>
          </p:cNvPr>
          <p:cNvSpPr txBox="1"/>
          <p:nvPr/>
        </p:nvSpPr>
        <p:spPr>
          <a:xfrm>
            <a:off x="0" y="2292277"/>
            <a:ext cx="12191999" cy="1854346"/>
          </a:xfrm>
          <a:prstGeom prst="rect">
            <a:avLst/>
          </a:prstGeom>
          <a:solidFill>
            <a:schemeClr val="bg1">
              <a:lumMod val="95000"/>
            </a:schemeClr>
          </a:solidFill>
          <a:ln>
            <a:solidFill>
              <a:srgbClr val="951B81"/>
            </a:solidFill>
          </a:ln>
        </p:spPr>
        <p:txBody>
          <a:bodyPr wrap="square" lIns="0" tIns="0" rIns="0" bIns="0" rtlCol="0" anchor="ctr">
            <a:noAutofit/>
          </a:bodyPr>
          <a:lstStyle>
            <a:defPPr>
              <a:defRPr lang="en-US"/>
            </a:defPPr>
            <a:lvl1pPr>
              <a:defRPr sz="3600">
                <a:solidFill>
                  <a:schemeClr val="bg2"/>
                </a:solidFill>
                <a:latin typeface="InterFace" charset="0"/>
                <a:ea typeface="InterFace" charset="0"/>
                <a:cs typeface="InterFace"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all" spc="0" normalizeH="0" baseline="0" noProof="0">
                <a:ln>
                  <a:noFill/>
                </a:ln>
                <a:solidFill>
                  <a:srgbClr val="EA06CD">
                    <a:lumMod val="50000"/>
                  </a:srgbClr>
                </a:solidFill>
                <a:effectLst/>
                <a:uLnTx/>
                <a:uFillTx/>
                <a:latin typeface="Calibri" panose="020F0502020204030204"/>
              </a:rPr>
              <a:t>It’s not what you do,</a:t>
            </a:r>
            <a:br>
              <a:rPr kumimoji="0" lang="en-GB" sz="5400" b="1" i="0" u="none" strike="noStrike" kern="1200" cap="all" spc="0" normalizeH="0" baseline="0" noProof="0">
                <a:ln>
                  <a:noFill/>
                </a:ln>
                <a:solidFill>
                  <a:srgbClr val="EA06CD">
                    <a:lumMod val="50000"/>
                  </a:srgbClr>
                </a:solidFill>
                <a:effectLst/>
                <a:uLnTx/>
                <a:uFillTx/>
                <a:latin typeface="Calibri" panose="020F0502020204030204"/>
              </a:rPr>
            </a:br>
            <a:r>
              <a:rPr kumimoji="0" lang="en-GB" sz="5400" b="1" i="0" u="none" strike="noStrike" kern="1200" cap="all" spc="0" normalizeH="0" baseline="0" noProof="0">
                <a:ln>
                  <a:noFill/>
                </a:ln>
                <a:solidFill>
                  <a:srgbClr val="EA06CD">
                    <a:lumMod val="50000"/>
                  </a:srgbClr>
                </a:solidFill>
                <a:effectLst/>
                <a:uLnTx/>
                <a:uFillTx/>
                <a:latin typeface="Calibri" panose="020F0502020204030204"/>
              </a:rPr>
              <a:t>but how you do it.</a:t>
            </a:r>
          </a:p>
        </p:txBody>
      </p:sp>
    </p:spTree>
    <p:extLst>
      <p:ext uri="{BB962C8B-B14F-4D97-AF65-F5344CB8AC3E}">
        <p14:creationId xmlns:p14="http://schemas.microsoft.com/office/powerpoint/2010/main" val="41513252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96A65CA-80AD-4EC3-B5AA-90490A4CBC98}"/>
              </a:ext>
            </a:extLst>
          </p:cNvPr>
          <p:cNvSpPr txBox="1"/>
          <p:nvPr/>
        </p:nvSpPr>
        <p:spPr>
          <a:xfrm>
            <a:off x="599735" y="1267205"/>
            <a:ext cx="5496265" cy="113556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Systems taking top-down and bottom-up approaches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A lot of progress made on the more visible </a:t>
            </a:r>
            <a:r>
              <a:rPr kumimoji="0" lang="en-GB" sz="18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structural integration </a:t>
            </a: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 governance, shared vision, ICO etc.</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Bottom up changes e.g. co-locating teams, are also be good progress but don’t always focus on </a:t>
            </a:r>
            <a:r>
              <a:rPr kumimoji="0" lang="en-GB" sz="18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outcomes</a:t>
            </a:r>
          </a:p>
        </p:txBody>
      </p:sp>
      <p:sp>
        <p:nvSpPr>
          <p:cNvPr id="37" name="TextBox 36">
            <a:extLst>
              <a:ext uri="{FF2B5EF4-FFF2-40B4-BE49-F238E27FC236}">
                <a16:creationId xmlns:a16="http://schemas.microsoft.com/office/drawing/2014/main" id="{A5C16CCC-8E4D-40CE-A888-F73870B4E018}"/>
              </a:ext>
            </a:extLst>
          </p:cNvPr>
          <p:cNvSpPr txBox="1"/>
          <p:nvPr/>
        </p:nvSpPr>
        <p:spPr>
          <a:xfrm>
            <a:off x="608456" y="476688"/>
            <a:ext cx="4634103" cy="80847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Delivering</a:t>
            </a: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 integration</a:t>
            </a:r>
          </a:p>
        </p:txBody>
      </p:sp>
      <p:grpSp>
        <p:nvGrpSpPr>
          <p:cNvPr id="7" name="Group 6">
            <a:extLst>
              <a:ext uri="{FF2B5EF4-FFF2-40B4-BE49-F238E27FC236}">
                <a16:creationId xmlns:a16="http://schemas.microsoft.com/office/drawing/2014/main" id="{25D6FE45-678C-4484-9B22-E08631F635C3}"/>
              </a:ext>
            </a:extLst>
          </p:cNvPr>
          <p:cNvGrpSpPr/>
          <p:nvPr/>
        </p:nvGrpSpPr>
        <p:grpSpPr>
          <a:xfrm>
            <a:off x="1151866" y="2972060"/>
            <a:ext cx="9888267" cy="1415142"/>
            <a:chOff x="1228211" y="2881083"/>
            <a:chExt cx="9888267" cy="1415142"/>
          </a:xfrm>
        </p:grpSpPr>
        <p:sp>
          <p:nvSpPr>
            <p:cNvPr id="2" name="Oval 1">
              <a:extLst>
                <a:ext uri="{FF2B5EF4-FFF2-40B4-BE49-F238E27FC236}">
                  <a16:creationId xmlns:a16="http://schemas.microsoft.com/office/drawing/2014/main" id="{D2AF1F8D-51B9-4B37-9E29-11855B41D725}"/>
                </a:ext>
              </a:extLst>
            </p:cNvPr>
            <p:cNvSpPr/>
            <p:nvPr/>
          </p:nvSpPr>
          <p:spPr>
            <a:xfrm flipV="1">
              <a:off x="1228211" y="3098799"/>
              <a:ext cx="957943" cy="95794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Right Triangle 3">
              <a:extLst>
                <a:ext uri="{FF2B5EF4-FFF2-40B4-BE49-F238E27FC236}">
                  <a16:creationId xmlns:a16="http://schemas.microsoft.com/office/drawing/2014/main" id="{BAB01C9B-60A6-4452-AB68-51AE3B6A3D6A}"/>
                </a:ext>
              </a:extLst>
            </p:cNvPr>
            <p:cNvSpPr/>
            <p:nvPr/>
          </p:nvSpPr>
          <p:spPr>
            <a:xfrm flipV="1">
              <a:off x="3219467" y="3098798"/>
              <a:ext cx="5404184" cy="957943"/>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2CD91B9-F77D-4DF2-A438-E8F4B0BE415E}"/>
                </a:ext>
              </a:extLst>
            </p:cNvPr>
            <p:cNvSpPr/>
            <p:nvPr/>
          </p:nvSpPr>
          <p:spPr>
            <a:xfrm flipV="1">
              <a:off x="1701338" y="3098798"/>
              <a:ext cx="1521022" cy="9579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CDF0669A-5D86-448B-BD09-418A9393E715}"/>
                </a:ext>
              </a:extLst>
            </p:cNvPr>
            <p:cNvSpPr/>
            <p:nvPr/>
          </p:nvSpPr>
          <p:spPr>
            <a:xfrm rot="10800000" flipV="1">
              <a:off x="10158535" y="3098798"/>
              <a:ext cx="957943" cy="957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Right Triangle 22">
              <a:extLst>
                <a:ext uri="{FF2B5EF4-FFF2-40B4-BE49-F238E27FC236}">
                  <a16:creationId xmlns:a16="http://schemas.microsoft.com/office/drawing/2014/main" id="{634B88E9-F8D2-4535-BD25-AF8F18E6BE25}"/>
                </a:ext>
              </a:extLst>
            </p:cNvPr>
            <p:cNvSpPr/>
            <p:nvPr/>
          </p:nvSpPr>
          <p:spPr>
            <a:xfrm rot="10800000" flipV="1">
              <a:off x="3733988" y="3098798"/>
              <a:ext cx="5404185" cy="957943"/>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8F8A173-CAA1-48DA-8E16-3A49AC666E74}"/>
                </a:ext>
              </a:extLst>
            </p:cNvPr>
            <p:cNvSpPr/>
            <p:nvPr/>
          </p:nvSpPr>
          <p:spPr>
            <a:xfrm rot="10800000" flipV="1">
              <a:off x="9135279" y="3098798"/>
              <a:ext cx="1502228" cy="9579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Arrow: Pentagon 7">
              <a:extLst>
                <a:ext uri="{FF2B5EF4-FFF2-40B4-BE49-F238E27FC236}">
                  <a16:creationId xmlns:a16="http://schemas.microsoft.com/office/drawing/2014/main" id="{F5DC4010-D57F-49C6-B47C-3CD810DF0216}"/>
                </a:ext>
              </a:extLst>
            </p:cNvPr>
            <p:cNvSpPr/>
            <p:nvPr/>
          </p:nvSpPr>
          <p:spPr>
            <a:xfrm rot="5400000">
              <a:off x="3458396" y="2918153"/>
              <a:ext cx="435429" cy="361290"/>
            </a:xfrm>
            <a:prstGeom prst="homePlate">
              <a:avLst/>
            </a:prstGeom>
            <a:solidFill>
              <a:schemeClr val="tx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Arrow: Pentagon 25">
              <a:extLst>
                <a:ext uri="{FF2B5EF4-FFF2-40B4-BE49-F238E27FC236}">
                  <a16:creationId xmlns:a16="http://schemas.microsoft.com/office/drawing/2014/main" id="{D7429299-282F-41C1-A615-553FC7DCDC08}"/>
                </a:ext>
              </a:extLst>
            </p:cNvPr>
            <p:cNvSpPr/>
            <p:nvPr/>
          </p:nvSpPr>
          <p:spPr>
            <a:xfrm rot="16200000">
              <a:off x="8635772" y="3897866"/>
              <a:ext cx="435429" cy="361290"/>
            </a:xfrm>
            <a:prstGeom prst="homePlate">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7A77BF5-0F0E-4DAD-9826-94A4483EF87B}"/>
                </a:ext>
              </a:extLst>
            </p:cNvPr>
            <p:cNvSpPr txBox="1"/>
            <p:nvPr/>
          </p:nvSpPr>
          <p:spPr>
            <a:xfrm>
              <a:off x="1484520" y="3167923"/>
              <a:ext cx="1327376" cy="81969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lumMod val="95000"/>
                    </a:srgbClr>
                  </a:solidFill>
                  <a:effectLst/>
                  <a:uLnTx/>
                  <a:uFillTx/>
                  <a:latin typeface="Calibri" panose="020F0502020204030204"/>
                  <a:ea typeface="InterFace" charset="0"/>
                  <a:cs typeface="InterFace" charset="0"/>
                </a:rPr>
                <a:t>Structural integration</a:t>
              </a:r>
            </a:p>
          </p:txBody>
        </p:sp>
        <p:sp>
          <p:nvSpPr>
            <p:cNvPr id="28" name="TextBox 27">
              <a:extLst>
                <a:ext uri="{FF2B5EF4-FFF2-40B4-BE49-F238E27FC236}">
                  <a16:creationId xmlns:a16="http://schemas.microsoft.com/office/drawing/2014/main" id="{C03FC69D-0F96-4433-9E84-D8317418E9C7}"/>
                </a:ext>
              </a:extLst>
            </p:cNvPr>
            <p:cNvSpPr txBox="1"/>
            <p:nvPr/>
          </p:nvSpPr>
          <p:spPr>
            <a:xfrm>
              <a:off x="9591924" y="3167923"/>
              <a:ext cx="1327376" cy="81969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lumMod val="95000"/>
                    </a:srgbClr>
                  </a:solidFill>
                  <a:effectLst/>
                  <a:uLnTx/>
                  <a:uFillTx/>
                  <a:latin typeface="Calibri" panose="020F0502020204030204"/>
                  <a:ea typeface="InterFace" charset="0"/>
                  <a:cs typeface="InterFace" charset="0"/>
                </a:rPr>
                <a:t>Outcomes</a:t>
              </a:r>
            </a:p>
          </p:txBody>
        </p:sp>
      </p:grpSp>
      <p:sp>
        <p:nvSpPr>
          <p:cNvPr id="31" name="TextBox 30">
            <a:extLst>
              <a:ext uri="{FF2B5EF4-FFF2-40B4-BE49-F238E27FC236}">
                <a16:creationId xmlns:a16="http://schemas.microsoft.com/office/drawing/2014/main" id="{52940E54-6661-4C0E-B2D4-C8A71CD8E435}"/>
              </a:ext>
            </a:extLst>
          </p:cNvPr>
          <p:cNvSpPr txBox="1"/>
          <p:nvPr/>
        </p:nvSpPr>
        <p:spPr>
          <a:xfrm>
            <a:off x="7048500" y="4582697"/>
            <a:ext cx="4663856" cy="1135560"/>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We must make sure integration delivers a real, tangible and valuable result</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And so we must </a:t>
            </a:r>
            <a:r>
              <a:rPr kumimoji="0" lang="en-GB" sz="1800" b="1"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turn the thinking around:</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lumMod val="50000"/>
                    <a:lumOff val="50000"/>
                  </a:srgbClr>
                </a:solidFill>
                <a:effectLst/>
                <a:uLnTx/>
                <a:uFillTx/>
                <a:latin typeface="Calibri" panose="020F0502020204030204"/>
                <a:ea typeface="+mn-ea"/>
                <a:cs typeface="InterFace" panose="020B0503020203020204" pitchFamily="34" charset="0"/>
              </a:rPr>
              <a:t>Aim to deliver the benefits to outcomes and finances, and integration will help you get there</a:t>
            </a:r>
          </a:p>
        </p:txBody>
      </p:sp>
      <p:sp>
        <p:nvSpPr>
          <p:cNvPr id="19" name="Rectangle 18">
            <a:extLst>
              <a:ext uri="{FF2B5EF4-FFF2-40B4-BE49-F238E27FC236}">
                <a16:creationId xmlns:a16="http://schemas.microsoft.com/office/drawing/2014/main" id="{5E2C8DFE-3B24-439D-A688-D4F784B7CBB8}"/>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A05CDA1F-E226-42F5-98F8-094004F744F0}"/>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BA38C51-4E2A-4547-A437-27506338104F}"/>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893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A5C16CCC-8E4D-40CE-A888-F73870B4E018}"/>
              </a:ext>
            </a:extLst>
          </p:cNvPr>
          <p:cNvSpPr txBox="1"/>
          <p:nvPr/>
        </p:nvSpPr>
        <p:spPr>
          <a:xfrm>
            <a:off x="519417" y="397851"/>
            <a:ext cx="5487544" cy="80847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Making integration </a:t>
            </a: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deliver</a:t>
            </a:r>
          </a:p>
        </p:txBody>
      </p:sp>
      <p:grpSp>
        <p:nvGrpSpPr>
          <p:cNvPr id="8" name="Group 7">
            <a:extLst>
              <a:ext uri="{FF2B5EF4-FFF2-40B4-BE49-F238E27FC236}">
                <a16:creationId xmlns:a16="http://schemas.microsoft.com/office/drawing/2014/main" id="{B8ED1C77-BD8F-4F40-8A4F-E6A8BF0DB15E}"/>
              </a:ext>
            </a:extLst>
          </p:cNvPr>
          <p:cNvGrpSpPr/>
          <p:nvPr/>
        </p:nvGrpSpPr>
        <p:grpSpPr>
          <a:xfrm rot="10800000">
            <a:off x="7155427" y="1976694"/>
            <a:ext cx="84962" cy="692076"/>
            <a:chOff x="9003683" y="4415188"/>
            <a:chExt cx="84962" cy="692076"/>
          </a:xfrm>
          <a:solidFill>
            <a:schemeClr val="tx2">
              <a:lumMod val="50000"/>
            </a:schemeClr>
          </a:solidFill>
        </p:grpSpPr>
        <p:sp>
          <p:nvSpPr>
            <p:cNvPr id="42" name="Rectangle: Rounded Corners 41">
              <a:extLst>
                <a:ext uri="{FF2B5EF4-FFF2-40B4-BE49-F238E27FC236}">
                  <a16:creationId xmlns:a16="http://schemas.microsoft.com/office/drawing/2014/main" id="{4CB756CF-9F97-4716-B151-0DB96F593490}"/>
                </a:ext>
              </a:extLst>
            </p:cNvPr>
            <p:cNvSpPr/>
            <p:nvPr/>
          </p:nvSpPr>
          <p:spPr>
            <a:xfrm rot="14052325">
              <a:off x="8837298" y="4855917"/>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27C555DF-5E6C-4179-8115-3D7734696575}"/>
                </a:ext>
              </a:extLst>
            </p:cNvPr>
            <p:cNvSpPr/>
            <p:nvPr/>
          </p:nvSpPr>
          <p:spPr>
            <a:xfrm rot="7547675" flipV="1">
              <a:off x="8837299" y="4581573"/>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pic>
        <p:nvPicPr>
          <p:cNvPr id="61" name="Picture 60">
            <a:extLst>
              <a:ext uri="{FF2B5EF4-FFF2-40B4-BE49-F238E27FC236}">
                <a16:creationId xmlns:a16="http://schemas.microsoft.com/office/drawing/2014/main" id="{1EA27F19-FE7D-4CD9-8320-4B74C72AE040}"/>
              </a:ext>
            </a:extLst>
          </p:cNvPr>
          <p:cNvPicPr>
            <a:picLocks noChangeAspect="1"/>
          </p:cNvPicPr>
          <p:nvPr/>
        </p:nvPicPr>
        <p:blipFill rotWithShape="1">
          <a:blip r:embed="rId3"/>
          <a:srcRect l="46075" t="81828" r="44476" b="6435"/>
          <a:stretch/>
        </p:blipFill>
        <p:spPr>
          <a:xfrm>
            <a:off x="4296136" y="5519770"/>
            <a:ext cx="735805" cy="569459"/>
          </a:xfrm>
          <a:prstGeom prst="rect">
            <a:avLst/>
          </a:prstGeom>
        </p:spPr>
      </p:pic>
      <p:pic>
        <p:nvPicPr>
          <p:cNvPr id="56" name="Picture 55">
            <a:extLst>
              <a:ext uri="{FF2B5EF4-FFF2-40B4-BE49-F238E27FC236}">
                <a16:creationId xmlns:a16="http://schemas.microsoft.com/office/drawing/2014/main" id="{952D2924-1F11-463A-BB1F-A50B9691683C}"/>
              </a:ext>
            </a:extLst>
          </p:cNvPr>
          <p:cNvPicPr>
            <a:picLocks noChangeAspect="1"/>
          </p:cNvPicPr>
          <p:nvPr/>
        </p:nvPicPr>
        <p:blipFill rotWithShape="1">
          <a:blip r:embed="rId3"/>
          <a:srcRect l="6786" t="36618" r="83103" b="50453"/>
          <a:stretch/>
        </p:blipFill>
        <p:spPr>
          <a:xfrm>
            <a:off x="1222035" y="1940409"/>
            <a:ext cx="787320" cy="627286"/>
          </a:xfrm>
          <a:prstGeom prst="rect">
            <a:avLst/>
          </a:prstGeom>
        </p:spPr>
      </p:pic>
      <p:sp>
        <p:nvSpPr>
          <p:cNvPr id="84" name="TextBox 83">
            <a:extLst>
              <a:ext uri="{FF2B5EF4-FFF2-40B4-BE49-F238E27FC236}">
                <a16:creationId xmlns:a16="http://schemas.microsoft.com/office/drawing/2014/main" id="{1DE4A178-D468-45CE-8FEE-1639DE1F8306}"/>
              </a:ext>
            </a:extLst>
          </p:cNvPr>
          <p:cNvSpPr txBox="1"/>
          <p:nvPr/>
        </p:nvSpPr>
        <p:spPr>
          <a:xfrm>
            <a:off x="754920" y="2517335"/>
            <a:ext cx="1721551" cy="4772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Prioritise</a:t>
            </a:r>
          </a:p>
        </p:txBody>
      </p:sp>
      <p:pic>
        <p:nvPicPr>
          <p:cNvPr id="57" name="Picture 56">
            <a:extLst>
              <a:ext uri="{FF2B5EF4-FFF2-40B4-BE49-F238E27FC236}">
                <a16:creationId xmlns:a16="http://schemas.microsoft.com/office/drawing/2014/main" id="{3939BD18-E08A-493F-9BDA-EDEE02E6A78F}"/>
              </a:ext>
            </a:extLst>
          </p:cNvPr>
          <p:cNvPicPr>
            <a:picLocks noChangeAspect="1"/>
          </p:cNvPicPr>
          <p:nvPr/>
        </p:nvPicPr>
        <p:blipFill rotWithShape="1">
          <a:blip r:embed="rId3"/>
          <a:srcRect l="28672" t="35964" r="61217" b="51107"/>
          <a:stretch/>
        </p:blipFill>
        <p:spPr>
          <a:xfrm>
            <a:off x="3454920" y="1940409"/>
            <a:ext cx="787320" cy="627286"/>
          </a:xfrm>
          <a:prstGeom prst="rect">
            <a:avLst/>
          </a:prstGeom>
        </p:spPr>
      </p:pic>
      <p:sp>
        <p:nvSpPr>
          <p:cNvPr id="85" name="TextBox 84">
            <a:extLst>
              <a:ext uri="{FF2B5EF4-FFF2-40B4-BE49-F238E27FC236}">
                <a16:creationId xmlns:a16="http://schemas.microsoft.com/office/drawing/2014/main" id="{77C1DADE-7F33-4D1B-80A3-85D0EECE1A3D}"/>
              </a:ext>
            </a:extLst>
          </p:cNvPr>
          <p:cNvSpPr txBox="1"/>
          <p:nvPr/>
        </p:nvSpPr>
        <p:spPr>
          <a:xfrm>
            <a:off x="2987805" y="2517335"/>
            <a:ext cx="1721551" cy="4772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Align strategies</a:t>
            </a:r>
          </a:p>
        </p:txBody>
      </p:sp>
      <p:pic>
        <p:nvPicPr>
          <p:cNvPr id="58" name="Picture 57">
            <a:extLst>
              <a:ext uri="{FF2B5EF4-FFF2-40B4-BE49-F238E27FC236}">
                <a16:creationId xmlns:a16="http://schemas.microsoft.com/office/drawing/2014/main" id="{334266B9-8EDA-4709-85BD-3E27C2E943F5}"/>
              </a:ext>
            </a:extLst>
          </p:cNvPr>
          <p:cNvPicPr>
            <a:picLocks noChangeAspect="1"/>
          </p:cNvPicPr>
          <p:nvPr/>
        </p:nvPicPr>
        <p:blipFill rotWithShape="1">
          <a:blip r:embed="rId3"/>
          <a:srcRect l="47174" t="60005" r="45507" b="30310"/>
          <a:stretch/>
        </p:blipFill>
        <p:spPr>
          <a:xfrm>
            <a:off x="5796508" y="2019102"/>
            <a:ext cx="569914" cy="469900"/>
          </a:xfrm>
          <a:prstGeom prst="rect">
            <a:avLst/>
          </a:prstGeom>
        </p:spPr>
      </p:pic>
      <p:sp>
        <p:nvSpPr>
          <p:cNvPr id="86" name="TextBox 85">
            <a:extLst>
              <a:ext uri="{FF2B5EF4-FFF2-40B4-BE49-F238E27FC236}">
                <a16:creationId xmlns:a16="http://schemas.microsoft.com/office/drawing/2014/main" id="{08D2EBB4-6D5F-4A02-9139-90646D0B60AD}"/>
              </a:ext>
            </a:extLst>
          </p:cNvPr>
          <p:cNvSpPr txBox="1"/>
          <p:nvPr/>
        </p:nvSpPr>
        <p:spPr>
          <a:xfrm>
            <a:off x="5220690" y="2517335"/>
            <a:ext cx="1721551" cy="4772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Empower the front line</a:t>
            </a:r>
          </a:p>
        </p:txBody>
      </p:sp>
      <p:pic>
        <p:nvPicPr>
          <p:cNvPr id="59" name="Picture 58">
            <a:extLst>
              <a:ext uri="{FF2B5EF4-FFF2-40B4-BE49-F238E27FC236}">
                <a16:creationId xmlns:a16="http://schemas.microsoft.com/office/drawing/2014/main" id="{54A2B9CD-5923-4DF8-B3C0-07123DFC6669}"/>
              </a:ext>
            </a:extLst>
          </p:cNvPr>
          <p:cNvPicPr>
            <a:picLocks noChangeAspect="1"/>
          </p:cNvPicPr>
          <p:nvPr/>
        </p:nvPicPr>
        <p:blipFill rotWithShape="1">
          <a:blip r:embed="rId3"/>
          <a:srcRect l="61085" t="35991" r="27233" b="48827"/>
          <a:stretch/>
        </p:blipFill>
        <p:spPr>
          <a:xfrm>
            <a:off x="7617107" y="1885752"/>
            <a:ext cx="909637" cy="736600"/>
          </a:xfrm>
          <a:prstGeom prst="rect">
            <a:avLst/>
          </a:prstGeom>
        </p:spPr>
      </p:pic>
      <p:sp>
        <p:nvSpPr>
          <p:cNvPr id="87" name="TextBox 86">
            <a:extLst>
              <a:ext uri="{FF2B5EF4-FFF2-40B4-BE49-F238E27FC236}">
                <a16:creationId xmlns:a16="http://schemas.microsoft.com/office/drawing/2014/main" id="{D432FF97-9AA0-408C-845C-7B6DCA17206A}"/>
              </a:ext>
            </a:extLst>
          </p:cNvPr>
          <p:cNvSpPr txBox="1"/>
          <p:nvPr/>
        </p:nvSpPr>
        <p:spPr>
          <a:xfrm>
            <a:off x="6943684" y="2657400"/>
            <a:ext cx="2256484" cy="438593"/>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Live testing,</a:t>
            </a:r>
            <a:b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b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live design</a:t>
            </a:r>
          </a:p>
        </p:txBody>
      </p:sp>
      <p:pic>
        <p:nvPicPr>
          <p:cNvPr id="60" name="Picture 59">
            <a:extLst>
              <a:ext uri="{FF2B5EF4-FFF2-40B4-BE49-F238E27FC236}">
                <a16:creationId xmlns:a16="http://schemas.microsoft.com/office/drawing/2014/main" id="{F5FD2FB6-5C8D-474A-9889-33DC4952A59B}"/>
              </a:ext>
            </a:extLst>
          </p:cNvPr>
          <p:cNvPicPr>
            <a:picLocks noChangeAspect="1"/>
          </p:cNvPicPr>
          <p:nvPr/>
        </p:nvPicPr>
        <p:blipFill rotWithShape="1">
          <a:blip r:embed="rId3"/>
          <a:srcRect l="46554" t="17901" r="44741" b="70876"/>
          <a:stretch/>
        </p:blipFill>
        <p:spPr>
          <a:xfrm>
            <a:off x="6247397" y="4276398"/>
            <a:ext cx="677863" cy="544513"/>
          </a:xfrm>
          <a:prstGeom prst="rect">
            <a:avLst/>
          </a:prstGeom>
        </p:spPr>
      </p:pic>
      <p:sp>
        <p:nvSpPr>
          <p:cNvPr id="88" name="TextBox 87">
            <a:extLst>
              <a:ext uri="{FF2B5EF4-FFF2-40B4-BE49-F238E27FC236}">
                <a16:creationId xmlns:a16="http://schemas.microsoft.com/office/drawing/2014/main" id="{2774ED20-2B71-4C90-B5BC-44DFA6A90BAB}"/>
              </a:ext>
            </a:extLst>
          </p:cNvPr>
          <p:cNvSpPr txBox="1"/>
          <p:nvPr/>
        </p:nvSpPr>
        <p:spPr>
          <a:xfrm>
            <a:off x="5725553" y="4710432"/>
            <a:ext cx="1721551" cy="4772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Right structure</a:t>
            </a:r>
          </a:p>
        </p:txBody>
      </p:sp>
      <p:sp>
        <p:nvSpPr>
          <p:cNvPr id="63" name="TextBox 62">
            <a:extLst>
              <a:ext uri="{FF2B5EF4-FFF2-40B4-BE49-F238E27FC236}">
                <a16:creationId xmlns:a16="http://schemas.microsoft.com/office/drawing/2014/main" id="{EAFF8B77-F69D-4600-9500-331A37FA33FD}"/>
              </a:ext>
            </a:extLst>
          </p:cNvPr>
          <p:cNvSpPr txBox="1"/>
          <p:nvPr/>
        </p:nvSpPr>
        <p:spPr>
          <a:xfrm>
            <a:off x="8178732" y="4249123"/>
            <a:ext cx="618491" cy="56945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a:t>
            </a:r>
            <a:endParaRPr kumimoji="0" lang="en-GB" sz="28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endParaRPr>
          </a:p>
        </p:txBody>
      </p:sp>
      <p:sp>
        <p:nvSpPr>
          <p:cNvPr id="89" name="TextBox 88">
            <a:extLst>
              <a:ext uri="{FF2B5EF4-FFF2-40B4-BE49-F238E27FC236}">
                <a16:creationId xmlns:a16="http://schemas.microsoft.com/office/drawing/2014/main" id="{CC20A032-8BFF-450F-8941-0AE089A5E0EC}"/>
              </a:ext>
            </a:extLst>
          </p:cNvPr>
          <p:cNvSpPr txBox="1"/>
          <p:nvPr/>
        </p:nvSpPr>
        <p:spPr>
          <a:xfrm>
            <a:off x="7627202" y="4708103"/>
            <a:ext cx="1721551" cy="4772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Finances</a:t>
            </a:r>
          </a:p>
        </p:txBody>
      </p:sp>
      <p:pic>
        <p:nvPicPr>
          <p:cNvPr id="62" name="Picture 61">
            <a:extLst>
              <a:ext uri="{FF2B5EF4-FFF2-40B4-BE49-F238E27FC236}">
                <a16:creationId xmlns:a16="http://schemas.microsoft.com/office/drawing/2014/main" id="{408E555E-C656-475A-A88D-4BEF8A3F43B4}"/>
              </a:ext>
            </a:extLst>
          </p:cNvPr>
          <p:cNvPicPr>
            <a:picLocks noChangeAspect="1"/>
          </p:cNvPicPr>
          <p:nvPr/>
        </p:nvPicPr>
        <p:blipFill rotWithShape="1">
          <a:blip r:embed="rId3"/>
          <a:srcRect l="82534" t="37460" r="5336" b="50803"/>
          <a:stretch/>
        </p:blipFill>
        <p:spPr>
          <a:xfrm>
            <a:off x="9917346" y="4249123"/>
            <a:ext cx="944561" cy="569459"/>
          </a:xfrm>
          <a:prstGeom prst="rect">
            <a:avLst/>
          </a:prstGeom>
        </p:spPr>
      </p:pic>
      <p:sp>
        <p:nvSpPr>
          <p:cNvPr id="90" name="TextBox 89">
            <a:extLst>
              <a:ext uri="{FF2B5EF4-FFF2-40B4-BE49-F238E27FC236}">
                <a16:creationId xmlns:a16="http://schemas.microsoft.com/office/drawing/2014/main" id="{EB235531-4FE9-41EA-AA37-0DF2C38B57E3}"/>
              </a:ext>
            </a:extLst>
          </p:cNvPr>
          <p:cNvSpPr txBox="1"/>
          <p:nvPr/>
        </p:nvSpPr>
        <p:spPr>
          <a:xfrm>
            <a:off x="9528851" y="4710432"/>
            <a:ext cx="1721551" cy="4772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Roll out at scale</a:t>
            </a:r>
          </a:p>
        </p:txBody>
      </p:sp>
      <p:grpSp>
        <p:nvGrpSpPr>
          <p:cNvPr id="91" name="Group 90">
            <a:extLst>
              <a:ext uri="{FF2B5EF4-FFF2-40B4-BE49-F238E27FC236}">
                <a16:creationId xmlns:a16="http://schemas.microsoft.com/office/drawing/2014/main" id="{436930D3-5B54-4A74-9E4D-D1EDB6AFBEE6}"/>
              </a:ext>
            </a:extLst>
          </p:cNvPr>
          <p:cNvGrpSpPr/>
          <p:nvPr/>
        </p:nvGrpSpPr>
        <p:grpSpPr>
          <a:xfrm rot="10800000">
            <a:off x="4922542" y="2001244"/>
            <a:ext cx="84962" cy="692076"/>
            <a:chOff x="9003683" y="4415188"/>
            <a:chExt cx="84962" cy="692076"/>
          </a:xfrm>
          <a:solidFill>
            <a:schemeClr val="tx2">
              <a:lumMod val="50000"/>
            </a:schemeClr>
          </a:solidFill>
        </p:grpSpPr>
        <p:sp>
          <p:nvSpPr>
            <p:cNvPr id="92" name="Rectangle: Rounded Corners 91">
              <a:extLst>
                <a:ext uri="{FF2B5EF4-FFF2-40B4-BE49-F238E27FC236}">
                  <a16:creationId xmlns:a16="http://schemas.microsoft.com/office/drawing/2014/main" id="{595A9D6E-7263-417F-B12E-6951E290818D}"/>
                </a:ext>
              </a:extLst>
            </p:cNvPr>
            <p:cNvSpPr/>
            <p:nvPr/>
          </p:nvSpPr>
          <p:spPr>
            <a:xfrm rot="14052325">
              <a:off x="8837298" y="4855917"/>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Rectangle: Rounded Corners 92">
              <a:extLst>
                <a:ext uri="{FF2B5EF4-FFF2-40B4-BE49-F238E27FC236}">
                  <a16:creationId xmlns:a16="http://schemas.microsoft.com/office/drawing/2014/main" id="{4C7AC328-1991-4E8B-88A3-0A94D9FF89EA}"/>
                </a:ext>
              </a:extLst>
            </p:cNvPr>
            <p:cNvSpPr/>
            <p:nvPr/>
          </p:nvSpPr>
          <p:spPr>
            <a:xfrm rot="7547675" flipV="1">
              <a:off x="8837299" y="4581573"/>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94" name="Group 93">
            <a:extLst>
              <a:ext uri="{FF2B5EF4-FFF2-40B4-BE49-F238E27FC236}">
                <a16:creationId xmlns:a16="http://schemas.microsoft.com/office/drawing/2014/main" id="{99B8E20E-F472-4582-AEB0-45BBE7C3AB93}"/>
              </a:ext>
            </a:extLst>
          </p:cNvPr>
          <p:cNvGrpSpPr/>
          <p:nvPr/>
        </p:nvGrpSpPr>
        <p:grpSpPr>
          <a:xfrm rot="10800000">
            <a:off x="2689657" y="2001244"/>
            <a:ext cx="84962" cy="692076"/>
            <a:chOff x="9003683" y="4415188"/>
            <a:chExt cx="84962" cy="692076"/>
          </a:xfrm>
          <a:solidFill>
            <a:schemeClr val="tx2">
              <a:lumMod val="50000"/>
            </a:schemeClr>
          </a:solidFill>
        </p:grpSpPr>
        <p:sp>
          <p:nvSpPr>
            <p:cNvPr id="95" name="Rectangle: Rounded Corners 94">
              <a:extLst>
                <a:ext uri="{FF2B5EF4-FFF2-40B4-BE49-F238E27FC236}">
                  <a16:creationId xmlns:a16="http://schemas.microsoft.com/office/drawing/2014/main" id="{759B5FFF-A95C-4425-AEDE-2829CED17AA0}"/>
                </a:ext>
              </a:extLst>
            </p:cNvPr>
            <p:cNvSpPr/>
            <p:nvPr/>
          </p:nvSpPr>
          <p:spPr>
            <a:xfrm rot="14052325">
              <a:off x="8837298" y="4855917"/>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Rectangle: Rounded Corners 95">
              <a:extLst>
                <a:ext uri="{FF2B5EF4-FFF2-40B4-BE49-F238E27FC236}">
                  <a16:creationId xmlns:a16="http://schemas.microsoft.com/office/drawing/2014/main" id="{8FA7AA63-AAEE-492C-9395-E08DF782DCBC}"/>
                </a:ext>
              </a:extLst>
            </p:cNvPr>
            <p:cNvSpPr/>
            <p:nvPr/>
          </p:nvSpPr>
          <p:spPr>
            <a:xfrm rot="7547675" flipV="1">
              <a:off x="8837299" y="4581573"/>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12" name="TextBox 111">
            <a:extLst>
              <a:ext uri="{FF2B5EF4-FFF2-40B4-BE49-F238E27FC236}">
                <a16:creationId xmlns:a16="http://schemas.microsoft.com/office/drawing/2014/main" id="{65F320C6-D0A0-4C91-B8B2-626F6569FE67}"/>
              </a:ext>
            </a:extLst>
          </p:cNvPr>
          <p:cNvSpPr txBox="1"/>
          <p:nvPr/>
        </p:nvSpPr>
        <p:spPr>
          <a:xfrm>
            <a:off x="4987262" y="5602544"/>
            <a:ext cx="3241635" cy="47727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Rigorously measure performance</a:t>
            </a:r>
          </a:p>
        </p:txBody>
      </p:sp>
      <p:sp>
        <p:nvSpPr>
          <p:cNvPr id="12" name="Right Bracket 11">
            <a:extLst>
              <a:ext uri="{FF2B5EF4-FFF2-40B4-BE49-F238E27FC236}">
                <a16:creationId xmlns:a16="http://schemas.microsoft.com/office/drawing/2014/main" id="{36AFCB5B-981D-47E9-A11A-3D8DD69BC77E}"/>
              </a:ext>
            </a:extLst>
          </p:cNvPr>
          <p:cNvSpPr/>
          <p:nvPr/>
        </p:nvSpPr>
        <p:spPr>
          <a:xfrm rot="5400000">
            <a:off x="6022608" y="886045"/>
            <a:ext cx="214381" cy="8930325"/>
          </a:xfrm>
          <a:prstGeom prst="rightBracket">
            <a:avLst/>
          </a:prstGeom>
          <a:solidFill>
            <a:schemeClr val="bg1"/>
          </a:solidFill>
          <a:ln w="38100">
            <a:solidFill>
              <a:schemeClr val="tx2">
                <a:lumMod val="50000"/>
              </a:schemeClr>
            </a:solidFill>
            <a:headEnd type="none"/>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F84DDB90-6BE9-4ACC-A421-B7C5C31CA663}"/>
              </a:ext>
            </a:extLst>
          </p:cNvPr>
          <p:cNvGrpSpPr/>
          <p:nvPr/>
        </p:nvGrpSpPr>
        <p:grpSpPr>
          <a:xfrm rot="10800000">
            <a:off x="9396321" y="4260672"/>
            <a:ext cx="84962" cy="692076"/>
            <a:chOff x="9003683" y="4415188"/>
            <a:chExt cx="84962" cy="692076"/>
          </a:xfrm>
          <a:solidFill>
            <a:srgbClr val="009F69"/>
          </a:solidFill>
        </p:grpSpPr>
        <p:sp>
          <p:nvSpPr>
            <p:cNvPr id="64" name="Rectangle: Rounded Corners 63">
              <a:extLst>
                <a:ext uri="{FF2B5EF4-FFF2-40B4-BE49-F238E27FC236}">
                  <a16:creationId xmlns:a16="http://schemas.microsoft.com/office/drawing/2014/main" id="{E2030E47-A03F-4CBA-A3A1-5A8C2B4F05DA}"/>
                </a:ext>
              </a:extLst>
            </p:cNvPr>
            <p:cNvSpPr/>
            <p:nvPr/>
          </p:nvSpPr>
          <p:spPr>
            <a:xfrm rot="14052325">
              <a:off x="8837298" y="4855917"/>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9F69"/>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18F2309B-8655-4FC0-91AF-56622B3D809D}"/>
                </a:ext>
              </a:extLst>
            </p:cNvPr>
            <p:cNvSpPr/>
            <p:nvPr/>
          </p:nvSpPr>
          <p:spPr>
            <a:xfrm rot="7547675" flipV="1">
              <a:off x="8837299" y="4581573"/>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9F69"/>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243EDB58-4320-4DDC-A054-256ACEE30602}"/>
              </a:ext>
            </a:extLst>
          </p:cNvPr>
          <p:cNvGrpSpPr/>
          <p:nvPr/>
        </p:nvGrpSpPr>
        <p:grpSpPr>
          <a:xfrm rot="10800000">
            <a:off x="7494672" y="4240358"/>
            <a:ext cx="84962" cy="692076"/>
            <a:chOff x="9003683" y="4415188"/>
            <a:chExt cx="84962" cy="692076"/>
          </a:xfrm>
          <a:solidFill>
            <a:srgbClr val="009F69"/>
          </a:solidFill>
        </p:grpSpPr>
        <p:sp>
          <p:nvSpPr>
            <p:cNvPr id="67" name="Rectangle: Rounded Corners 66">
              <a:extLst>
                <a:ext uri="{FF2B5EF4-FFF2-40B4-BE49-F238E27FC236}">
                  <a16:creationId xmlns:a16="http://schemas.microsoft.com/office/drawing/2014/main" id="{506E4031-57E7-47A3-86DA-D50E6BEEB5D7}"/>
                </a:ext>
              </a:extLst>
            </p:cNvPr>
            <p:cNvSpPr/>
            <p:nvPr/>
          </p:nvSpPr>
          <p:spPr>
            <a:xfrm rot="14052325">
              <a:off x="8837298" y="4855917"/>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9F69"/>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B938B620-7811-4389-8F9B-D4E666AACF2C}"/>
                </a:ext>
              </a:extLst>
            </p:cNvPr>
            <p:cNvSpPr/>
            <p:nvPr/>
          </p:nvSpPr>
          <p:spPr>
            <a:xfrm rot="7547675" flipV="1">
              <a:off x="8837299" y="4581573"/>
              <a:ext cx="417732" cy="8496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9F69"/>
                </a:solidFill>
                <a:effectLst/>
                <a:uLnTx/>
                <a:uFillTx/>
                <a:latin typeface="Calibri" panose="020F0502020204030204"/>
                <a:ea typeface="+mn-ea"/>
                <a:cs typeface="+mn-cs"/>
              </a:endParaRPr>
            </a:p>
          </p:txBody>
        </p:sp>
      </p:grpSp>
      <p:sp>
        <p:nvSpPr>
          <p:cNvPr id="54" name="Rectangle 53">
            <a:extLst>
              <a:ext uri="{FF2B5EF4-FFF2-40B4-BE49-F238E27FC236}">
                <a16:creationId xmlns:a16="http://schemas.microsoft.com/office/drawing/2014/main" id="{A9FF8FDA-7B75-40F2-8F72-6AFC1532E912}"/>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CA68EDEC-4979-4112-89B2-C1565ED71A4A}"/>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0DE65513-0D70-49B5-BB2E-17B139DC43D5}"/>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69C79CD4-B7A6-406A-8351-4F2FF9598843}"/>
              </a:ext>
            </a:extLst>
          </p:cNvPr>
          <p:cNvGrpSpPr/>
          <p:nvPr/>
        </p:nvGrpSpPr>
        <p:grpSpPr>
          <a:xfrm>
            <a:off x="1152291" y="3187108"/>
            <a:ext cx="9888267" cy="957944"/>
            <a:chOff x="1151866" y="3098798"/>
            <a:chExt cx="9888267" cy="957944"/>
          </a:xfrm>
        </p:grpSpPr>
        <p:sp>
          <p:nvSpPr>
            <p:cNvPr id="48" name="Oval 47">
              <a:extLst>
                <a:ext uri="{FF2B5EF4-FFF2-40B4-BE49-F238E27FC236}">
                  <a16:creationId xmlns:a16="http://schemas.microsoft.com/office/drawing/2014/main" id="{4DA59A00-AC32-4565-9B1E-05E5EDE8FC20}"/>
                </a:ext>
              </a:extLst>
            </p:cNvPr>
            <p:cNvSpPr/>
            <p:nvPr/>
          </p:nvSpPr>
          <p:spPr>
            <a:xfrm flipV="1">
              <a:off x="1151866" y="3098799"/>
              <a:ext cx="957943" cy="957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9" name="Right Triangle 48">
              <a:extLst>
                <a:ext uri="{FF2B5EF4-FFF2-40B4-BE49-F238E27FC236}">
                  <a16:creationId xmlns:a16="http://schemas.microsoft.com/office/drawing/2014/main" id="{C82E96A2-38F5-4615-B246-1D9A00D9A857}"/>
                </a:ext>
              </a:extLst>
            </p:cNvPr>
            <p:cNvSpPr/>
            <p:nvPr/>
          </p:nvSpPr>
          <p:spPr>
            <a:xfrm flipV="1">
              <a:off x="3143122" y="3098798"/>
              <a:ext cx="5404184" cy="957943"/>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F40AA131-FEF9-495C-8D05-719940422381}"/>
                </a:ext>
              </a:extLst>
            </p:cNvPr>
            <p:cNvSpPr/>
            <p:nvPr/>
          </p:nvSpPr>
          <p:spPr>
            <a:xfrm flipV="1">
              <a:off x="1624993" y="3098798"/>
              <a:ext cx="1521022" cy="95794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F0D83342-F700-4AC3-8638-08A7C50A4F28}"/>
                </a:ext>
              </a:extLst>
            </p:cNvPr>
            <p:cNvSpPr/>
            <p:nvPr/>
          </p:nvSpPr>
          <p:spPr>
            <a:xfrm rot="10800000" flipV="1">
              <a:off x="10082190" y="3098798"/>
              <a:ext cx="957943" cy="95794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Right Triangle 51">
              <a:extLst>
                <a:ext uri="{FF2B5EF4-FFF2-40B4-BE49-F238E27FC236}">
                  <a16:creationId xmlns:a16="http://schemas.microsoft.com/office/drawing/2014/main" id="{65371A9D-EC4D-4021-A30B-6AC03036AA95}"/>
                </a:ext>
              </a:extLst>
            </p:cNvPr>
            <p:cNvSpPr/>
            <p:nvPr/>
          </p:nvSpPr>
          <p:spPr>
            <a:xfrm rot="10800000" flipV="1">
              <a:off x="3657643" y="3098798"/>
              <a:ext cx="5404185" cy="957943"/>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8EDDD4AA-B683-417D-A2B4-1DBB661A1BC6}"/>
                </a:ext>
              </a:extLst>
            </p:cNvPr>
            <p:cNvSpPr/>
            <p:nvPr/>
          </p:nvSpPr>
          <p:spPr>
            <a:xfrm rot="10800000" flipV="1">
              <a:off x="9058934" y="3098798"/>
              <a:ext cx="1502228" cy="95794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84FC50CE-5B5B-4F45-9FBB-939DAE8EE29B}"/>
                </a:ext>
              </a:extLst>
            </p:cNvPr>
            <p:cNvSpPr txBox="1"/>
            <p:nvPr/>
          </p:nvSpPr>
          <p:spPr>
            <a:xfrm>
              <a:off x="9282286" y="3167923"/>
              <a:ext cx="1327376" cy="819692"/>
            </a:xfrm>
            <a:prstGeom prst="rect">
              <a:avLst/>
            </a:prstGeom>
            <a:noFill/>
          </p:spPr>
          <p:txBody>
            <a:bodyPr wrap="square" lIns="0" tIns="0" rIns="0" bIns="0" rtlCol="0" anchor="ctr">
              <a:noAutofit/>
            </a:bodyPr>
            <a:lstStyle>
              <a:defPPr>
                <a:defRPr lang="en-US"/>
              </a:defPPr>
              <a:lvl1pPr algn="ctr">
                <a:defRPr b="1">
                  <a:solidFill>
                    <a:srgbClr val="5E51DB"/>
                  </a:solidFill>
                  <a:latin typeface="InterFace" charset="0"/>
                  <a:ea typeface="InterFace" charset="0"/>
                  <a:cs typeface="InterFace"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lumMod val="95000"/>
                    </a:srgbClr>
                  </a:solidFill>
                  <a:effectLst/>
                  <a:uLnTx/>
                  <a:uFillTx/>
                  <a:latin typeface="Calibri" panose="020F0502020204030204"/>
                </a:rPr>
                <a:t>Structural integration</a:t>
              </a:r>
            </a:p>
          </p:txBody>
        </p:sp>
        <p:sp>
          <p:nvSpPr>
            <p:cNvPr id="72" name="TextBox 71">
              <a:extLst>
                <a:ext uri="{FF2B5EF4-FFF2-40B4-BE49-F238E27FC236}">
                  <a16:creationId xmlns:a16="http://schemas.microsoft.com/office/drawing/2014/main" id="{7299B437-BA2C-4DA0-9E48-CEEF3BA8A33E}"/>
                </a:ext>
              </a:extLst>
            </p:cNvPr>
            <p:cNvSpPr txBox="1"/>
            <p:nvPr/>
          </p:nvSpPr>
          <p:spPr>
            <a:xfrm>
              <a:off x="1356518" y="3167923"/>
              <a:ext cx="1327376" cy="819692"/>
            </a:xfrm>
            <a:prstGeom prst="rect">
              <a:avLst/>
            </a:prstGeom>
            <a:noFill/>
          </p:spPr>
          <p:txBody>
            <a:bodyPr wrap="square" lIns="0" tIns="0" rIns="0" bIns="0" rtlCol="0" anchor="ctr">
              <a:noAutofit/>
            </a:bodyPr>
            <a:lstStyle>
              <a:defPPr>
                <a:defRPr lang="en-US"/>
              </a:defPPr>
              <a:lvl1pPr algn="ctr">
                <a:defRPr b="1">
                  <a:solidFill>
                    <a:schemeClr val="accent1">
                      <a:lumMod val="60000"/>
                      <a:lumOff val="40000"/>
                    </a:schemeClr>
                  </a:solidFill>
                  <a:latin typeface="InterFace" charset="0"/>
                  <a:ea typeface="InterFace" charset="0"/>
                  <a:cs typeface="InterFace"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lumMod val="95000"/>
                    </a:srgbClr>
                  </a:solidFill>
                  <a:effectLst/>
                  <a:uLnTx/>
                  <a:uFillTx/>
                  <a:latin typeface="Calibri" panose="020F0502020204030204"/>
                </a:rPr>
                <a:t>Outcomes</a:t>
              </a:r>
            </a:p>
          </p:txBody>
        </p:sp>
      </p:grpSp>
    </p:spTree>
    <p:extLst>
      <p:ext uri="{BB962C8B-B14F-4D97-AF65-F5344CB8AC3E}">
        <p14:creationId xmlns:p14="http://schemas.microsoft.com/office/powerpoint/2010/main" val="1531246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63" grpId="0"/>
      <p:bldP spid="89" grpId="0"/>
      <p:bldP spid="90" grpId="0"/>
      <p:bldP spid="112"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AB4EEDC4-D14F-4A9A-843C-E1692336E703}"/>
              </a:ext>
            </a:extLst>
          </p:cNvPr>
          <p:cNvSpPr/>
          <p:nvPr/>
        </p:nvSpPr>
        <p:spPr>
          <a:xfrm flipH="1">
            <a:off x="-1" y="0"/>
            <a:ext cx="12192000" cy="6858000"/>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96A65CA-80AD-4EC3-B5AA-90490A4CBC98}"/>
              </a:ext>
            </a:extLst>
          </p:cNvPr>
          <p:cNvSpPr txBox="1"/>
          <p:nvPr/>
        </p:nvSpPr>
        <p:spPr>
          <a:xfrm>
            <a:off x="1775017" y="5900682"/>
            <a:ext cx="1489963" cy="97164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No significant attempts to</a:t>
            </a:r>
            <a:b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b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work together</a:t>
            </a:r>
          </a:p>
        </p:txBody>
      </p:sp>
      <p:sp>
        <p:nvSpPr>
          <p:cNvPr id="11" name="TextBox 10">
            <a:extLst>
              <a:ext uri="{FF2B5EF4-FFF2-40B4-BE49-F238E27FC236}">
                <a16:creationId xmlns:a16="http://schemas.microsoft.com/office/drawing/2014/main" id="{8031BD16-E3D8-4E96-BA4E-27EE80E389D5}"/>
              </a:ext>
            </a:extLst>
          </p:cNvPr>
          <p:cNvSpPr txBox="1"/>
          <p:nvPr/>
        </p:nvSpPr>
        <p:spPr>
          <a:xfrm>
            <a:off x="-662859" y="5326140"/>
            <a:ext cx="2520000" cy="64123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951B81"/>
                </a:solidFill>
                <a:effectLst/>
                <a:uLnTx/>
                <a:uFillTx/>
                <a:latin typeface="Calibri" panose="020F0502020204030204"/>
                <a:ea typeface="InterFace" charset="0"/>
                <a:cs typeface="InterFace" charset="0"/>
              </a:rPr>
              <a:t>ISOLATION</a:t>
            </a:r>
          </a:p>
        </p:txBody>
      </p:sp>
      <p:sp>
        <p:nvSpPr>
          <p:cNvPr id="15" name="TextBox 14">
            <a:extLst>
              <a:ext uri="{FF2B5EF4-FFF2-40B4-BE49-F238E27FC236}">
                <a16:creationId xmlns:a16="http://schemas.microsoft.com/office/drawing/2014/main" id="{47347A61-0D0E-4979-B749-C053C53AA02B}"/>
              </a:ext>
            </a:extLst>
          </p:cNvPr>
          <p:cNvSpPr txBox="1"/>
          <p:nvPr/>
        </p:nvSpPr>
        <p:spPr>
          <a:xfrm>
            <a:off x="1188124" y="4283215"/>
            <a:ext cx="2520000" cy="64123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951B81"/>
                </a:solidFill>
                <a:effectLst/>
                <a:uLnTx/>
                <a:uFillTx/>
                <a:latin typeface="Calibri" panose="020F0502020204030204"/>
                <a:ea typeface="InterFace" charset="0"/>
                <a:cs typeface="InterFace" charset="0"/>
              </a:rPr>
              <a:t>COMMUNICATION</a:t>
            </a:r>
          </a:p>
        </p:txBody>
      </p:sp>
      <p:sp>
        <p:nvSpPr>
          <p:cNvPr id="16" name="TextBox 15">
            <a:extLst>
              <a:ext uri="{FF2B5EF4-FFF2-40B4-BE49-F238E27FC236}">
                <a16:creationId xmlns:a16="http://schemas.microsoft.com/office/drawing/2014/main" id="{291B1AD6-566F-4E3B-BD67-60F23F9333C9}"/>
              </a:ext>
            </a:extLst>
          </p:cNvPr>
          <p:cNvSpPr txBox="1"/>
          <p:nvPr/>
        </p:nvSpPr>
        <p:spPr>
          <a:xfrm>
            <a:off x="3146156" y="3185543"/>
            <a:ext cx="2520000" cy="64123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951B81"/>
                </a:solidFill>
                <a:effectLst/>
                <a:uLnTx/>
                <a:uFillTx/>
                <a:latin typeface="Calibri" panose="020F0502020204030204"/>
                <a:ea typeface="InterFace" charset="0"/>
                <a:cs typeface="InterFace" charset="0"/>
              </a:rPr>
              <a:t>COORDINATION</a:t>
            </a:r>
          </a:p>
        </p:txBody>
      </p:sp>
      <p:sp>
        <p:nvSpPr>
          <p:cNvPr id="17" name="TextBox 16">
            <a:extLst>
              <a:ext uri="{FF2B5EF4-FFF2-40B4-BE49-F238E27FC236}">
                <a16:creationId xmlns:a16="http://schemas.microsoft.com/office/drawing/2014/main" id="{94866625-5DB3-4E0A-9E43-F70D0CA7FBEB}"/>
              </a:ext>
            </a:extLst>
          </p:cNvPr>
          <p:cNvSpPr txBox="1"/>
          <p:nvPr/>
        </p:nvSpPr>
        <p:spPr>
          <a:xfrm>
            <a:off x="5181957" y="2076117"/>
            <a:ext cx="2520000" cy="64123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951B81"/>
                </a:solidFill>
                <a:effectLst/>
                <a:uLnTx/>
                <a:uFillTx/>
                <a:latin typeface="Calibri" panose="020F0502020204030204"/>
                <a:ea typeface="InterFace" charset="0"/>
                <a:cs typeface="InterFace" charset="0"/>
              </a:rPr>
              <a:t>COLLABORATION</a:t>
            </a:r>
          </a:p>
        </p:txBody>
      </p:sp>
      <p:sp>
        <p:nvSpPr>
          <p:cNvPr id="21" name="TextBox 20">
            <a:extLst>
              <a:ext uri="{FF2B5EF4-FFF2-40B4-BE49-F238E27FC236}">
                <a16:creationId xmlns:a16="http://schemas.microsoft.com/office/drawing/2014/main" id="{38D20FBB-89FF-4193-BEC7-6C222BDFD3DC}"/>
              </a:ext>
            </a:extLst>
          </p:cNvPr>
          <p:cNvSpPr txBox="1"/>
          <p:nvPr/>
        </p:nvSpPr>
        <p:spPr>
          <a:xfrm>
            <a:off x="7334065" y="820828"/>
            <a:ext cx="2520000" cy="64123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951B81"/>
                </a:solidFill>
                <a:effectLst/>
                <a:uLnTx/>
                <a:uFillTx/>
                <a:latin typeface="Calibri" panose="020F0502020204030204"/>
                <a:ea typeface="InterFace" charset="0"/>
                <a:cs typeface="InterFace" charset="0"/>
              </a:rPr>
              <a:t>INTEGRATION</a:t>
            </a:r>
          </a:p>
        </p:txBody>
      </p:sp>
      <p:sp>
        <p:nvSpPr>
          <p:cNvPr id="22" name="TextBox 21">
            <a:extLst>
              <a:ext uri="{FF2B5EF4-FFF2-40B4-BE49-F238E27FC236}">
                <a16:creationId xmlns:a16="http://schemas.microsoft.com/office/drawing/2014/main" id="{C636880D-CADF-4048-B4A2-BC1D559E429D}"/>
              </a:ext>
            </a:extLst>
          </p:cNvPr>
          <p:cNvSpPr txBox="1"/>
          <p:nvPr/>
        </p:nvSpPr>
        <p:spPr>
          <a:xfrm>
            <a:off x="3609506" y="4926366"/>
            <a:ext cx="1840608" cy="97164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Organisations talk and share some information when necessary</a:t>
            </a:r>
          </a:p>
        </p:txBody>
      </p:sp>
      <p:sp>
        <p:nvSpPr>
          <p:cNvPr id="23" name="TextBox 22">
            <a:extLst>
              <a:ext uri="{FF2B5EF4-FFF2-40B4-BE49-F238E27FC236}">
                <a16:creationId xmlns:a16="http://schemas.microsoft.com/office/drawing/2014/main" id="{2C523FF7-8043-4082-A39D-4DD4DD46886F}"/>
              </a:ext>
            </a:extLst>
          </p:cNvPr>
          <p:cNvSpPr txBox="1"/>
          <p:nvPr/>
        </p:nvSpPr>
        <p:spPr>
          <a:xfrm>
            <a:off x="5562819" y="3826773"/>
            <a:ext cx="2428655" cy="97164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Organisations work together on a case-by-case basis to coordinate joined up support</a:t>
            </a:r>
          </a:p>
        </p:txBody>
      </p:sp>
      <p:sp>
        <p:nvSpPr>
          <p:cNvPr id="24" name="TextBox 23">
            <a:extLst>
              <a:ext uri="{FF2B5EF4-FFF2-40B4-BE49-F238E27FC236}">
                <a16:creationId xmlns:a16="http://schemas.microsoft.com/office/drawing/2014/main" id="{5A4BE309-1C98-4CAD-8A27-73388369CE75}"/>
              </a:ext>
            </a:extLst>
          </p:cNvPr>
          <p:cNvSpPr txBox="1"/>
          <p:nvPr/>
        </p:nvSpPr>
        <p:spPr>
          <a:xfrm>
            <a:off x="7575458" y="2660664"/>
            <a:ext cx="2278607" cy="97164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Work together project-by-project, with joint analysis, planning and implementation </a:t>
            </a:r>
          </a:p>
        </p:txBody>
      </p:sp>
      <p:sp>
        <p:nvSpPr>
          <p:cNvPr id="25" name="TextBox 24">
            <a:extLst>
              <a:ext uri="{FF2B5EF4-FFF2-40B4-BE49-F238E27FC236}">
                <a16:creationId xmlns:a16="http://schemas.microsoft.com/office/drawing/2014/main" id="{E9A801C0-3308-4CE9-AFED-B1170C72E8F8}"/>
              </a:ext>
            </a:extLst>
          </p:cNvPr>
          <p:cNvSpPr txBox="1"/>
          <p:nvPr/>
        </p:nvSpPr>
        <p:spPr>
          <a:xfrm>
            <a:off x="9751079" y="1361021"/>
            <a:ext cx="2520000" cy="97164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Organisations are interdependent, sharing resources openly with </a:t>
            </a:r>
            <a:b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br>
            <a:r>
              <a:rPr kumimoji="0" lang="en-GB" sz="1800" b="0" i="0" u="none" strike="noStrike" kern="1200" cap="none" spc="0" normalizeH="0" baseline="0" noProof="0">
                <a:ln>
                  <a:noFill/>
                </a:ln>
                <a:solidFill>
                  <a:srgbClr val="FFFFFF"/>
                </a:solidFill>
                <a:effectLst/>
                <a:uLnTx/>
                <a:uFillTx/>
                <a:latin typeface="Calibri" panose="020F0502020204030204"/>
                <a:ea typeface="+mn-ea"/>
                <a:cs typeface="InterFace" panose="020B0503020203020204" pitchFamily="34" charset="0"/>
              </a:rPr>
              <a:t>high levels of trust</a:t>
            </a:r>
          </a:p>
        </p:txBody>
      </p:sp>
      <p:sp>
        <p:nvSpPr>
          <p:cNvPr id="20" name="Rectangle 19">
            <a:extLst>
              <a:ext uri="{FF2B5EF4-FFF2-40B4-BE49-F238E27FC236}">
                <a16:creationId xmlns:a16="http://schemas.microsoft.com/office/drawing/2014/main" id="{1043E7B0-BD8B-4EFD-8653-2D5CDD6EC2FA}"/>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644B3EA-9111-4EA9-93DF-D61C4627E583}"/>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8E22F82B-365F-4A23-AFDF-301318E047A0}"/>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2FC9755-0B52-4848-897B-FEF295FF17DF}"/>
              </a:ext>
            </a:extLst>
          </p:cNvPr>
          <p:cNvSpPr txBox="1"/>
          <p:nvPr/>
        </p:nvSpPr>
        <p:spPr>
          <a:xfrm>
            <a:off x="362029" y="518815"/>
            <a:ext cx="4634103" cy="132753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9F69"/>
                </a:solidFill>
                <a:effectLst/>
                <a:uLnTx/>
                <a:uFillTx/>
                <a:latin typeface="Calibri" panose="020F0502020204030204"/>
                <a:ea typeface="InterFace" charset="0"/>
                <a:cs typeface="InterFace" charset="0"/>
              </a:rPr>
              <a:t>There are different levels of </a:t>
            </a:r>
            <a:r>
              <a:rPr kumimoji="0" lang="en-GB" sz="3600" b="1" i="0" u="none" strike="noStrike" kern="1200" cap="none" spc="0" normalizeH="0" baseline="0" noProof="0" dirty="0">
                <a:ln>
                  <a:noFill/>
                </a:ln>
                <a:solidFill>
                  <a:srgbClr val="009F69"/>
                </a:solidFill>
                <a:effectLst/>
                <a:uLnTx/>
                <a:uFillTx/>
                <a:latin typeface="Calibri" panose="020F0502020204030204"/>
                <a:ea typeface="InterFace" charset="0"/>
                <a:cs typeface="InterFace" charset="0"/>
              </a:rPr>
              <a:t>integration</a:t>
            </a:r>
          </a:p>
        </p:txBody>
      </p:sp>
      <p:pic>
        <p:nvPicPr>
          <p:cNvPr id="19" name="Picture 2" descr="Image result for newton europe logo">
            <a:extLst>
              <a:ext uri="{FF2B5EF4-FFF2-40B4-BE49-F238E27FC236}">
                <a16:creationId xmlns:a16="http://schemas.microsoft.com/office/drawing/2014/main" id="{87910713-2E71-4362-97B7-6C667960C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1079" y="6234020"/>
            <a:ext cx="908649" cy="55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427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E26611C-14DE-42C5-B921-2E90BC9ED0E0}"/>
              </a:ext>
            </a:extLst>
          </p:cNvPr>
          <p:cNvSpPr txBox="1"/>
          <p:nvPr/>
        </p:nvSpPr>
        <p:spPr>
          <a:xfrm>
            <a:off x="5074019" y="4406147"/>
            <a:ext cx="1011581" cy="381730"/>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a:ln>
                  <a:noFill/>
                </a:ln>
                <a:solidFill>
                  <a:srgbClr val="EA06CD">
                    <a:lumMod val="50000"/>
                  </a:srgbClr>
                </a:solidFill>
                <a:effectLst/>
                <a:uLnTx/>
                <a:uFillTx/>
                <a:latin typeface="Calibri" panose="020F0502020204030204"/>
                <a:ea typeface="+mn-ea"/>
                <a:cs typeface="InterFace" panose="020B0503020203020204" pitchFamily="34" charset="0"/>
              </a:rPr>
              <a:t>Essex</a:t>
            </a:r>
            <a:endParaRPr kumimoji="0" lang="en-GB" sz="1600" b="1" i="0" u="none" strike="noStrike" kern="1200" cap="none" spc="0" normalizeH="0" baseline="0" noProof="0">
              <a:ln>
                <a:noFill/>
              </a:ln>
              <a:solidFill>
                <a:srgbClr val="EA06CD">
                  <a:lumMod val="50000"/>
                </a:srgbClr>
              </a:solidFill>
              <a:effectLst/>
              <a:uLnTx/>
              <a:uFillTx/>
              <a:latin typeface="Calibri" panose="020F0502020204030204"/>
              <a:ea typeface="+mn-ea"/>
              <a:cs typeface="InterFace" panose="020B0503020203020204" pitchFamily="34" charset="0"/>
            </a:endParaRPr>
          </a:p>
        </p:txBody>
      </p:sp>
      <p:sp>
        <p:nvSpPr>
          <p:cNvPr id="16" name="TextBox 15">
            <a:extLst>
              <a:ext uri="{FF2B5EF4-FFF2-40B4-BE49-F238E27FC236}">
                <a16:creationId xmlns:a16="http://schemas.microsoft.com/office/drawing/2014/main" id="{901ABA97-CFE7-4119-A31F-490E791CA8E4}"/>
              </a:ext>
            </a:extLst>
          </p:cNvPr>
          <p:cNvSpPr txBox="1"/>
          <p:nvPr/>
        </p:nvSpPr>
        <p:spPr>
          <a:xfrm>
            <a:off x="3512625" y="2001528"/>
            <a:ext cx="2214486" cy="2476753"/>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a:ln>
                  <a:noFill/>
                </a:ln>
                <a:solidFill>
                  <a:srgbClr val="EA06CD">
                    <a:lumMod val="50000"/>
                  </a:srgbClr>
                </a:solidFill>
                <a:effectLst/>
                <a:uLnTx/>
                <a:uFillTx/>
                <a:latin typeface="Calibri" panose="020F0502020204030204"/>
                <a:ea typeface="+mn-ea"/>
                <a:cs typeface="InterFace" panose="020B0503020203020204" pitchFamily="34" charset="0"/>
              </a:rPr>
              <a:t>Birmingham</a:t>
            </a:r>
            <a:endParaRPr kumimoji="0" lang="en-GB" sz="1800" b="1" i="0" u="none" strike="noStrike" kern="1200" cap="none" spc="0" normalizeH="0" baseline="0" noProof="0">
              <a:ln>
                <a:noFill/>
              </a:ln>
              <a:solidFill>
                <a:srgbClr val="EA06CD">
                  <a:lumMod val="50000"/>
                </a:srgbClr>
              </a:solidFill>
              <a:effectLst/>
              <a:uLnTx/>
              <a:uFillTx/>
              <a:latin typeface="Calibri" panose="020F0502020204030204"/>
              <a:ea typeface="+mn-ea"/>
              <a:cs typeface="InterFace" panose="020B0503020203020204" pitchFamily="34" charset="0"/>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2 year integration programme</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endParaRPr>
          </a:p>
        </p:txBody>
      </p:sp>
      <p:sp>
        <p:nvSpPr>
          <p:cNvPr id="36" name="TextBox 35">
            <a:extLst>
              <a:ext uri="{FF2B5EF4-FFF2-40B4-BE49-F238E27FC236}">
                <a16:creationId xmlns:a16="http://schemas.microsoft.com/office/drawing/2014/main" id="{35A3362D-1E9E-46EA-B5C0-C545E2AB6978}"/>
              </a:ext>
            </a:extLst>
          </p:cNvPr>
          <p:cNvSpPr txBox="1"/>
          <p:nvPr/>
        </p:nvSpPr>
        <p:spPr>
          <a:xfrm>
            <a:off x="3435971" y="4821071"/>
            <a:ext cx="2649629" cy="1135543"/>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Diagnostic of opportunities</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Beginning programme</a:t>
            </a:r>
          </a:p>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endParaRPr>
          </a:p>
        </p:txBody>
      </p:sp>
      <p:pic>
        <p:nvPicPr>
          <p:cNvPr id="55" name="Picture 54" descr="Image result for simple UK map png file no background">
            <a:extLst>
              <a:ext uri="{FF2B5EF4-FFF2-40B4-BE49-F238E27FC236}">
                <a16:creationId xmlns:a16="http://schemas.microsoft.com/office/drawing/2014/main" id="{45628C8C-47DD-40AB-B6CA-60A2DEA0F01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41636" t="43587"/>
          <a:stretch/>
        </p:blipFill>
        <p:spPr bwMode="auto">
          <a:xfrm>
            <a:off x="6795421" y="0"/>
            <a:ext cx="4756789" cy="6104040"/>
          </a:xfrm>
          <a:prstGeom prst="rect">
            <a:avLst/>
          </a:prstGeom>
          <a:noFill/>
          <a:effectLst>
            <a:outerShdw blurRad="76200" dist="12700" dir="2700000" sy="-23000" kx="-800400" algn="bl" rotWithShape="0">
              <a:prstClr val="black">
                <a:alpha val="0"/>
              </a:prstClr>
            </a:outerShdw>
          </a:effectLst>
          <a:extLst>
            <a:ext uri="{909E8E84-426E-40DD-AFC4-6F175D3DCCD1}">
              <a14:hiddenFill xmlns:a14="http://schemas.microsoft.com/office/drawing/2010/main">
                <a:solidFill>
                  <a:srgbClr val="FFFFFF"/>
                </a:solidFill>
              </a14:hiddenFill>
            </a:ext>
          </a:extLst>
        </p:spPr>
      </p:pic>
      <p:sp>
        <p:nvSpPr>
          <p:cNvPr id="61" name="Oval 60">
            <a:extLst>
              <a:ext uri="{FF2B5EF4-FFF2-40B4-BE49-F238E27FC236}">
                <a16:creationId xmlns:a16="http://schemas.microsoft.com/office/drawing/2014/main" id="{A104F579-3BCD-4023-9E2F-33107853DFF8}"/>
              </a:ext>
            </a:extLst>
          </p:cNvPr>
          <p:cNvSpPr/>
          <p:nvPr/>
        </p:nvSpPr>
        <p:spPr>
          <a:xfrm>
            <a:off x="10470742" y="4042781"/>
            <a:ext cx="353882" cy="338662"/>
          </a:xfrm>
          <a:prstGeom prst="ellipse">
            <a:avLst/>
          </a:prstGeom>
          <a:solidFill>
            <a:schemeClr val="tx2">
              <a:lumMod val="50000"/>
            </a:schemeClr>
          </a:soli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5CDC23A7-28CF-45F4-91CD-03F98C18121B}"/>
              </a:ext>
            </a:extLst>
          </p:cNvPr>
          <p:cNvSpPr/>
          <p:nvPr/>
        </p:nvSpPr>
        <p:spPr>
          <a:xfrm>
            <a:off x="9980298" y="2636058"/>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2ED5E8D2-FA21-4969-9229-09416119F3D6}"/>
              </a:ext>
            </a:extLst>
          </p:cNvPr>
          <p:cNvSpPr/>
          <p:nvPr/>
        </p:nvSpPr>
        <p:spPr>
          <a:xfrm>
            <a:off x="9789607" y="4538985"/>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74539356-C6D8-4C22-AC42-851BCB763467}"/>
              </a:ext>
            </a:extLst>
          </p:cNvPr>
          <p:cNvSpPr/>
          <p:nvPr/>
        </p:nvSpPr>
        <p:spPr>
          <a:xfrm>
            <a:off x="8932041" y="2673987"/>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6D04DA15-1EB4-4AD0-AB32-F6240D15417B}"/>
              </a:ext>
            </a:extLst>
          </p:cNvPr>
          <p:cNvSpPr/>
          <p:nvPr/>
        </p:nvSpPr>
        <p:spPr>
          <a:xfrm>
            <a:off x="9607378" y="4161026"/>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A16FA8F3-86FE-4ED6-A901-4F4A90EEAC36}"/>
              </a:ext>
            </a:extLst>
          </p:cNvPr>
          <p:cNvSpPr/>
          <p:nvPr/>
        </p:nvSpPr>
        <p:spPr>
          <a:xfrm>
            <a:off x="10569045" y="4766866"/>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0FE491BD-8555-48CE-826F-EBC8284AA181}"/>
              </a:ext>
            </a:extLst>
          </p:cNvPr>
          <p:cNvSpPr/>
          <p:nvPr/>
        </p:nvSpPr>
        <p:spPr>
          <a:xfrm>
            <a:off x="10660160" y="4498265"/>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5A2F3164-4F97-42FE-B534-6178B915C396}"/>
              </a:ext>
            </a:extLst>
          </p:cNvPr>
          <p:cNvSpPr/>
          <p:nvPr/>
        </p:nvSpPr>
        <p:spPr>
          <a:xfrm>
            <a:off x="8421348" y="2179137"/>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B9A384C7-9384-4F02-BD0A-27C0759ABA6F}"/>
              </a:ext>
            </a:extLst>
          </p:cNvPr>
          <p:cNvSpPr/>
          <p:nvPr/>
        </p:nvSpPr>
        <p:spPr>
          <a:xfrm>
            <a:off x="8848779" y="4471073"/>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127778E7-3074-4FC1-8176-E36A879A676F}"/>
              </a:ext>
            </a:extLst>
          </p:cNvPr>
          <p:cNvSpPr/>
          <p:nvPr/>
        </p:nvSpPr>
        <p:spPr>
          <a:xfrm>
            <a:off x="9526184" y="4402981"/>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7FADAFFF-D74E-4C79-A1DA-14EA29DCF639}"/>
              </a:ext>
            </a:extLst>
          </p:cNvPr>
          <p:cNvSpPr/>
          <p:nvPr/>
        </p:nvSpPr>
        <p:spPr>
          <a:xfrm>
            <a:off x="8561166" y="4560056"/>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B5FBD4FA-C03A-4340-A8B2-78E32F87CEC8}"/>
              </a:ext>
            </a:extLst>
          </p:cNvPr>
          <p:cNvSpPr/>
          <p:nvPr/>
        </p:nvSpPr>
        <p:spPr>
          <a:xfrm>
            <a:off x="9271244" y="5020400"/>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79F86AA9-8AE1-443A-A33B-51C67BBC52FC}"/>
              </a:ext>
            </a:extLst>
          </p:cNvPr>
          <p:cNvSpPr/>
          <p:nvPr/>
        </p:nvSpPr>
        <p:spPr>
          <a:xfrm>
            <a:off x="8603577" y="1776689"/>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609F4BBA-5823-430B-860D-4A6F7AD8F3DA}"/>
              </a:ext>
            </a:extLst>
          </p:cNvPr>
          <p:cNvSpPr/>
          <p:nvPr/>
        </p:nvSpPr>
        <p:spPr>
          <a:xfrm>
            <a:off x="8629249" y="2974563"/>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1A9995F3-2ECD-4887-8944-676722592D25}"/>
              </a:ext>
            </a:extLst>
          </p:cNvPr>
          <p:cNvSpPr/>
          <p:nvPr/>
        </p:nvSpPr>
        <p:spPr>
          <a:xfrm>
            <a:off x="9902327" y="3220264"/>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3AF9BE46-3706-4154-88EA-EDDA1297E52C}"/>
              </a:ext>
            </a:extLst>
          </p:cNvPr>
          <p:cNvSpPr/>
          <p:nvPr/>
        </p:nvSpPr>
        <p:spPr>
          <a:xfrm>
            <a:off x="9089015" y="1280832"/>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51D8F7C0-2E13-4E45-BC2E-956FF39F209D}"/>
              </a:ext>
            </a:extLst>
          </p:cNvPr>
          <p:cNvSpPr/>
          <p:nvPr/>
        </p:nvSpPr>
        <p:spPr>
          <a:xfrm>
            <a:off x="8431413" y="2383561"/>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693A8CAA-FE97-4121-A793-F6CEFE690D80}"/>
              </a:ext>
            </a:extLst>
          </p:cNvPr>
          <p:cNvSpPr/>
          <p:nvPr/>
        </p:nvSpPr>
        <p:spPr>
          <a:xfrm>
            <a:off x="8991587" y="1797596"/>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E13FF24E-AF3F-4FED-874E-38E7CBC3B4EA}"/>
              </a:ext>
            </a:extLst>
          </p:cNvPr>
          <p:cNvSpPr/>
          <p:nvPr/>
        </p:nvSpPr>
        <p:spPr>
          <a:xfrm>
            <a:off x="8379819" y="1886579"/>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2C58DB96-5C24-4102-9852-84D27A3827A8}"/>
              </a:ext>
            </a:extLst>
          </p:cNvPr>
          <p:cNvSpPr/>
          <p:nvPr/>
        </p:nvSpPr>
        <p:spPr>
          <a:xfrm>
            <a:off x="8772945" y="2091070"/>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A6A784D2-5015-47E8-BAF4-896D38FF227F}"/>
              </a:ext>
            </a:extLst>
          </p:cNvPr>
          <p:cNvSpPr/>
          <p:nvPr/>
        </p:nvSpPr>
        <p:spPr>
          <a:xfrm>
            <a:off x="8548725" y="2032858"/>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AF712BDF-E00F-430F-B912-1B8D4937E22F}"/>
              </a:ext>
            </a:extLst>
          </p:cNvPr>
          <p:cNvSpPr/>
          <p:nvPr/>
        </p:nvSpPr>
        <p:spPr>
          <a:xfrm>
            <a:off x="9336336" y="4615893"/>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24" name="Connector: Elbow 23">
            <a:extLst>
              <a:ext uri="{FF2B5EF4-FFF2-40B4-BE49-F238E27FC236}">
                <a16:creationId xmlns:a16="http://schemas.microsoft.com/office/drawing/2014/main" id="{DD492E02-E391-414D-9A59-5A129977ABF4}"/>
              </a:ext>
            </a:extLst>
          </p:cNvPr>
          <p:cNvCxnSpPr>
            <a:cxnSpLocks/>
            <a:endCxn id="61" idx="2"/>
          </p:cNvCxnSpPr>
          <p:nvPr/>
        </p:nvCxnSpPr>
        <p:spPr>
          <a:xfrm flipV="1">
            <a:off x="6209844" y="4212112"/>
            <a:ext cx="4260898" cy="383966"/>
          </a:xfrm>
          <a:prstGeom prst="bentConnector3">
            <a:avLst>
              <a:gd name="adj1" fmla="val 50000"/>
            </a:avLst>
          </a:prstGeom>
          <a:ln w="12700">
            <a:solidFill>
              <a:schemeClr val="tx2">
                <a:lumMod val="50000"/>
              </a:schemeClr>
            </a:solidFill>
            <a:headEnd type="oval"/>
            <a:tailEnd type="none" w="med" len="med"/>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98730988-154D-4E51-8256-59AD3FA9D35C}"/>
              </a:ext>
            </a:extLst>
          </p:cNvPr>
          <p:cNvCxnSpPr>
            <a:cxnSpLocks/>
            <a:endCxn id="91" idx="2"/>
          </p:cNvCxnSpPr>
          <p:nvPr/>
        </p:nvCxnSpPr>
        <p:spPr>
          <a:xfrm>
            <a:off x="6096000" y="2269035"/>
            <a:ext cx="2913165" cy="1008757"/>
          </a:xfrm>
          <a:prstGeom prst="bentConnector3">
            <a:avLst>
              <a:gd name="adj1" fmla="val 76208"/>
            </a:avLst>
          </a:prstGeom>
          <a:ln w="12700">
            <a:solidFill>
              <a:schemeClr val="tx2">
                <a:lumMod val="50000"/>
              </a:schemeClr>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B9D033D9-D310-4713-8436-59D0CF56A930}"/>
              </a:ext>
            </a:extLst>
          </p:cNvPr>
          <p:cNvSpPr/>
          <p:nvPr/>
        </p:nvSpPr>
        <p:spPr>
          <a:xfrm>
            <a:off x="10353687" y="4419047"/>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C26D016A-595D-488B-B5BE-A651D933F451}"/>
              </a:ext>
            </a:extLst>
          </p:cNvPr>
          <p:cNvSpPr/>
          <p:nvPr/>
        </p:nvSpPr>
        <p:spPr>
          <a:xfrm>
            <a:off x="9095689" y="3189858"/>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4C126FE9-5AC6-4FEB-B721-B728A474EEE4}"/>
              </a:ext>
            </a:extLst>
          </p:cNvPr>
          <p:cNvSpPr/>
          <p:nvPr/>
        </p:nvSpPr>
        <p:spPr>
          <a:xfrm>
            <a:off x="9268679" y="2659880"/>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15461E5D-B596-4364-853B-9A049E47FCB8}"/>
              </a:ext>
            </a:extLst>
          </p:cNvPr>
          <p:cNvSpPr/>
          <p:nvPr/>
        </p:nvSpPr>
        <p:spPr>
          <a:xfrm>
            <a:off x="9734186" y="2496022"/>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720D0F93-3D6C-4B84-8C33-D8C7BFCF634B}"/>
              </a:ext>
            </a:extLst>
          </p:cNvPr>
          <p:cNvSpPr/>
          <p:nvPr/>
        </p:nvSpPr>
        <p:spPr>
          <a:xfrm>
            <a:off x="9526184" y="3127554"/>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DCF96CE2-4B98-4D9D-A9E1-5A92928679D2}"/>
              </a:ext>
            </a:extLst>
          </p:cNvPr>
          <p:cNvSpPr/>
          <p:nvPr/>
        </p:nvSpPr>
        <p:spPr>
          <a:xfrm>
            <a:off x="9734185" y="3601975"/>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D42E31CB-F11E-4601-ACDE-A1E4D6B92923}"/>
              </a:ext>
            </a:extLst>
          </p:cNvPr>
          <p:cNvSpPr/>
          <p:nvPr/>
        </p:nvSpPr>
        <p:spPr>
          <a:xfrm>
            <a:off x="9837905" y="5077402"/>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E181A077-F3DE-4730-808E-10C882B33AEB}"/>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CFAEAF8-B8DB-4F73-ACFF-0F8BA41DC1CD}"/>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4A0669A3-28A2-4DBF-B024-16A8DA498CE9}"/>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DE4D611A-4E53-42B5-9D23-711260E74391}"/>
              </a:ext>
            </a:extLst>
          </p:cNvPr>
          <p:cNvSpPr/>
          <p:nvPr/>
        </p:nvSpPr>
        <p:spPr>
          <a:xfrm>
            <a:off x="9009165" y="3108461"/>
            <a:ext cx="353882" cy="338662"/>
          </a:xfrm>
          <a:prstGeom prst="ellipse">
            <a:avLst/>
          </a:prstGeom>
          <a:solidFill>
            <a:schemeClr val="tx2">
              <a:lumMod val="50000"/>
            </a:schemeClr>
          </a:soli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A5C16CCC-8E4D-40CE-A888-F73870B4E018}"/>
              </a:ext>
            </a:extLst>
          </p:cNvPr>
          <p:cNvSpPr txBox="1"/>
          <p:nvPr/>
        </p:nvSpPr>
        <p:spPr>
          <a:xfrm>
            <a:off x="376950" y="532589"/>
            <a:ext cx="7006044" cy="1327531"/>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System </a:t>
            </a: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transformation </a:t>
            </a: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support</a:t>
            </a:r>
          </a:p>
        </p:txBody>
      </p:sp>
      <p:sp>
        <p:nvSpPr>
          <p:cNvPr id="53" name="Oval 52">
            <a:extLst>
              <a:ext uri="{FF2B5EF4-FFF2-40B4-BE49-F238E27FC236}">
                <a16:creationId xmlns:a16="http://schemas.microsoft.com/office/drawing/2014/main" id="{92A8BD11-8F63-4832-B096-27128FBCFDA6}"/>
              </a:ext>
            </a:extLst>
          </p:cNvPr>
          <p:cNvSpPr/>
          <p:nvPr/>
        </p:nvSpPr>
        <p:spPr>
          <a:xfrm>
            <a:off x="7291879" y="5388842"/>
            <a:ext cx="182229" cy="1779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58387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0B97-5B17-0540-8E97-DCA2AE696E6F}"/>
              </a:ext>
            </a:extLst>
          </p:cNvPr>
          <p:cNvSpPr>
            <a:spLocks noGrp="1"/>
          </p:cNvSpPr>
          <p:nvPr>
            <p:ph type="ctrTitle"/>
          </p:nvPr>
        </p:nvSpPr>
        <p:spPr>
          <a:xfrm>
            <a:off x="1" y="1122363"/>
            <a:ext cx="12192000" cy="2387600"/>
          </a:xfrm>
        </p:spPr>
        <p:txBody>
          <a:bodyPr/>
          <a:lstStyle/>
          <a:p>
            <a:r>
              <a:rPr lang="en-US" dirty="0"/>
              <a:t>Social Care: </a:t>
            </a:r>
            <a:br>
              <a:rPr lang="en-US" dirty="0"/>
            </a:br>
            <a:r>
              <a:rPr lang="en-US" dirty="0"/>
              <a:t>Making Integration Deliver vs Delivering Integration</a:t>
            </a:r>
          </a:p>
        </p:txBody>
      </p:sp>
      <p:sp>
        <p:nvSpPr>
          <p:cNvPr id="8" name="Subtitle 7">
            <a:extLst>
              <a:ext uri="{FF2B5EF4-FFF2-40B4-BE49-F238E27FC236}">
                <a16:creationId xmlns:a16="http://schemas.microsoft.com/office/drawing/2014/main" id="{B4746CA7-54AA-0E44-B1E7-B73BC1665C99}"/>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AA244B72-4AFC-C94D-84CB-8A2086FD7589}"/>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9140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0B97-5B17-0540-8E97-DCA2AE696E6F}"/>
              </a:ext>
            </a:extLst>
          </p:cNvPr>
          <p:cNvSpPr>
            <a:spLocks noGrp="1"/>
          </p:cNvSpPr>
          <p:nvPr>
            <p:ph type="ctrTitle"/>
          </p:nvPr>
        </p:nvSpPr>
        <p:spPr>
          <a:xfrm>
            <a:off x="1" y="1122363"/>
            <a:ext cx="12192000" cy="2387600"/>
          </a:xfrm>
        </p:spPr>
        <p:txBody>
          <a:bodyPr/>
          <a:lstStyle/>
          <a:p>
            <a:r>
              <a:rPr lang="en-US" dirty="0"/>
              <a:t>Social Care: </a:t>
            </a:r>
            <a:br>
              <a:rPr lang="en-US" dirty="0"/>
            </a:br>
            <a:r>
              <a:rPr lang="en-US" dirty="0"/>
              <a:t>Making Integration Deliver vs Delivering Integration</a:t>
            </a:r>
          </a:p>
        </p:txBody>
      </p:sp>
      <p:sp>
        <p:nvSpPr>
          <p:cNvPr id="3" name="Subtitle 2">
            <a:extLst>
              <a:ext uri="{FF2B5EF4-FFF2-40B4-BE49-F238E27FC236}">
                <a16:creationId xmlns:a16="http://schemas.microsoft.com/office/drawing/2014/main" id="{11529DCC-010F-BA4A-84F6-E34D79595C34}"/>
              </a:ext>
            </a:extLst>
          </p:cNvPr>
          <p:cNvSpPr>
            <a:spLocks noGrp="1"/>
          </p:cNvSpPr>
          <p:nvPr>
            <p:ph type="subTitle" idx="1"/>
          </p:nvPr>
        </p:nvSpPr>
        <p:spPr>
          <a:xfrm>
            <a:off x="-757084" y="3925077"/>
            <a:ext cx="9144000" cy="549548"/>
          </a:xfrm>
        </p:spPr>
        <p:txBody>
          <a:bodyPr>
            <a:normAutofit/>
          </a:bodyPr>
          <a:lstStyle/>
          <a:p>
            <a:r>
              <a:rPr lang="en-US" sz="2400" b="1" dirty="0"/>
              <a:t>Andy </a:t>
            </a:r>
            <a:r>
              <a:rPr lang="en-US" sz="2400" b="1" dirty="0" err="1"/>
              <a:t>Lumb</a:t>
            </a:r>
            <a:endParaRPr lang="en-US" sz="2400" b="1" dirty="0"/>
          </a:p>
        </p:txBody>
      </p:sp>
      <p:sp>
        <p:nvSpPr>
          <p:cNvPr id="5" name="Text Placeholder 4">
            <a:extLst>
              <a:ext uri="{FF2B5EF4-FFF2-40B4-BE49-F238E27FC236}">
                <a16:creationId xmlns:a16="http://schemas.microsoft.com/office/drawing/2014/main" id="{D2B38176-7794-0C4C-ACEE-40E7B2CAC4E5}"/>
              </a:ext>
            </a:extLst>
          </p:cNvPr>
          <p:cNvSpPr>
            <a:spLocks noGrp="1"/>
          </p:cNvSpPr>
          <p:nvPr>
            <p:ph type="body" sz="quarter" idx="11"/>
          </p:nvPr>
        </p:nvSpPr>
        <p:spPr>
          <a:xfrm>
            <a:off x="-757084" y="4321977"/>
            <a:ext cx="9144000" cy="650875"/>
          </a:xfrm>
        </p:spPr>
        <p:txBody>
          <a:bodyPr>
            <a:normAutofit/>
          </a:bodyPr>
          <a:lstStyle/>
          <a:p>
            <a:pPr marL="0" indent="0" algn="ctr">
              <a:buNone/>
            </a:pPr>
            <a:r>
              <a:rPr lang="en-US" sz="2400" dirty="0"/>
              <a:t>Director, Newton</a:t>
            </a:r>
          </a:p>
        </p:txBody>
      </p:sp>
      <p:sp>
        <p:nvSpPr>
          <p:cNvPr id="6" name="Subtitle 2">
            <a:extLst>
              <a:ext uri="{FF2B5EF4-FFF2-40B4-BE49-F238E27FC236}">
                <a16:creationId xmlns:a16="http://schemas.microsoft.com/office/drawing/2014/main" id="{16C83EE6-2F41-5B4B-82C1-7F4AA766CFE2}"/>
              </a:ext>
            </a:extLst>
          </p:cNvPr>
          <p:cNvSpPr txBox="1">
            <a:spLocks/>
          </p:cNvSpPr>
          <p:nvPr/>
        </p:nvSpPr>
        <p:spPr>
          <a:xfrm>
            <a:off x="1524000" y="5074783"/>
            <a:ext cx="9144000" cy="54954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tx1"/>
              </a:buClr>
              <a:buFont typeface="Wingdings" pitchFamily="2" charset="2"/>
              <a:buNone/>
              <a:defRPr sz="2800" b="0" i="0" kern="1200">
                <a:solidFill>
                  <a:schemeClr val="accent3"/>
                </a:solidFill>
                <a:latin typeface="Helvetica" pitchFamily="2" charset="0"/>
                <a:ea typeface="+mn-ea"/>
                <a:cs typeface="+mn-cs"/>
              </a:defRPr>
            </a:lvl1pPr>
            <a:lvl2pPr marL="457200" indent="0" algn="ctr" defTabSz="914400" rtl="0" eaLnBrk="1" latinLnBrk="0" hangingPunct="1">
              <a:lnSpc>
                <a:spcPct val="90000"/>
              </a:lnSpc>
              <a:spcBef>
                <a:spcPts val="500"/>
              </a:spcBef>
              <a:buClr>
                <a:schemeClr val="tx1"/>
              </a:buClr>
              <a:buFont typeface="Wingdings" pitchFamily="2" charset="2"/>
              <a:buNone/>
              <a:defRPr sz="2000" b="0" i="0" kern="1200">
                <a:solidFill>
                  <a:schemeClr val="accent3"/>
                </a:solidFill>
                <a:latin typeface="Helvetica" pitchFamily="2" charset="0"/>
                <a:ea typeface="+mn-ea"/>
                <a:cs typeface="+mn-cs"/>
              </a:defRPr>
            </a:lvl2pPr>
            <a:lvl3pPr marL="914400" indent="0" algn="ctr" defTabSz="914400" rtl="0" eaLnBrk="1" latinLnBrk="0" hangingPunct="1">
              <a:lnSpc>
                <a:spcPct val="90000"/>
              </a:lnSpc>
              <a:spcBef>
                <a:spcPts val="500"/>
              </a:spcBef>
              <a:buClr>
                <a:schemeClr val="tx1"/>
              </a:buClr>
              <a:buFont typeface="Wingdings" pitchFamily="2" charset="2"/>
              <a:buNone/>
              <a:defRPr sz="1800" b="0" i="0" kern="1200">
                <a:solidFill>
                  <a:schemeClr val="accent3"/>
                </a:solidFill>
                <a:latin typeface="Helvetica" pitchFamily="2" charset="0"/>
                <a:ea typeface="+mn-ea"/>
                <a:cs typeface="+mn-cs"/>
              </a:defRPr>
            </a:lvl3pPr>
            <a:lvl4pPr marL="1371600" indent="0" algn="ctr" defTabSz="914400" rtl="0" eaLnBrk="1" latinLnBrk="0" hangingPunct="1">
              <a:lnSpc>
                <a:spcPct val="90000"/>
              </a:lnSpc>
              <a:spcBef>
                <a:spcPts val="500"/>
              </a:spcBef>
              <a:buClr>
                <a:schemeClr val="tx1"/>
              </a:buClr>
              <a:buFont typeface="Wingdings" pitchFamily="2" charset="2"/>
              <a:buNone/>
              <a:defRPr sz="1600" b="0" i="0" kern="1200">
                <a:solidFill>
                  <a:schemeClr val="accent3"/>
                </a:solidFill>
                <a:latin typeface="Helvetica" pitchFamily="2" charset="0"/>
                <a:ea typeface="+mn-ea"/>
                <a:cs typeface="+mn-cs"/>
              </a:defRPr>
            </a:lvl4pPr>
            <a:lvl5pPr marL="1828800" indent="0" algn="ctr" defTabSz="914400" rtl="0" eaLnBrk="1" latinLnBrk="0" hangingPunct="1">
              <a:lnSpc>
                <a:spcPct val="90000"/>
              </a:lnSpc>
              <a:spcBef>
                <a:spcPts val="500"/>
              </a:spcBef>
              <a:buClr>
                <a:schemeClr val="tx1"/>
              </a:buClr>
              <a:buFont typeface="Wingdings" pitchFamily="2" charset="2"/>
              <a:buNone/>
              <a:defRPr sz="1600" b="0" i="0" kern="1200">
                <a:solidFill>
                  <a:schemeClr val="accent3"/>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t>Peter Fairley</a:t>
            </a:r>
          </a:p>
        </p:txBody>
      </p:sp>
      <p:sp>
        <p:nvSpPr>
          <p:cNvPr id="7" name="Text Placeholder 4">
            <a:extLst>
              <a:ext uri="{FF2B5EF4-FFF2-40B4-BE49-F238E27FC236}">
                <a16:creationId xmlns:a16="http://schemas.microsoft.com/office/drawing/2014/main" id="{59610A96-5C40-A640-B256-41947386B8DF}"/>
              </a:ext>
            </a:extLst>
          </p:cNvPr>
          <p:cNvSpPr txBox="1">
            <a:spLocks/>
          </p:cNvSpPr>
          <p:nvPr/>
        </p:nvSpPr>
        <p:spPr>
          <a:xfrm>
            <a:off x="1524000" y="5474521"/>
            <a:ext cx="9144000" cy="6508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tx1"/>
              </a:buClr>
              <a:buFont typeface="Wingdings" pitchFamily="2" charset="2"/>
              <a:buChar char="§"/>
              <a:defRPr lang="en-GB" sz="2800" b="0" i="0" kern="1200" smtClean="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tx1"/>
              </a:buClr>
              <a:buFont typeface="Wingdings" pitchFamily="2" charset="2"/>
              <a:buChar char="§"/>
              <a:defRPr lang="en-GB" sz="2000" b="0" i="0" kern="1200" smtClean="0">
                <a:solidFill>
                  <a:schemeClr val="accent3"/>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lang="en-GB" sz="1800" b="0" i="0" kern="1200" smtClean="0">
                <a:solidFill>
                  <a:schemeClr val="accent3"/>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lang="en-GB" sz="1600" b="0" i="0" kern="1200" smtClean="0">
                <a:solidFill>
                  <a:schemeClr val="accent3"/>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tx1"/>
              </a:buClr>
              <a:buFont typeface="Wingdings" pitchFamily="2" charset="2"/>
              <a:buChar char="§"/>
              <a:defRPr lang="en-GB" sz="1600" b="0" i="0" kern="1200">
                <a:solidFill>
                  <a:schemeClr val="accent3"/>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400" dirty="0"/>
              <a:t>Director for Strategy and Integration, Essex County Council</a:t>
            </a:r>
          </a:p>
        </p:txBody>
      </p:sp>
      <p:sp>
        <p:nvSpPr>
          <p:cNvPr id="8" name="Subtitle 2">
            <a:extLst>
              <a:ext uri="{FF2B5EF4-FFF2-40B4-BE49-F238E27FC236}">
                <a16:creationId xmlns:a16="http://schemas.microsoft.com/office/drawing/2014/main" id="{FCBA7447-9BD5-4CEF-BA93-0CAB3A8516A0}"/>
              </a:ext>
            </a:extLst>
          </p:cNvPr>
          <p:cNvSpPr txBox="1">
            <a:spLocks/>
          </p:cNvSpPr>
          <p:nvPr/>
        </p:nvSpPr>
        <p:spPr>
          <a:xfrm>
            <a:off x="4001729" y="3973673"/>
            <a:ext cx="9144000" cy="54954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tx1"/>
              </a:buClr>
              <a:buFont typeface="Wingdings" pitchFamily="2" charset="2"/>
              <a:buNone/>
              <a:defRPr sz="2800" b="0" i="0" kern="1200">
                <a:solidFill>
                  <a:schemeClr val="accent3"/>
                </a:solidFill>
                <a:latin typeface="Helvetica" pitchFamily="2" charset="0"/>
                <a:ea typeface="+mn-ea"/>
                <a:cs typeface="+mn-cs"/>
              </a:defRPr>
            </a:lvl1pPr>
            <a:lvl2pPr marL="457200" indent="0" algn="ctr" defTabSz="914400" rtl="0" eaLnBrk="1" latinLnBrk="0" hangingPunct="1">
              <a:lnSpc>
                <a:spcPct val="90000"/>
              </a:lnSpc>
              <a:spcBef>
                <a:spcPts val="500"/>
              </a:spcBef>
              <a:buClr>
                <a:schemeClr val="tx1"/>
              </a:buClr>
              <a:buFont typeface="Wingdings" pitchFamily="2" charset="2"/>
              <a:buNone/>
              <a:defRPr sz="2000" b="0" i="0" kern="1200">
                <a:solidFill>
                  <a:schemeClr val="accent3"/>
                </a:solidFill>
                <a:latin typeface="Helvetica" pitchFamily="2" charset="0"/>
                <a:ea typeface="+mn-ea"/>
                <a:cs typeface="+mn-cs"/>
              </a:defRPr>
            </a:lvl2pPr>
            <a:lvl3pPr marL="914400" indent="0" algn="ctr" defTabSz="914400" rtl="0" eaLnBrk="1" latinLnBrk="0" hangingPunct="1">
              <a:lnSpc>
                <a:spcPct val="90000"/>
              </a:lnSpc>
              <a:spcBef>
                <a:spcPts val="500"/>
              </a:spcBef>
              <a:buClr>
                <a:schemeClr val="tx1"/>
              </a:buClr>
              <a:buFont typeface="Wingdings" pitchFamily="2" charset="2"/>
              <a:buNone/>
              <a:defRPr sz="1800" b="0" i="0" kern="1200">
                <a:solidFill>
                  <a:schemeClr val="accent3"/>
                </a:solidFill>
                <a:latin typeface="Helvetica" pitchFamily="2" charset="0"/>
                <a:ea typeface="+mn-ea"/>
                <a:cs typeface="+mn-cs"/>
              </a:defRPr>
            </a:lvl3pPr>
            <a:lvl4pPr marL="1371600" indent="0" algn="ctr" defTabSz="914400" rtl="0" eaLnBrk="1" latinLnBrk="0" hangingPunct="1">
              <a:lnSpc>
                <a:spcPct val="90000"/>
              </a:lnSpc>
              <a:spcBef>
                <a:spcPts val="500"/>
              </a:spcBef>
              <a:buClr>
                <a:schemeClr val="tx1"/>
              </a:buClr>
              <a:buFont typeface="Wingdings" pitchFamily="2" charset="2"/>
              <a:buNone/>
              <a:defRPr sz="1600" b="0" i="0" kern="1200">
                <a:solidFill>
                  <a:schemeClr val="accent3"/>
                </a:solidFill>
                <a:latin typeface="Helvetica" pitchFamily="2" charset="0"/>
                <a:ea typeface="+mn-ea"/>
                <a:cs typeface="+mn-cs"/>
              </a:defRPr>
            </a:lvl4pPr>
            <a:lvl5pPr marL="1828800" indent="0" algn="ctr" defTabSz="914400" rtl="0" eaLnBrk="1" latinLnBrk="0" hangingPunct="1">
              <a:lnSpc>
                <a:spcPct val="90000"/>
              </a:lnSpc>
              <a:spcBef>
                <a:spcPts val="500"/>
              </a:spcBef>
              <a:buClr>
                <a:schemeClr val="tx1"/>
              </a:buClr>
              <a:buFont typeface="Wingdings" pitchFamily="2" charset="2"/>
              <a:buNone/>
              <a:defRPr sz="1600" b="0" i="0" kern="1200">
                <a:solidFill>
                  <a:schemeClr val="accent3"/>
                </a:solidFill>
                <a:latin typeface="Helvetica"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t>Rich Lum</a:t>
            </a:r>
          </a:p>
        </p:txBody>
      </p:sp>
      <p:sp>
        <p:nvSpPr>
          <p:cNvPr id="9" name="Text Placeholder 4">
            <a:extLst>
              <a:ext uri="{FF2B5EF4-FFF2-40B4-BE49-F238E27FC236}">
                <a16:creationId xmlns:a16="http://schemas.microsoft.com/office/drawing/2014/main" id="{81DEB461-4A32-4668-A448-A1056E1A08C2}"/>
              </a:ext>
            </a:extLst>
          </p:cNvPr>
          <p:cNvSpPr txBox="1">
            <a:spLocks/>
          </p:cNvSpPr>
          <p:nvPr/>
        </p:nvSpPr>
        <p:spPr>
          <a:xfrm>
            <a:off x="6902245" y="4301782"/>
            <a:ext cx="3342968" cy="6508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tx1"/>
              </a:buClr>
              <a:buFont typeface="Wingdings" pitchFamily="2" charset="2"/>
              <a:buChar char="§"/>
              <a:defRPr lang="en-GB" sz="2800" b="0" i="0" kern="1200" smtClean="0">
                <a:solidFill>
                  <a:schemeClr val="accent3"/>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tx1"/>
              </a:buClr>
              <a:buFont typeface="Wingdings" pitchFamily="2" charset="2"/>
              <a:buChar char="§"/>
              <a:defRPr lang="en-GB" sz="2000" b="0" i="0" kern="1200" smtClean="0">
                <a:solidFill>
                  <a:schemeClr val="accent3"/>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lang="en-GB" sz="1800" b="0" i="0" kern="1200" smtClean="0">
                <a:solidFill>
                  <a:schemeClr val="accent3"/>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tx1"/>
              </a:buClr>
              <a:buFont typeface="Wingdings" pitchFamily="2" charset="2"/>
              <a:buChar char="§"/>
              <a:defRPr lang="en-GB" sz="1600" b="0" i="0" kern="1200" smtClean="0">
                <a:solidFill>
                  <a:schemeClr val="accent3"/>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tx1"/>
              </a:buClr>
              <a:buFont typeface="Wingdings" pitchFamily="2" charset="2"/>
              <a:buChar char="§"/>
              <a:defRPr lang="en-GB" sz="1600" b="0" i="0" kern="1200">
                <a:solidFill>
                  <a:schemeClr val="accent3"/>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sz="2400" dirty="0"/>
              <a:t>Director, Newton</a:t>
            </a:r>
          </a:p>
        </p:txBody>
      </p:sp>
    </p:spTree>
    <p:extLst>
      <p:ext uri="{BB962C8B-B14F-4D97-AF65-F5344CB8AC3E}">
        <p14:creationId xmlns:p14="http://schemas.microsoft.com/office/powerpoint/2010/main" val="161598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AB4EEDC4-D14F-4A9A-843C-E1692336E703}"/>
              </a:ext>
            </a:extLst>
          </p:cNvPr>
          <p:cNvSpPr/>
          <p:nvPr/>
        </p:nvSpPr>
        <p:spPr>
          <a:xfrm flipH="1">
            <a:off x="-1" y="0"/>
            <a:ext cx="12192000" cy="6858000"/>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BF4FD5E-5EA4-4171-8375-11317DAE3B4C}"/>
              </a:ext>
            </a:extLst>
          </p:cNvPr>
          <p:cNvSpPr/>
          <p:nvPr/>
        </p:nvSpPr>
        <p:spPr>
          <a:xfrm>
            <a:off x="498644" y="417622"/>
            <a:ext cx="6096000" cy="163121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Delivering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Integration.</a:t>
            </a:r>
          </a:p>
        </p:txBody>
      </p:sp>
      <p:sp>
        <p:nvSpPr>
          <p:cNvPr id="18" name="TextBox 17">
            <a:extLst>
              <a:ext uri="{FF2B5EF4-FFF2-40B4-BE49-F238E27FC236}">
                <a16:creationId xmlns:a16="http://schemas.microsoft.com/office/drawing/2014/main" id="{87272AC2-3B7F-42D2-996B-A7E741C67813}"/>
              </a:ext>
            </a:extLst>
          </p:cNvPr>
          <p:cNvSpPr txBox="1"/>
          <p:nvPr/>
        </p:nvSpPr>
        <p:spPr>
          <a:xfrm>
            <a:off x="6680369" y="4266298"/>
            <a:ext cx="5031959" cy="2722005"/>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a:ln>
                  <a:noFill/>
                </a:ln>
                <a:solidFill>
                  <a:srgbClr val="FFFFFF">
                    <a:lumMod val="85000"/>
                  </a:srgbClr>
                </a:solidFill>
                <a:effectLst/>
                <a:uLnTx/>
                <a:uFillTx/>
                <a:latin typeface="Calibri" panose="020F0502020204030204"/>
                <a:ea typeface="InterFace" charset="0"/>
                <a:cs typeface="InterFace" charset="0"/>
              </a:rPr>
              <a:t>Making integration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a:ln>
                  <a:noFill/>
                </a:ln>
                <a:solidFill>
                  <a:srgbClr val="FFFFFF">
                    <a:lumMod val="85000"/>
                  </a:srgbClr>
                </a:solidFill>
                <a:effectLst/>
                <a:uLnTx/>
                <a:uFillTx/>
                <a:latin typeface="Calibri" panose="020F0502020204030204"/>
                <a:ea typeface="InterFace" charset="0"/>
                <a:cs typeface="InterFace" charset="0"/>
              </a:rPr>
              <a:t>deliver.</a:t>
            </a:r>
          </a:p>
        </p:txBody>
      </p:sp>
      <p:sp>
        <p:nvSpPr>
          <p:cNvPr id="9" name="Rectangle 8">
            <a:extLst>
              <a:ext uri="{FF2B5EF4-FFF2-40B4-BE49-F238E27FC236}">
                <a16:creationId xmlns:a16="http://schemas.microsoft.com/office/drawing/2014/main" id="{B4355EB6-60F3-4474-8002-019C3ED2FB96}"/>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BFF318-CC88-4A49-93B4-3F12C70FE7E6}"/>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C6E2E80-2A88-4C28-980E-A01E0D857621}"/>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2" name="Picture 2" descr="Image result for newton europe logo">
            <a:extLst>
              <a:ext uri="{FF2B5EF4-FFF2-40B4-BE49-F238E27FC236}">
                <a16:creationId xmlns:a16="http://schemas.microsoft.com/office/drawing/2014/main" id="{DC613E40-FE44-458E-A250-7C42ACD8B8BE}"/>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140558" y="6160412"/>
            <a:ext cx="1243597" cy="76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793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1D6C4E-77E7-4C41-B9A8-03F58DD48FC4}"/>
              </a:ext>
            </a:extLst>
          </p:cNvPr>
          <p:cNvSpPr/>
          <p:nvPr/>
        </p:nvSpPr>
        <p:spPr>
          <a:xfrm>
            <a:off x="7557425" y="0"/>
            <a:ext cx="4634575" cy="6858000"/>
          </a:xfrm>
          <a:prstGeom prst="rect">
            <a:avLst/>
          </a:prstGeom>
          <a:solidFill>
            <a:srgbClr val="95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F48BDBC-71BF-4078-BFB1-50AAFAAE3CBE}"/>
              </a:ext>
            </a:extLst>
          </p:cNvPr>
          <p:cNvPicPr>
            <a:picLocks noChangeAspect="1"/>
          </p:cNvPicPr>
          <p:nvPr/>
        </p:nvPicPr>
        <p:blipFill>
          <a:blip r:embed="rId2"/>
          <a:stretch>
            <a:fillRect/>
          </a:stretch>
        </p:blipFill>
        <p:spPr>
          <a:xfrm rot="202307">
            <a:off x="10057164" y="862569"/>
            <a:ext cx="1813266" cy="2535624"/>
          </a:xfrm>
          <a:prstGeom prst="rect">
            <a:avLst/>
          </a:prstGeom>
          <a:effectLst>
            <a:outerShdw blurRad="190500" dist="38100" dir="2700000" sx="102000" sy="102000" algn="tl" rotWithShape="0">
              <a:prstClr val="black">
                <a:alpha val="40000"/>
              </a:prstClr>
            </a:outerShdw>
          </a:effectLst>
        </p:spPr>
      </p:pic>
      <p:sp>
        <p:nvSpPr>
          <p:cNvPr id="11" name="TextBox 10">
            <a:extLst>
              <a:ext uri="{FF2B5EF4-FFF2-40B4-BE49-F238E27FC236}">
                <a16:creationId xmlns:a16="http://schemas.microsoft.com/office/drawing/2014/main" id="{84F4DE6A-5D77-43D7-AC1A-FBD8A1262866}"/>
              </a:ext>
            </a:extLst>
          </p:cNvPr>
          <p:cNvSpPr txBox="1"/>
          <p:nvPr/>
        </p:nvSpPr>
        <p:spPr>
          <a:xfrm>
            <a:off x="472340" y="628437"/>
            <a:ext cx="5435936" cy="9144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National</a:t>
            </a: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 direction of travel</a:t>
            </a:r>
          </a:p>
        </p:txBody>
      </p:sp>
      <p:sp>
        <p:nvSpPr>
          <p:cNvPr id="14" name="TextBox 13">
            <a:extLst>
              <a:ext uri="{FF2B5EF4-FFF2-40B4-BE49-F238E27FC236}">
                <a16:creationId xmlns:a16="http://schemas.microsoft.com/office/drawing/2014/main" id="{2E01D6C6-730B-4208-B423-BF79613A137A}"/>
              </a:ext>
            </a:extLst>
          </p:cNvPr>
          <p:cNvSpPr txBox="1"/>
          <p:nvPr/>
        </p:nvSpPr>
        <p:spPr>
          <a:xfrm>
            <a:off x="472340" y="1639727"/>
            <a:ext cx="5061685" cy="383456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InterFace" charset="0"/>
                <a:cs typeface="InterFace" panose="020B0503020203020204" pitchFamily="34" charset="0"/>
              </a:rPr>
              <a:t>Integration is a persistent theme – and a focal point of the national narrative for both social care and health.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InterFace" charset="0"/>
                <a:cs typeface="InterFace" panose="020B0503020203020204" pitchFamily="34" charset="0"/>
              </a:rPr>
              <a:t>Drive towards </a:t>
            </a:r>
            <a:r>
              <a:rPr kumimoji="0" lang="en-GB" sz="1800" b="1" i="0" u="none" strike="noStrike" kern="1200" cap="none" spc="0" normalizeH="0" baseline="0" noProof="0">
                <a:ln>
                  <a:noFill/>
                </a:ln>
                <a:solidFill>
                  <a:srgbClr val="000000"/>
                </a:solidFill>
                <a:effectLst/>
                <a:uLnTx/>
                <a:uFillTx/>
                <a:latin typeface="Calibri" panose="020F0502020204030204"/>
                <a:ea typeface="InterFace" charset="0"/>
                <a:cs typeface="InterFace" panose="020B0503020203020204" pitchFamily="34" charset="0"/>
              </a:rPr>
              <a:t>integrated and place-based care, </a:t>
            </a:r>
            <a:r>
              <a:rPr kumimoji="0" lang="en-GB" sz="1800" b="0" i="0" u="none" strike="noStrike" kern="1200" cap="none" spc="0" normalizeH="0" baseline="0" noProof="0">
                <a:ln>
                  <a:noFill/>
                </a:ln>
                <a:solidFill>
                  <a:srgbClr val="000000"/>
                </a:solidFill>
                <a:effectLst/>
                <a:uLnTx/>
                <a:uFillTx/>
                <a:latin typeface="Calibri" panose="020F0502020204030204"/>
                <a:ea typeface="InterFace" charset="0"/>
                <a:cs typeface="InterFace" panose="020B0503020203020204" pitchFamily="34" charset="0"/>
              </a:rPr>
              <a:t>with STPs, ICSs and PCNs: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“dissolving the historic divide” between primary and community health</a:t>
            </a:r>
          </a:p>
          <a:p>
            <a:pPr marL="162890" marR="0" lvl="0" indent="-342900" algn="l" defTabSz="91440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reducing pressure on acute services</a:t>
            </a:r>
          </a:p>
          <a:p>
            <a:pPr marL="162890" marR="0" lvl="0" indent="-342900" algn="l" defTabSz="914406"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giving more control to those who use the services.</a:t>
            </a:r>
          </a:p>
          <a:p>
            <a:pPr marL="162890" marR="0" lvl="0" indent="-342900" algn="l" defTabSz="914406"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endParaRPr>
          </a:p>
          <a:p>
            <a:pPr marL="0" marR="0" lvl="0" indent="0" algn="l" defTabSz="914406"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panose="020F0502020204030204"/>
                <a:ea typeface="+mn-ea"/>
                <a:cs typeface="InterFace" panose="020B0503020203020204" pitchFamily="34" charset="0"/>
              </a:rPr>
              <a:t>Leaders in Local Government have a clear role to play in recognising the power of place in integration.</a:t>
            </a:r>
          </a:p>
        </p:txBody>
      </p:sp>
      <p:sp>
        <p:nvSpPr>
          <p:cNvPr id="15" name="TextBox 14">
            <a:extLst>
              <a:ext uri="{FF2B5EF4-FFF2-40B4-BE49-F238E27FC236}">
                <a16:creationId xmlns:a16="http://schemas.microsoft.com/office/drawing/2014/main" id="{569FDE1B-E53B-48DE-8B4F-1B7B7F08B141}"/>
              </a:ext>
            </a:extLst>
          </p:cNvPr>
          <p:cNvSpPr txBox="1"/>
          <p:nvPr/>
        </p:nvSpPr>
        <p:spPr>
          <a:xfrm>
            <a:off x="10808314" y="256609"/>
            <a:ext cx="1305997" cy="524627"/>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2019</a:t>
            </a:r>
          </a:p>
        </p:txBody>
      </p:sp>
      <p:pic>
        <p:nvPicPr>
          <p:cNvPr id="2" name="Picture 1">
            <a:extLst>
              <a:ext uri="{FF2B5EF4-FFF2-40B4-BE49-F238E27FC236}">
                <a16:creationId xmlns:a16="http://schemas.microsoft.com/office/drawing/2014/main" id="{31627CFF-186C-46C2-8770-2DB325DB6636}"/>
              </a:ext>
            </a:extLst>
          </p:cNvPr>
          <p:cNvPicPr>
            <a:picLocks noChangeAspect="1"/>
          </p:cNvPicPr>
          <p:nvPr/>
        </p:nvPicPr>
        <p:blipFill>
          <a:blip r:embed="rId3"/>
          <a:stretch>
            <a:fillRect/>
          </a:stretch>
        </p:blipFill>
        <p:spPr>
          <a:xfrm rot="184136">
            <a:off x="9000761" y="2391179"/>
            <a:ext cx="1740736" cy="2542711"/>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4C22369A-E73B-4A99-8F15-1722E8DC4638}"/>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7EE03D4-7E6A-4085-AC31-BC0DFB462B1C}"/>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EB3A8F3-2FF9-4295-B07C-E1158C5267F3}"/>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6834C18-8933-4029-BDB4-B4C6A61925F8}"/>
              </a:ext>
            </a:extLst>
          </p:cNvPr>
          <p:cNvCxnSpPr>
            <a:cxnSpLocks/>
          </p:cNvCxnSpPr>
          <p:nvPr/>
        </p:nvCxnSpPr>
        <p:spPr>
          <a:xfrm>
            <a:off x="7557425" y="6303168"/>
            <a:ext cx="4199998" cy="0"/>
          </a:xfrm>
          <a:prstGeom prst="line">
            <a:avLst/>
          </a:prstGeom>
          <a:ln w="3175">
            <a:solidFill>
              <a:schemeClr val="bg1">
                <a:lumMod val="7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8460B87-5586-4250-81BA-ED5E009F9337}"/>
              </a:ext>
            </a:extLst>
          </p:cNvPr>
          <p:cNvPicPr>
            <a:picLocks noChangeAspect="1"/>
          </p:cNvPicPr>
          <p:nvPr/>
        </p:nvPicPr>
        <p:blipFill>
          <a:blip r:embed="rId4"/>
          <a:stretch>
            <a:fillRect/>
          </a:stretch>
        </p:blipFill>
        <p:spPr>
          <a:xfrm rot="171895">
            <a:off x="7865523" y="4142796"/>
            <a:ext cx="1785709" cy="25478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61434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A14373-6420-421E-9E09-7CC4552BA8E5}"/>
              </a:ext>
            </a:extLst>
          </p:cNvPr>
          <p:cNvSpPr/>
          <p:nvPr/>
        </p:nvSpPr>
        <p:spPr>
          <a:xfrm>
            <a:off x="5752531" y="0"/>
            <a:ext cx="6439469" cy="686908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7CE6C0D-F582-4DDE-AEB3-2E34CC6906D6}"/>
              </a:ext>
            </a:extLst>
          </p:cNvPr>
          <p:cNvSpPr txBox="1"/>
          <p:nvPr/>
        </p:nvSpPr>
        <p:spPr>
          <a:xfrm>
            <a:off x="675564" y="2068489"/>
            <a:ext cx="4722126" cy="2149522"/>
          </a:xfrm>
          <a:prstGeom prst="rect">
            <a:avLst/>
          </a:prstGeom>
          <a:noFill/>
        </p:spPr>
        <p:txBody>
          <a:bodyPr wrap="square" lIns="0" tIns="0" rIns="0" bIns="0" rtlCol="0" anchor="t">
            <a:noAutofit/>
          </a:bodyPr>
          <a:lstStyle>
            <a:defPPr>
              <a:defRPr lang="en-US"/>
            </a:defPPr>
            <a:lvl1pPr>
              <a:defRPr sz="3600">
                <a:solidFill>
                  <a:schemeClr val="bg2"/>
                </a:solidFill>
                <a:latin typeface="InterFace" charset="0"/>
                <a:ea typeface="InterFace" charset="0"/>
                <a:cs typeface="InterFace"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all" spc="0" normalizeH="0" baseline="0" noProof="0">
                <a:ln>
                  <a:noFill/>
                </a:ln>
                <a:solidFill>
                  <a:srgbClr val="EA06CD">
                    <a:lumMod val="50000"/>
                  </a:srgbClr>
                </a:solidFill>
                <a:effectLst/>
                <a:uLnTx/>
                <a:uFillTx/>
                <a:latin typeface="Calibri" panose="020F0502020204030204"/>
              </a:rPr>
              <a:t>What do we mean by </a:t>
            </a:r>
            <a:r>
              <a:rPr kumimoji="0" lang="en-GB" sz="5400" b="1" i="0" u="none" strike="noStrike" kern="1200" cap="all" spc="0" normalizeH="0" baseline="0" noProof="0">
                <a:ln>
                  <a:noFill/>
                </a:ln>
                <a:solidFill>
                  <a:srgbClr val="EA06CD">
                    <a:lumMod val="50000"/>
                  </a:srgbClr>
                </a:solidFill>
                <a:effectLst/>
                <a:uLnTx/>
                <a:uFillTx/>
                <a:latin typeface="Calibri" panose="020F0502020204030204"/>
              </a:rPr>
              <a:t>integration?</a:t>
            </a:r>
          </a:p>
        </p:txBody>
      </p:sp>
      <p:sp>
        <p:nvSpPr>
          <p:cNvPr id="4" name="TextBox 3">
            <a:extLst>
              <a:ext uri="{FF2B5EF4-FFF2-40B4-BE49-F238E27FC236}">
                <a16:creationId xmlns:a16="http://schemas.microsoft.com/office/drawing/2014/main" id="{ADA8338A-E931-4D5E-9DF0-B5B22226D287}"/>
              </a:ext>
            </a:extLst>
          </p:cNvPr>
          <p:cNvSpPr txBox="1"/>
          <p:nvPr/>
        </p:nvSpPr>
        <p:spPr>
          <a:xfrm>
            <a:off x="6732895" y="2068489"/>
            <a:ext cx="4722126" cy="2149522"/>
          </a:xfrm>
          <a:prstGeom prst="rect">
            <a:avLst/>
          </a:prstGeom>
          <a:noFill/>
        </p:spPr>
        <p:txBody>
          <a:bodyPr wrap="square" lIns="0" tIns="0" rIns="0" bIns="0" rtlCol="0" anchor="t">
            <a:noAutofit/>
          </a:bodyPr>
          <a:lstStyle>
            <a:defPPr>
              <a:defRPr lang="en-US"/>
            </a:defPPr>
            <a:lvl1pPr>
              <a:defRPr sz="3600">
                <a:solidFill>
                  <a:schemeClr val="bg2"/>
                </a:solidFill>
                <a:latin typeface="InterFace" charset="0"/>
                <a:ea typeface="InterFace" charset="0"/>
                <a:cs typeface="InterFace"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all" spc="0" normalizeH="0" baseline="0" noProof="0">
                <a:ln>
                  <a:noFill/>
                </a:ln>
                <a:solidFill>
                  <a:srgbClr val="FFFFFF">
                    <a:lumMod val="85000"/>
                  </a:srgbClr>
                </a:solidFill>
                <a:effectLst/>
                <a:uLnTx/>
                <a:uFillTx/>
                <a:latin typeface="Calibri" panose="020F0502020204030204"/>
              </a:rPr>
              <a:t>What do we do to </a:t>
            </a:r>
            <a:r>
              <a:rPr kumimoji="0" lang="en-GB" sz="5400" b="1" i="0" u="none" strike="noStrike" kern="1200" cap="all" spc="0" normalizeH="0" baseline="0" noProof="0">
                <a:ln>
                  <a:noFill/>
                </a:ln>
                <a:solidFill>
                  <a:srgbClr val="FFFFFF">
                    <a:lumMod val="85000"/>
                  </a:srgbClr>
                </a:solidFill>
                <a:effectLst/>
                <a:uLnTx/>
                <a:uFillTx/>
                <a:latin typeface="Calibri" panose="020F0502020204030204"/>
              </a:rPr>
              <a:t>integrate?</a:t>
            </a:r>
          </a:p>
        </p:txBody>
      </p:sp>
      <p:sp>
        <p:nvSpPr>
          <p:cNvPr id="11" name="Rectangle 10">
            <a:extLst>
              <a:ext uri="{FF2B5EF4-FFF2-40B4-BE49-F238E27FC236}">
                <a16:creationId xmlns:a16="http://schemas.microsoft.com/office/drawing/2014/main" id="{C60F858E-36A5-4D05-BA05-9E299CFC46ED}"/>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118ECF9-4702-4E20-8403-23306417BF66}"/>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E0E4823-3CB9-478C-B284-35B0B36E1771}"/>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450C29DF-AD16-4A73-9486-49838AD498D1}"/>
              </a:ext>
            </a:extLst>
          </p:cNvPr>
          <p:cNvCxnSpPr/>
          <p:nvPr/>
        </p:nvCxnSpPr>
        <p:spPr>
          <a:xfrm>
            <a:off x="5756673" y="6303168"/>
            <a:ext cx="6000750" cy="0"/>
          </a:xfrm>
          <a:prstGeom prst="line">
            <a:avLst/>
          </a:prstGeom>
          <a:ln w="3175">
            <a:solidFill>
              <a:schemeClr val="bg1">
                <a:lumMod val="7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5706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9687CB-EB83-4514-A3D7-BC75337DAF6E}"/>
              </a:ext>
            </a:extLst>
          </p:cNvPr>
          <p:cNvSpPr/>
          <p:nvPr/>
        </p:nvSpPr>
        <p:spPr>
          <a:xfrm>
            <a:off x="472340" y="1016050"/>
            <a:ext cx="8250746"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panose="020F0502020204030204"/>
                <a:ea typeface="+mn-ea"/>
                <a:cs typeface="InterFace" panose="020B0503020203020204" pitchFamily="34" charset="0"/>
              </a:rPr>
              <a:t>DAY ONE</a:t>
            </a:r>
            <a:endPar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Mike, 89, trips at home. He remains conscious and calls 999. He is seen swiftly in A&amp;E and found to have no serious injuries. Mike is admitted overnight for observation, as a precaution, to be sure he is safe to go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DAY THREE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Some tests are carried out. They all confirm that there has been no serious or lasting damage and no underlying cause for the fall. He had simply tripped.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DAY THIRTEEN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Mike is still in hospital. He has lost a good deal of mobility, so an assessment by the physiotherapy team is arranged. The physiotherapists recommend that Mike needs an assessment by the occupational therapist team and the social work team. All of these assessments take further time to arrange and conduct, and days turn into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SEVERAL WEEKS LATER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rPr>
              <a:t>Based on the assessments, a recommendation is made for residential care and that is where Mike is placed.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1D1E"/>
              </a:solidFill>
              <a:effectLst/>
              <a:uLnTx/>
              <a:uFillTx/>
              <a:latin typeface="Calibri" panose="020F0502020204030204"/>
              <a:ea typeface="+mn-ea"/>
              <a:cs typeface="InterFace" panose="020B0503020203020204" pitchFamily="34" charset="0"/>
            </a:endParaRPr>
          </a:p>
        </p:txBody>
      </p:sp>
      <p:sp>
        <p:nvSpPr>
          <p:cNvPr id="3" name="TextBox 2">
            <a:extLst>
              <a:ext uri="{FF2B5EF4-FFF2-40B4-BE49-F238E27FC236}">
                <a16:creationId xmlns:a16="http://schemas.microsoft.com/office/drawing/2014/main" id="{25CF745E-717A-4301-A1D0-7A92878BF16C}"/>
              </a:ext>
            </a:extLst>
          </p:cNvPr>
          <p:cNvSpPr txBox="1"/>
          <p:nvPr/>
        </p:nvSpPr>
        <p:spPr>
          <a:xfrm>
            <a:off x="472340" y="367180"/>
            <a:ext cx="5435936" cy="528418"/>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Mike’s story.</a:t>
            </a:r>
          </a:p>
        </p:txBody>
      </p:sp>
      <p:sp>
        <p:nvSpPr>
          <p:cNvPr id="10" name="Rectangle 9">
            <a:extLst>
              <a:ext uri="{FF2B5EF4-FFF2-40B4-BE49-F238E27FC236}">
                <a16:creationId xmlns:a16="http://schemas.microsoft.com/office/drawing/2014/main" id="{613A6A7B-4A80-4A9B-8C74-60719A329C16}"/>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EDC213D-0729-4060-B013-5CF10B71538C}"/>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05890D-5370-4F6B-9D41-78B664BF9DDC}"/>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Reminder">
            <a:extLst>
              <a:ext uri="{FF2B5EF4-FFF2-40B4-BE49-F238E27FC236}">
                <a16:creationId xmlns:a16="http://schemas.microsoft.com/office/drawing/2014/main" id="{2DE647BB-1CAC-4C53-9FA5-056E9D089D3A}"/>
              </a:ext>
            </a:extLst>
          </p:cNvPr>
          <p:cNvSpPr/>
          <p:nvPr/>
        </p:nvSpPr>
        <p:spPr>
          <a:xfrm>
            <a:off x="-3068778" y="2322474"/>
            <a:ext cx="2540000" cy="2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rPr>
              <a:t>Adjust phrasing.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lumMod val="95000"/>
                  </a:srgbClr>
                </a:solidFill>
                <a:effectLst/>
                <a:uLnTx/>
                <a:uFillTx/>
                <a:latin typeface="Calibri" panose="020F0502020204030204"/>
                <a:ea typeface="+mn-ea"/>
                <a:cs typeface="+mn-cs"/>
              </a:rPr>
              <a:t>ANDY – I READ THIS AND TIDIED UP WORDS BUT NO MAJOR CHANGES. </a:t>
            </a:r>
          </a:p>
        </p:txBody>
      </p:sp>
      <p:sp>
        <p:nvSpPr>
          <p:cNvPr id="5" name="Rectangle 4">
            <a:extLst>
              <a:ext uri="{FF2B5EF4-FFF2-40B4-BE49-F238E27FC236}">
                <a16:creationId xmlns:a16="http://schemas.microsoft.com/office/drawing/2014/main" id="{A04E3DDE-A065-451A-BFA7-1DCC4DBD761C}"/>
              </a:ext>
            </a:extLst>
          </p:cNvPr>
          <p:cNvSpPr/>
          <p:nvPr/>
        </p:nvSpPr>
        <p:spPr>
          <a:xfrm>
            <a:off x="9318171" y="2554150"/>
            <a:ext cx="2612572" cy="230832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951B81"/>
                </a:solidFill>
                <a:effectLst/>
                <a:uLnTx/>
                <a:uFillTx/>
                <a:latin typeface="Calibri" panose="020F0502020204030204"/>
                <a:ea typeface="+mn-ea"/>
                <a:cs typeface="InterFace" panose="020B0503020203020204" pitchFamily="34" charset="0"/>
              </a:rPr>
              <a:t>The OTs opinion - like that of the other teams involved - was that, had they worked more effectively together, Mike could have gone home, with reablement support for his mobility issues.</a:t>
            </a:r>
            <a:endParaRPr kumimoji="0" lang="en-GB" sz="1800" b="0" i="0" u="none" strike="noStrike" kern="1200" cap="none" spc="0" normalizeH="0" baseline="0" noProof="0">
              <a:ln>
                <a:noFill/>
              </a:ln>
              <a:solidFill>
                <a:srgbClr val="951B81"/>
              </a:solidFill>
              <a:effectLst/>
              <a:uLnTx/>
              <a:uFillTx/>
              <a:latin typeface="Calibri" panose="020F0502020204030204"/>
              <a:ea typeface="+mn-ea"/>
              <a:cs typeface="InterFace" panose="020B0503020203020204" pitchFamily="34" charset="0"/>
            </a:endParaRPr>
          </a:p>
        </p:txBody>
      </p:sp>
      <p:cxnSp>
        <p:nvCxnSpPr>
          <p:cNvPr id="9" name="Straight Connector 8">
            <a:extLst>
              <a:ext uri="{FF2B5EF4-FFF2-40B4-BE49-F238E27FC236}">
                <a16:creationId xmlns:a16="http://schemas.microsoft.com/office/drawing/2014/main" id="{CFABDA92-116F-41C1-90F5-1CF8DE475524}"/>
              </a:ext>
            </a:extLst>
          </p:cNvPr>
          <p:cNvCxnSpPr>
            <a:cxnSpLocks/>
          </p:cNvCxnSpPr>
          <p:nvPr/>
        </p:nvCxnSpPr>
        <p:spPr>
          <a:xfrm>
            <a:off x="9062776" y="1293230"/>
            <a:ext cx="0" cy="4711060"/>
          </a:xfrm>
          <a:prstGeom prst="line">
            <a:avLst/>
          </a:prstGeom>
          <a:ln w="3175">
            <a:solidFill>
              <a:schemeClr val="tx1">
                <a:lumMod val="50000"/>
                <a:lumOff val="50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4227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1B4584-BCEC-4813-84F3-AB684AE1C9EE}"/>
              </a:ext>
            </a:extLst>
          </p:cNvPr>
          <p:cNvGrpSpPr/>
          <p:nvPr/>
        </p:nvGrpSpPr>
        <p:grpSpPr>
          <a:xfrm>
            <a:off x="1886244" y="-419100"/>
            <a:ext cx="8419512" cy="7277100"/>
            <a:chOff x="3772488" y="-324135"/>
            <a:chExt cx="8419512" cy="7506269"/>
          </a:xfrm>
        </p:grpSpPr>
        <p:sp>
          <p:nvSpPr>
            <p:cNvPr id="8" name="Rectangle 7">
              <a:extLst>
                <a:ext uri="{FF2B5EF4-FFF2-40B4-BE49-F238E27FC236}">
                  <a16:creationId xmlns:a16="http://schemas.microsoft.com/office/drawing/2014/main" id="{0C638EC4-1739-40CC-8337-BD074CD09068}"/>
                </a:ext>
              </a:extLst>
            </p:cNvPr>
            <p:cNvSpPr/>
            <p:nvPr/>
          </p:nvSpPr>
          <p:spPr>
            <a:xfrm>
              <a:off x="7982822" y="-324135"/>
              <a:ext cx="4209178" cy="75062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0D4AEECD-23CF-41B9-B399-9BDDBA7EF41D}"/>
                </a:ext>
              </a:extLst>
            </p:cNvPr>
            <p:cNvSpPr/>
            <p:nvPr/>
          </p:nvSpPr>
          <p:spPr>
            <a:xfrm>
              <a:off x="3772488" y="-324135"/>
              <a:ext cx="4210334" cy="750626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DCB9BB4-1440-4500-AE22-B4AC6DF965DB}"/>
                </a:ext>
              </a:extLst>
            </p:cNvPr>
            <p:cNvPicPr>
              <a:picLocks noChangeAspect="1"/>
            </p:cNvPicPr>
            <p:nvPr/>
          </p:nvPicPr>
          <p:blipFill>
            <a:blip r:embed="rId3"/>
            <a:stretch>
              <a:fillRect/>
            </a:stretch>
          </p:blipFill>
          <p:spPr>
            <a:xfrm rot="21421663">
              <a:off x="4275720" y="1537492"/>
              <a:ext cx="3203871" cy="4512687"/>
            </a:xfrm>
            <a:prstGeom prst="rect">
              <a:avLst/>
            </a:prstGeom>
            <a:effectLst>
              <a:outerShdw blurRad="190500" dist="38100" dir="2700000" sx="102000" sy="102000" algn="tl" rotWithShape="0">
                <a:prstClr val="black">
                  <a:alpha val="40000"/>
                </a:prstClr>
              </a:outerShdw>
            </a:effectLst>
          </p:spPr>
        </p:pic>
        <p:sp>
          <p:nvSpPr>
            <p:cNvPr id="6" name="TextBox 5">
              <a:extLst>
                <a:ext uri="{FF2B5EF4-FFF2-40B4-BE49-F238E27FC236}">
                  <a16:creationId xmlns:a16="http://schemas.microsoft.com/office/drawing/2014/main" id="{D2EE172D-2B18-44B1-A3DB-23B28E6B9181}"/>
                </a:ext>
              </a:extLst>
            </p:cNvPr>
            <p:cNvSpPr txBox="1"/>
            <p:nvPr/>
          </p:nvSpPr>
          <p:spPr>
            <a:xfrm>
              <a:off x="3953355" y="590905"/>
              <a:ext cx="1305997" cy="9144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lumMod val="85000"/>
                    </a:srgbClr>
                  </a:solidFill>
                  <a:effectLst/>
                  <a:uLnTx/>
                  <a:uFillTx/>
                  <a:latin typeface="Calibri" panose="020F0502020204030204"/>
                  <a:ea typeface="InterFace" charset="0"/>
                  <a:cs typeface="InterFace" charset="0"/>
                </a:rPr>
                <a:t>2016</a:t>
              </a:r>
            </a:p>
          </p:txBody>
        </p:sp>
        <p:pic>
          <p:nvPicPr>
            <p:cNvPr id="7" name="Picture 6">
              <a:extLst>
                <a:ext uri="{FF2B5EF4-FFF2-40B4-BE49-F238E27FC236}">
                  <a16:creationId xmlns:a16="http://schemas.microsoft.com/office/drawing/2014/main" id="{8E82D94C-15E3-44A5-9359-8EDF4F8B581A}"/>
                </a:ext>
              </a:extLst>
            </p:cNvPr>
            <p:cNvPicPr>
              <a:picLocks noChangeAspect="1"/>
            </p:cNvPicPr>
            <p:nvPr/>
          </p:nvPicPr>
          <p:blipFill>
            <a:blip r:embed="rId4"/>
            <a:stretch>
              <a:fillRect/>
            </a:stretch>
          </p:blipFill>
          <p:spPr>
            <a:xfrm rot="21424862">
              <a:off x="8500343" y="1344293"/>
              <a:ext cx="3174136" cy="4500000"/>
            </a:xfrm>
            <a:prstGeom prst="rect">
              <a:avLst/>
            </a:prstGeom>
            <a:effectLst>
              <a:outerShdw blurRad="190500" dist="38100" dir="2700000" sx="102000" sy="102000" algn="tl" rotWithShape="0">
                <a:prstClr val="black">
                  <a:alpha val="40000"/>
                </a:prstClr>
              </a:outerShdw>
            </a:effectLst>
          </p:spPr>
        </p:pic>
        <p:sp>
          <p:nvSpPr>
            <p:cNvPr id="9" name="TextBox 8">
              <a:extLst>
                <a:ext uri="{FF2B5EF4-FFF2-40B4-BE49-F238E27FC236}">
                  <a16:creationId xmlns:a16="http://schemas.microsoft.com/office/drawing/2014/main" id="{D3F9E5BD-DE77-4DCE-8C19-559C8541002A}"/>
                </a:ext>
              </a:extLst>
            </p:cNvPr>
            <p:cNvSpPr txBox="1"/>
            <p:nvPr/>
          </p:nvSpPr>
          <p:spPr>
            <a:xfrm>
              <a:off x="8165964" y="590905"/>
              <a:ext cx="1305997" cy="914400"/>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EA06CD">
                      <a:lumMod val="50000"/>
                    </a:srgbClr>
                  </a:solidFill>
                  <a:effectLst/>
                  <a:uLnTx/>
                  <a:uFillTx/>
                  <a:latin typeface="Calibri" panose="020F0502020204030204"/>
                  <a:ea typeface="InterFace" charset="0"/>
                  <a:cs typeface="InterFace" charset="0"/>
                </a:rPr>
                <a:t>2018</a:t>
              </a:r>
            </a:p>
          </p:txBody>
        </p:sp>
      </p:grpSp>
      <p:sp>
        <p:nvSpPr>
          <p:cNvPr id="14" name="Rectangle 13">
            <a:extLst>
              <a:ext uri="{FF2B5EF4-FFF2-40B4-BE49-F238E27FC236}">
                <a16:creationId xmlns:a16="http://schemas.microsoft.com/office/drawing/2014/main" id="{560D0641-745A-4D8B-BBC1-18DD8A791F11}"/>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A6DF0D9-29CF-49AC-B422-598CA1FE4D89}"/>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E079ACC-920F-43C8-B442-7B9B6D8059EC}"/>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B1E52265-1558-450B-B3C5-E0B7607DAD00}"/>
              </a:ext>
            </a:extLst>
          </p:cNvPr>
          <p:cNvCxnSpPr>
            <a:cxnSpLocks/>
          </p:cNvCxnSpPr>
          <p:nvPr/>
        </p:nvCxnSpPr>
        <p:spPr>
          <a:xfrm>
            <a:off x="1886244" y="6303168"/>
            <a:ext cx="9871179" cy="0"/>
          </a:xfrm>
          <a:prstGeom prst="line">
            <a:avLst/>
          </a:prstGeom>
          <a:ln w="3175">
            <a:solidFill>
              <a:schemeClr val="bg1">
                <a:lumMod val="75000"/>
              </a:schemeClr>
            </a:solidFill>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729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EE172D-2B18-44B1-A3DB-23B28E6B9181}"/>
              </a:ext>
            </a:extLst>
          </p:cNvPr>
          <p:cNvSpPr txBox="1"/>
          <p:nvPr/>
        </p:nvSpPr>
        <p:spPr>
          <a:xfrm>
            <a:off x="452288" y="307944"/>
            <a:ext cx="11231008" cy="91440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‘Efficiency opportunities through health and social care integration’</a:t>
            </a:r>
          </a:p>
        </p:txBody>
      </p:sp>
      <p:sp>
        <p:nvSpPr>
          <p:cNvPr id="11" name="Arrow: Right 110">
            <a:extLst>
              <a:ext uri="{FF2B5EF4-FFF2-40B4-BE49-F238E27FC236}">
                <a16:creationId xmlns:a16="http://schemas.microsoft.com/office/drawing/2014/main" id="{CF804D62-FC76-4D58-B3BE-6025C9626B89}"/>
              </a:ext>
            </a:extLst>
          </p:cNvPr>
          <p:cNvSpPr/>
          <p:nvPr/>
        </p:nvSpPr>
        <p:spPr>
          <a:xfrm>
            <a:off x="7001076" y="4889768"/>
            <a:ext cx="2156993" cy="19428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p>
        </p:txBody>
      </p:sp>
      <p:sp>
        <p:nvSpPr>
          <p:cNvPr id="12" name="Isosceles Triangle 11">
            <a:extLst>
              <a:ext uri="{FF2B5EF4-FFF2-40B4-BE49-F238E27FC236}">
                <a16:creationId xmlns:a16="http://schemas.microsoft.com/office/drawing/2014/main" id="{B6643FED-5AC9-41AE-9E8D-72CD1B8D5B26}"/>
              </a:ext>
            </a:extLst>
          </p:cNvPr>
          <p:cNvSpPr/>
          <p:nvPr/>
        </p:nvSpPr>
        <p:spPr>
          <a:xfrm rot="5400000">
            <a:off x="1614555" y="4339059"/>
            <a:ext cx="242462" cy="153976"/>
          </a:xfrm>
          <a:prstGeom prst="triangle">
            <a:avLst/>
          </a:prstGeom>
          <a:solidFill>
            <a:srgbClr val="006D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A9ABAFC-1862-4F89-8A78-D61E2CA3E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84" y="4414606"/>
            <a:ext cx="508661" cy="508661"/>
          </a:xfrm>
          <a:prstGeom prst="rect">
            <a:avLst/>
          </a:prstGeom>
        </p:spPr>
      </p:pic>
      <p:pic>
        <p:nvPicPr>
          <p:cNvPr id="15" name="Picture 14">
            <a:extLst>
              <a:ext uri="{FF2B5EF4-FFF2-40B4-BE49-F238E27FC236}">
                <a16:creationId xmlns:a16="http://schemas.microsoft.com/office/drawing/2014/main" id="{6D34D48E-0C66-4C20-882F-08E0E2B86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509" y="4010040"/>
            <a:ext cx="770325" cy="770325"/>
          </a:xfrm>
          <a:prstGeom prst="rect">
            <a:avLst/>
          </a:prstGeom>
        </p:spPr>
      </p:pic>
      <p:sp>
        <p:nvSpPr>
          <p:cNvPr id="16" name="Arrow: Bent 119">
            <a:extLst>
              <a:ext uri="{FF2B5EF4-FFF2-40B4-BE49-F238E27FC236}">
                <a16:creationId xmlns:a16="http://schemas.microsoft.com/office/drawing/2014/main" id="{082069BF-28D6-4A1F-A59D-F0CD6F87BB21}"/>
              </a:ext>
            </a:extLst>
          </p:cNvPr>
          <p:cNvSpPr/>
          <p:nvPr/>
        </p:nvSpPr>
        <p:spPr>
          <a:xfrm flipH="1" flipV="1">
            <a:off x="8049322" y="4338857"/>
            <a:ext cx="1497863" cy="790998"/>
          </a:xfrm>
          <a:prstGeom prst="bentArrow">
            <a:avLst>
              <a:gd name="adj1" fmla="val 11659"/>
              <a:gd name="adj2" fmla="val 17928"/>
              <a:gd name="adj3" fmla="val 0"/>
              <a:gd name="adj4" fmla="val 2831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row: Bent 119">
            <a:extLst>
              <a:ext uri="{FF2B5EF4-FFF2-40B4-BE49-F238E27FC236}">
                <a16:creationId xmlns:a16="http://schemas.microsoft.com/office/drawing/2014/main" id="{2E3137CC-F63B-4418-9F2B-F01C5485AB62}"/>
              </a:ext>
            </a:extLst>
          </p:cNvPr>
          <p:cNvSpPr/>
          <p:nvPr/>
        </p:nvSpPr>
        <p:spPr>
          <a:xfrm rot="5400000">
            <a:off x="6870862" y="1693298"/>
            <a:ext cx="526108" cy="4984029"/>
          </a:xfrm>
          <a:prstGeom prst="bentArrow">
            <a:avLst>
              <a:gd name="adj1" fmla="val 20715"/>
              <a:gd name="adj2" fmla="val 24141"/>
              <a:gd name="adj3" fmla="val 21837"/>
              <a:gd name="adj4" fmla="val 37243"/>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row: Bent 119">
            <a:extLst>
              <a:ext uri="{FF2B5EF4-FFF2-40B4-BE49-F238E27FC236}">
                <a16:creationId xmlns:a16="http://schemas.microsoft.com/office/drawing/2014/main" id="{6948C8EC-7697-4C33-A5C0-2C020EF86DFF}"/>
              </a:ext>
            </a:extLst>
          </p:cNvPr>
          <p:cNvSpPr/>
          <p:nvPr/>
        </p:nvSpPr>
        <p:spPr>
          <a:xfrm flipV="1">
            <a:off x="5025100" y="3956338"/>
            <a:ext cx="1667069" cy="624492"/>
          </a:xfrm>
          <a:prstGeom prst="bentArrow">
            <a:avLst>
              <a:gd name="adj1" fmla="val 18452"/>
              <a:gd name="adj2" fmla="val 23462"/>
              <a:gd name="adj3" fmla="val 25555"/>
              <a:gd name="adj4" fmla="val 38565"/>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p>
        </p:txBody>
      </p:sp>
      <p:sp>
        <p:nvSpPr>
          <p:cNvPr id="19" name="Arrow: Right 110">
            <a:extLst>
              <a:ext uri="{FF2B5EF4-FFF2-40B4-BE49-F238E27FC236}">
                <a16:creationId xmlns:a16="http://schemas.microsoft.com/office/drawing/2014/main" id="{6EBF805A-F9AC-4D7A-B8BE-27364CEEF63C}"/>
              </a:ext>
            </a:extLst>
          </p:cNvPr>
          <p:cNvSpPr/>
          <p:nvPr/>
        </p:nvSpPr>
        <p:spPr>
          <a:xfrm>
            <a:off x="1726251" y="4329375"/>
            <a:ext cx="492473" cy="176083"/>
          </a:xfrm>
          <a:prstGeom prst="rightArrow">
            <a:avLst/>
          </a:prstGeom>
          <a:solidFill>
            <a:srgbClr val="006D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Arrow: Bent 119">
            <a:extLst>
              <a:ext uri="{FF2B5EF4-FFF2-40B4-BE49-F238E27FC236}">
                <a16:creationId xmlns:a16="http://schemas.microsoft.com/office/drawing/2014/main" id="{16B7711A-0E27-4ECA-BC53-CA8E242ECDF6}"/>
              </a:ext>
            </a:extLst>
          </p:cNvPr>
          <p:cNvSpPr/>
          <p:nvPr/>
        </p:nvSpPr>
        <p:spPr>
          <a:xfrm>
            <a:off x="2142172" y="3876036"/>
            <a:ext cx="1656290" cy="418780"/>
          </a:xfrm>
          <a:prstGeom prst="bentArrow">
            <a:avLst>
              <a:gd name="adj1" fmla="val 25544"/>
              <a:gd name="adj2" fmla="val 23004"/>
              <a:gd name="adj3" fmla="val 25555"/>
              <a:gd name="adj4" fmla="val 4375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Arrow: Bent 119">
            <a:extLst>
              <a:ext uri="{FF2B5EF4-FFF2-40B4-BE49-F238E27FC236}">
                <a16:creationId xmlns:a16="http://schemas.microsoft.com/office/drawing/2014/main" id="{9EBABBBD-B70F-469F-8ACC-55CC1E7314AE}"/>
              </a:ext>
            </a:extLst>
          </p:cNvPr>
          <p:cNvSpPr/>
          <p:nvPr/>
        </p:nvSpPr>
        <p:spPr>
          <a:xfrm flipV="1">
            <a:off x="2142172" y="4506799"/>
            <a:ext cx="5067042" cy="625282"/>
          </a:xfrm>
          <a:prstGeom prst="bentArrow">
            <a:avLst>
              <a:gd name="adj1" fmla="val 14911"/>
              <a:gd name="adj2" fmla="val 23462"/>
              <a:gd name="adj3" fmla="val 0"/>
              <a:gd name="adj4" fmla="val 25850"/>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p>
        </p:txBody>
      </p:sp>
      <p:sp>
        <p:nvSpPr>
          <p:cNvPr id="22" name="Oval 21">
            <a:extLst>
              <a:ext uri="{FF2B5EF4-FFF2-40B4-BE49-F238E27FC236}">
                <a16:creationId xmlns:a16="http://schemas.microsoft.com/office/drawing/2014/main" id="{32EB67E4-79B0-4C84-A6F2-5FC768AB694E}"/>
              </a:ext>
            </a:extLst>
          </p:cNvPr>
          <p:cNvSpPr/>
          <p:nvPr/>
        </p:nvSpPr>
        <p:spPr>
          <a:xfrm>
            <a:off x="2049909" y="4260224"/>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83B4820F-0ADD-47FE-9A1D-7FD3CF347005}"/>
              </a:ext>
            </a:extLst>
          </p:cNvPr>
          <p:cNvSpPr/>
          <p:nvPr/>
        </p:nvSpPr>
        <p:spPr>
          <a:xfrm>
            <a:off x="4937931" y="3828276"/>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Arrow: Right 110">
            <a:extLst>
              <a:ext uri="{FF2B5EF4-FFF2-40B4-BE49-F238E27FC236}">
                <a16:creationId xmlns:a16="http://schemas.microsoft.com/office/drawing/2014/main" id="{ACC5D392-2232-4D50-BA44-0AF64FCF0A99}"/>
              </a:ext>
            </a:extLst>
          </p:cNvPr>
          <p:cNvSpPr/>
          <p:nvPr/>
        </p:nvSpPr>
        <p:spPr>
          <a:xfrm>
            <a:off x="7091048" y="4294816"/>
            <a:ext cx="2877438" cy="20340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p>
        </p:txBody>
      </p:sp>
      <p:sp>
        <p:nvSpPr>
          <p:cNvPr id="25" name="Oval 24">
            <a:extLst>
              <a:ext uri="{FF2B5EF4-FFF2-40B4-BE49-F238E27FC236}">
                <a16:creationId xmlns:a16="http://schemas.microsoft.com/office/drawing/2014/main" id="{23FE6BEA-A8DC-4A7F-B2AE-6362DF64A5D9}"/>
              </a:ext>
            </a:extLst>
          </p:cNvPr>
          <p:cNvSpPr/>
          <p:nvPr/>
        </p:nvSpPr>
        <p:spPr>
          <a:xfrm>
            <a:off x="9350986" y="4252951"/>
            <a:ext cx="288000" cy="2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D9ACA5A9-941A-41B0-A2A9-363C999EC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7394" y="3578161"/>
            <a:ext cx="770325" cy="770325"/>
          </a:xfrm>
          <a:prstGeom prst="rect">
            <a:avLst/>
          </a:prstGeom>
        </p:spPr>
      </p:pic>
      <p:sp>
        <p:nvSpPr>
          <p:cNvPr id="27" name="TextBox 26">
            <a:extLst>
              <a:ext uri="{FF2B5EF4-FFF2-40B4-BE49-F238E27FC236}">
                <a16:creationId xmlns:a16="http://schemas.microsoft.com/office/drawing/2014/main" id="{15DE4BB9-CE05-461E-B3A0-D9D09D523015}"/>
              </a:ext>
            </a:extLst>
          </p:cNvPr>
          <p:cNvSpPr txBox="1"/>
          <p:nvPr/>
        </p:nvSpPr>
        <p:spPr>
          <a:xfrm>
            <a:off x="3610387" y="4298195"/>
            <a:ext cx="0" cy="0"/>
          </a:xfrm>
          <a:prstGeom prst="rect">
            <a:avLst/>
          </a:prstGeom>
          <a:noFill/>
        </p:spPr>
        <p:txBody>
          <a:bodyPr wrap="none" lIns="0" tIns="0" rIns="0" bIns="0" rtlCol="0" anchor="t">
            <a:noAutofit/>
          </a:bodyPr>
          <a:lstStyle/>
          <a:p>
            <a:pPr marL="230400" marR="0" lvl="0" indent="-230400" algn="l" defTabSz="914400" rtl="0" eaLnBrk="1" fontAlgn="auto" latinLnBrk="0" hangingPunct="1">
              <a:lnSpc>
                <a:spcPts val="1905"/>
              </a:lnSpc>
              <a:spcBef>
                <a:spcPts val="0"/>
              </a:spcBef>
              <a:spcAft>
                <a:spcPts val="0"/>
              </a:spcAft>
              <a:buClrTx/>
              <a:buSzTx/>
              <a:buFont typeface="Arial" charset="0"/>
              <a:buChar char="•"/>
              <a:tabLst/>
              <a:defRPr/>
            </a:pPr>
            <a:endParaRPr kumimoji="0" lang="en-US" sz="1540" b="0" i="0" u="none" strike="noStrike" kern="1200" cap="none" spc="0" normalizeH="0" baseline="0" noProof="0" err="1">
              <a:ln>
                <a:noFill/>
              </a:ln>
              <a:solidFill>
                <a:srgbClr val="FFFFFF"/>
              </a:solidFill>
              <a:effectLst/>
              <a:uLnTx/>
              <a:uFillTx/>
              <a:latin typeface="Calibri" panose="020F0502020204030204"/>
              <a:ea typeface="InterFace" charset="0"/>
              <a:cs typeface="InterFace" charset="0"/>
            </a:endParaRPr>
          </a:p>
        </p:txBody>
      </p:sp>
      <p:pic>
        <p:nvPicPr>
          <p:cNvPr id="28" name="Picture 27">
            <a:extLst>
              <a:ext uri="{FF2B5EF4-FFF2-40B4-BE49-F238E27FC236}">
                <a16:creationId xmlns:a16="http://schemas.microsoft.com/office/drawing/2014/main" id="{709272B8-E063-411E-8088-A7FC456C1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60" y="4030721"/>
            <a:ext cx="767771" cy="767771"/>
          </a:xfrm>
          <a:prstGeom prst="rect">
            <a:avLst/>
          </a:prstGeom>
        </p:spPr>
      </p:pic>
      <p:sp>
        <p:nvSpPr>
          <p:cNvPr id="29" name="TextBox 28">
            <a:extLst>
              <a:ext uri="{FF2B5EF4-FFF2-40B4-BE49-F238E27FC236}">
                <a16:creationId xmlns:a16="http://schemas.microsoft.com/office/drawing/2014/main" id="{CAA81E07-5BD9-4FD9-9F3B-2330C03D14E3}"/>
              </a:ext>
            </a:extLst>
          </p:cNvPr>
          <p:cNvSpPr txBox="1"/>
          <p:nvPr/>
        </p:nvSpPr>
        <p:spPr>
          <a:xfrm>
            <a:off x="2288038" y="2128290"/>
            <a:ext cx="2469886" cy="1076467"/>
          </a:xfrm>
          <a:prstGeom prst="rect">
            <a:avLst/>
          </a:prstGeom>
          <a:noFill/>
        </p:spPr>
        <p:txBody>
          <a:bodyPr wrap="square" lIns="0" tIns="0" rIns="0" bIns="0" rtlCol="0" anchor="t">
            <a:noAutofit/>
          </a:bodyPr>
          <a:lstStyle>
            <a:defPPr>
              <a:defRPr lang="en-US"/>
            </a:defPPr>
            <a:lvl1pPr>
              <a:defRPr sz="1600">
                <a:solidFill>
                  <a:schemeClr val="bg1"/>
                </a:solidFill>
                <a:latin typeface="InterFace" charset="0"/>
                <a:ea typeface="InterFace" charset="0"/>
                <a:cs typeface="InterFac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rPr>
              <a:t>26% of people admitted to hospital didn’t need to be and we were missing opportunities to intervene at an earlier stage</a:t>
            </a:r>
          </a:p>
        </p:txBody>
      </p:sp>
      <p:sp>
        <p:nvSpPr>
          <p:cNvPr id="30" name="TextBox 29">
            <a:extLst>
              <a:ext uri="{FF2B5EF4-FFF2-40B4-BE49-F238E27FC236}">
                <a16:creationId xmlns:a16="http://schemas.microsoft.com/office/drawing/2014/main" id="{FFAB17BC-5A45-4AB1-96E5-656E25B9381E}"/>
              </a:ext>
            </a:extLst>
          </p:cNvPr>
          <p:cNvSpPr txBox="1"/>
          <p:nvPr/>
        </p:nvSpPr>
        <p:spPr>
          <a:xfrm>
            <a:off x="5179883" y="2463486"/>
            <a:ext cx="3002261" cy="964480"/>
          </a:xfrm>
          <a:prstGeom prst="rect">
            <a:avLst/>
          </a:prstGeom>
          <a:noFill/>
        </p:spPr>
        <p:txBody>
          <a:bodyPr wrap="square" lIns="0" tIns="0" rIns="0" bIns="0" rtlCol="0" anchor="t">
            <a:noAutofit/>
          </a:bodyPr>
          <a:lstStyle>
            <a:defPPr>
              <a:defRPr lang="en-US"/>
            </a:defPPr>
            <a:lvl1pPr>
              <a:defRPr sz="1600">
                <a:solidFill>
                  <a:schemeClr val="bg1"/>
                </a:solidFill>
                <a:latin typeface="InterFace" charset="0"/>
                <a:ea typeface="InterFace" charset="0"/>
                <a:cs typeface="InterFac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rPr>
              <a:t>24% of people leaving hospital were ending up in the wrong setting, and could have had a more independent outcome</a:t>
            </a:r>
          </a:p>
        </p:txBody>
      </p:sp>
      <p:sp>
        <p:nvSpPr>
          <p:cNvPr id="31" name="TextBox 30">
            <a:extLst>
              <a:ext uri="{FF2B5EF4-FFF2-40B4-BE49-F238E27FC236}">
                <a16:creationId xmlns:a16="http://schemas.microsoft.com/office/drawing/2014/main" id="{C723A5E8-56FF-49D7-B98C-C99991E90823}"/>
              </a:ext>
            </a:extLst>
          </p:cNvPr>
          <p:cNvSpPr txBox="1"/>
          <p:nvPr/>
        </p:nvSpPr>
        <p:spPr>
          <a:xfrm>
            <a:off x="3672879" y="5486418"/>
            <a:ext cx="5438949" cy="134028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Up to 45% of pathway decisions could be improved.  Robust multidisciplinary reviews would impact this.</a:t>
            </a:r>
          </a:p>
        </p:txBody>
      </p:sp>
      <p:cxnSp>
        <p:nvCxnSpPr>
          <p:cNvPr id="35" name="Straight Connector 34">
            <a:extLst>
              <a:ext uri="{FF2B5EF4-FFF2-40B4-BE49-F238E27FC236}">
                <a16:creationId xmlns:a16="http://schemas.microsoft.com/office/drawing/2014/main" id="{AD1C1AD4-0D73-4DC4-97A0-5FC5A95F3CDD}"/>
              </a:ext>
            </a:extLst>
          </p:cNvPr>
          <p:cNvCxnSpPr>
            <a:cxnSpLocks/>
            <a:endCxn id="39" idx="1"/>
          </p:cNvCxnSpPr>
          <p:nvPr/>
        </p:nvCxnSpPr>
        <p:spPr>
          <a:xfrm flipV="1">
            <a:off x="2086645" y="2143721"/>
            <a:ext cx="0" cy="2446060"/>
          </a:xfrm>
          <a:prstGeom prst="line">
            <a:avLst/>
          </a:prstGeom>
          <a:ln w="12700">
            <a:solidFill>
              <a:schemeClr val="tx2">
                <a:lumMod val="50000"/>
              </a:schemeClr>
            </a:solidFill>
            <a:prstDash val="dash"/>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338940-5D30-42D4-BA8B-7AF182E2F602}"/>
              </a:ext>
            </a:extLst>
          </p:cNvPr>
          <p:cNvCxnSpPr>
            <a:cxnSpLocks/>
            <a:endCxn id="40" idx="1"/>
          </p:cNvCxnSpPr>
          <p:nvPr/>
        </p:nvCxnSpPr>
        <p:spPr>
          <a:xfrm flipH="1" flipV="1">
            <a:off x="4978492" y="2469118"/>
            <a:ext cx="4468" cy="1692386"/>
          </a:xfrm>
          <a:prstGeom prst="line">
            <a:avLst/>
          </a:prstGeom>
          <a:ln w="12700">
            <a:solidFill>
              <a:schemeClr val="tx2">
                <a:lumMod val="50000"/>
              </a:schemeClr>
            </a:solidFill>
            <a:prstDash val="dash"/>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EC3EAE-8060-491C-B096-A24D7095ECAE}"/>
              </a:ext>
            </a:extLst>
          </p:cNvPr>
          <p:cNvCxnSpPr>
            <a:cxnSpLocks/>
          </p:cNvCxnSpPr>
          <p:nvPr/>
        </p:nvCxnSpPr>
        <p:spPr>
          <a:xfrm flipV="1">
            <a:off x="9494986" y="2111609"/>
            <a:ext cx="0" cy="2292054"/>
          </a:xfrm>
          <a:prstGeom prst="line">
            <a:avLst/>
          </a:prstGeom>
          <a:ln w="12700">
            <a:solidFill>
              <a:schemeClr val="tx2">
                <a:lumMod val="50000"/>
              </a:schemeClr>
            </a:solidFill>
            <a:prstDash val="dash"/>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D0A4CA6-6DBA-4C78-B1A3-5F35C3FB1C51}"/>
              </a:ext>
            </a:extLst>
          </p:cNvPr>
          <p:cNvSpPr/>
          <p:nvPr/>
        </p:nvSpPr>
        <p:spPr>
          <a:xfrm>
            <a:off x="2183749" y="1757550"/>
            <a:ext cx="157126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ADMISSIONS</a:t>
            </a:r>
            <a:endParaRPr kumimoji="0" lang="en-GB" sz="20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4FC32E8-7833-4FD6-8C32-C53CB2A80C2C}"/>
              </a:ext>
            </a:extLst>
          </p:cNvPr>
          <p:cNvSpPr/>
          <p:nvPr/>
        </p:nvSpPr>
        <p:spPr>
          <a:xfrm>
            <a:off x="5075596" y="2111609"/>
            <a:ext cx="3252838" cy="342786"/>
          </a:xfrm>
          <a:prstGeom prst="rect">
            <a:avLst/>
          </a:prstGeom>
        </p:spPr>
        <p:txBody>
          <a:bodyPr wrap="square">
            <a:spAutoFit/>
          </a:bodyPr>
          <a:lstStyle/>
          <a:p>
            <a:pPr marL="0" marR="0" lvl="0" indent="0" algn="l" defTabSz="914400" rtl="0" eaLnBrk="1" fontAlgn="auto" latinLnBrk="0" hangingPunct="1">
              <a:lnSpc>
                <a:spcPts val="1905"/>
              </a:lnSpc>
              <a:spcBef>
                <a:spcPts val="0"/>
              </a:spcBef>
              <a:spcAft>
                <a:spcPts val="6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DISCHARGE DECISIONS</a:t>
            </a:r>
          </a:p>
        </p:txBody>
      </p:sp>
      <p:sp>
        <p:nvSpPr>
          <p:cNvPr id="41" name="Rectangle 40">
            <a:extLst>
              <a:ext uri="{FF2B5EF4-FFF2-40B4-BE49-F238E27FC236}">
                <a16:creationId xmlns:a16="http://schemas.microsoft.com/office/drawing/2014/main" id="{3BC4EF14-14BC-42FA-B070-2D354C7186B8}"/>
              </a:ext>
            </a:extLst>
          </p:cNvPr>
          <p:cNvSpPr/>
          <p:nvPr/>
        </p:nvSpPr>
        <p:spPr>
          <a:xfrm>
            <a:off x="3594905" y="5156319"/>
            <a:ext cx="2403991" cy="342786"/>
          </a:xfrm>
          <a:prstGeom prst="rect">
            <a:avLst/>
          </a:prstGeom>
        </p:spPr>
        <p:txBody>
          <a:bodyPr wrap="none">
            <a:spAutoFit/>
          </a:bodyPr>
          <a:lstStyle/>
          <a:p>
            <a:pPr marL="0" marR="0" lvl="0" indent="0" algn="l" defTabSz="914400" rtl="0" eaLnBrk="1" fontAlgn="auto" latinLnBrk="0" hangingPunct="1">
              <a:lnSpc>
                <a:spcPts val="1905"/>
              </a:lnSpc>
              <a:spcBef>
                <a:spcPts val="0"/>
              </a:spcBef>
              <a:spcAft>
                <a:spcPts val="6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INTERMEDIATE CARE</a:t>
            </a:r>
          </a:p>
        </p:txBody>
      </p:sp>
      <p:sp>
        <p:nvSpPr>
          <p:cNvPr id="42" name="Arrow: Bent 119">
            <a:extLst>
              <a:ext uri="{FF2B5EF4-FFF2-40B4-BE49-F238E27FC236}">
                <a16:creationId xmlns:a16="http://schemas.microsoft.com/office/drawing/2014/main" id="{89310BA7-ECFA-4B13-BAFC-DAF9FC2EE804}"/>
              </a:ext>
            </a:extLst>
          </p:cNvPr>
          <p:cNvSpPr/>
          <p:nvPr/>
        </p:nvSpPr>
        <p:spPr>
          <a:xfrm rot="16200000" flipV="1">
            <a:off x="6640945" y="4640347"/>
            <a:ext cx="351878" cy="408118"/>
          </a:xfrm>
          <a:prstGeom prst="bentArrow">
            <a:avLst>
              <a:gd name="adj1" fmla="val 22335"/>
              <a:gd name="adj2" fmla="val 23462"/>
              <a:gd name="adj3" fmla="val 25555"/>
              <a:gd name="adj4" fmla="val 62353"/>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rPr>
              <a:t> </a:t>
            </a:r>
          </a:p>
        </p:txBody>
      </p:sp>
      <p:pic>
        <p:nvPicPr>
          <p:cNvPr id="43" name="Picture 42">
            <a:extLst>
              <a:ext uri="{FF2B5EF4-FFF2-40B4-BE49-F238E27FC236}">
                <a16:creationId xmlns:a16="http://schemas.microsoft.com/office/drawing/2014/main" id="{AEF2A704-0B4A-469A-B649-9EC6A2F4B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69" y="4289351"/>
            <a:ext cx="357832" cy="357832"/>
          </a:xfrm>
          <a:prstGeom prst="rect">
            <a:avLst/>
          </a:prstGeom>
        </p:spPr>
      </p:pic>
      <p:sp>
        <p:nvSpPr>
          <p:cNvPr id="44" name="Isosceles Triangle 43">
            <a:extLst>
              <a:ext uri="{FF2B5EF4-FFF2-40B4-BE49-F238E27FC236}">
                <a16:creationId xmlns:a16="http://schemas.microsoft.com/office/drawing/2014/main" id="{D44425DB-B568-4CB2-A58D-002BAF9EA132}"/>
              </a:ext>
            </a:extLst>
          </p:cNvPr>
          <p:cNvSpPr/>
          <p:nvPr/>
        </p:nvSpPr>
        <p:spPr>
          <a:xfrm rot="5400000">
            <a:off x="3138831" y="4909577"/>
            <a:ext cx="242462" cy="15397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80C16BDC-D085-435C-B626-DE561C539671}"/>
              </a:ext>
            </a:extLst>
          </p:cNvPr>
          <p:cNvSpPr/>
          <p:nvPr/>
        </p:nvSpPr>
        <p:spPr>
          <a:xfrm rot="5400000">
            <a:off x="6193197" y="3901960"/>
            <a:ext cx="242462" cy="15397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BADEAB1D-70C9-4C90-B05B-2749DD655E97}"/>
              </a:ext>
            </a:extLst>
          </p:cNvPr>
          <p:cNvSpPr/>
          <p:nvPr/>
        </p:nvSpPr>
        <p:spPr>
          <a:xfrm>
            <a:off x="9517958" y="1933057"/>
            <a:ext cx="2532488" cy="342786"/>
          </a:xfrm>
          <a:prstGeom prst="rect">
            <a:avLst/>
          </a:prstGeom>
        </p:spPr>
        <p:txBody>
          <a:bodyPr wrap="none">
            <a:spAutoFit/>
          </a:bodyPr>
          <a:lstStyle/>
          <a:p>
            <a:pPr marL="0" marR="0" lvl="0" indent="0" algn="l" defTabSz="914400" rtl="0" eaLnBrk="1" fontAlgn="auto" latinLnBrk="0" hangingPunct="1">
              <a:lnSpc>
                <a:spcPts val="1905"/>
              </a:lnSpc>
              <a:spcBef>
                <a:spcPts val="0"/>
              </a:spcBef>
              <a:spcAft>
                <a:spcPts val="60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LONG TERM SUPPORT</a:t>
            </a:r>
          </a:p>
        </p:txBody>
      </p:sp>
      <p:sp>
        <p:nvSpPr>
          <p:cNvPr id="49" name="TextBox 48">
            <a:extLst>
              <a:ext uri="{FF2B5EF4-FFF2-40B4-BE49-F238E27FC236}">
                <a16:creationId xmlns:a16="http://schemas.microsoft.com/office/drawing/2014/main" id="{BB669C7D-21D4-4817-8F12-FECDBDB0B8F2}"/>
              </a:ext>
            </a:extLst>
          </p:cNvPr>
          <p:cNvSpPr txBox="1"/>
          <p:nvPr/>
        </p:nvSpPr>
        <p:spPr>
          <a:xfrm>
            <a:off x="9635015" y="2256123"/>
            <a:ext cx="2415431" cy="1336270"/>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59% of people entering residential care could have stayed at home</a:t>
            </a:r>
            <a:br>
              <a:rPr kumimoji="0" lang="en-GB" sz="1800" b="0"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br>
            <a:r>
              <a:rPr kumimoji="0" lang="en-GB" sz="1800" b="0" i="0" u="none" strike="noStrike" kern="1200" cap="none" spc="0" normalizeH="0" baseline="0" noProof="0">
                <a:ln>
                  <a:noFill/>
                </a:ln>
                <a:solidFill>
                  <a:srgbClr val="FFFFFF"/>
                </a:solidFill>
                <a:effectLst/>
                <a:uLnTx/>
                <a:uFillTx/>
                <a:latin typeface="Calibri" panose="020F0502020204030204"/>
                <a:ea typeface="InterFace" charset="0"/>
                <a:cs typeface="InterFace" charset="0"/>
              </a:rPr>
              <a:t>had the earlier pathway been different </a:t>
            </a:r>
          </a:p>
        </p:txBody>
      </p:sp>
      <p:pic>
        <p:nvPicPr>
          <p:cNvPr id="51" name="Picture 50">
            <a:extLst>
              <a:ext uri="{FF2B5EF4-FFF2-40B4-BE49-F238E27FC236}">
                <a16:creationId xmlns:a16="http://schemas.microsoft.com/office/drawing/2014/main" id="{007F59FC-28DF-4A59-801A-3D5AD5EA7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298" y="4142916"/>
            <a:ext cx="555603" cy="555603"/>
          </a:xfrm>
          <a:prstGeom prst="rect">
            <a:avLst/>
          </a:prstGeom>
        </p:spPr>
      </p:pic>
      <p:sp>
        <p:nvSpPr>
          <p:cNvPr id="52" name="Rectangle 51">
            <a:extLst>
              <a:ext uri="{FF2B5EF4-FFF2-40B4-BE49-F238E27FC236}">
                <a16:creationId xmlns:a16="http://schemas.microsoft.com/office/drawing/2014/main" id="{97B88447-852C-4A6C-AB87-AD1F19478240}"/>
              </a:ext>
            </a:extLst>
          </p:cNvPr>
          <p:cNvSpPr/>
          <p:nvPr/>
        </p:nvSpPr>
        <p:spPr>
          <a:xfrm rot="5400000">
            <a:off x="2165080" y="-1111379"/>
            <a:ext cx="438151" cy="152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106AB0E-B01D-4EBE-A9B0-50D2C1CAED0D}"/>
              </a:ext>
            </a:extLst>
          </p:cNvPr>
          <p:cNvSpPr/>
          <p:nvPr/>
        </p:nvSpPr>
        <p:spPr>
          <a:xfrm rot="5400000">
            <a:off x="5847292" y="-1111379"/>
            <a:ext cx="438151" cy="152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8B40F138-10D8-4F3F-82B7-F5575502AB40}"/>
              </a:ext>
            </a:extLst>
          </p:cNvPr>
          <p:cNvSpPr/>
          <p:nvPr/>
        </p:nvSpPr>
        <p:spPr>
          <a:xfrm rot="5400000">
            <a:off x="4006186" y="-1111379"/>
            <a:ext cx="438151" cy="152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568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Widescreen</PresentationFormat>
  <Paragraphs>163</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Helvetica</vt:lpstr>
      <vt:lpstr>InterFace</vt:lpstr>
      <vt:lpstr>Wingdings</vt:lpstr>
      <vt:lpstr>Office Theme</vt:lpstr>
      <vt:lpstr>PowerPoint Presentation</vt:lpstr>
      <vt:lpstr>Social Care:  Making Integration Deliver vs Delivering Integration</vt:lpstr>
      <vt:lpstr>Social Care:  Making Integration Deliver vs Delivering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Burbidge</dc:creator>
  <cp:lastModifiedBy>Ian Burbidge</cp:lastModifiedBy>
  <cp:revision>1</cp:revision>
  <dcterms:created xsi:type="dcterms:W3CDTF">2019-11-21T12:10:18Z</dcterms:created>
  <dcterms:modified xsi:type="dcterms:W3CDTF">2019-11-21T12:10:26Z</dcterms:modified>
</cp:coreProperties>
</file>