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heme/theme8.xml" ContentType="application/vnd.openxmlformats-officedocument.theme+xml"/>
  <Override PartName="/ppt/tags/tag5.xml" ContentType="application/vnd.openxmlformats-officedocument.presentationml.tags+xml"/>
  <Override PartName="/ppt/theme/theme9.xml" ContentType="application/vnd.openxmlformats-officedocument.theme+xml"/>
  <Override PartName="/ppt/tags/tag6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1" r:id="rId5"/>
    <p:sldMasterId id="2147493483" r:id="rId6"/>
    <p:sldMasterId id="2147493505" r:id="rId7"/>
    <p:sldMasterId id="2147493507" r:id="rId8"/>
    <p:sldMasterId id="2147493509" r:id="rId9"/>
    <p:sldMasterId id="2147493511" r:id="rId10"/>
    <p:sldMasterId id="2147493513" r:id="rId11"/>
    <p:sldMasterId id="2147493515" r:id="rId12"/>
  </p:sldMasterIdLst>
  <p:notesMasterIdLst>
    <p:notesMasterId r:id="rId36"/>
  </p:notesMasterIdLst>
  <p:sldIdLst>
    <p:sldId id="267" r:id="rId13"/>
    <p:sldId id="310" r:id="rId14"/>
    <p:sldId id="268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4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3169"/>
    <a:srgbClr val="62234C"/>
    <a:srgbClr val="16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79517" autoAdjust="0"/>
  </p:normalViewPr>
  <p:slideViewPr>
    <p:cSldViewPr snapToGrid="0" snapToObjects="1">
      <p:cViewPr varScale="1">
        <p:scale>
          <a:sx n="122" d="100"/>
          <a:sy n="122" d="100"/>
        </p:scale>
        <p:origin x="1392" y="102"/>
      </p:cViewPr>
      <p:guideLst>
        <p:guide orient="horz" pos="1394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65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6F1CF-0FB3-40B2-92FF-1689DD18D20C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9A606A-AEAF-4A72-B602-DA714A4EFF90}">
      <dgm:prSet phldrT="[Text]"/>
      <dgm:spPr/>
      <dgm:t>
        <a:bodyPr/>
        <a:lstStyle/>
        <a:p>
          <a:r>
            <a:rPr lang="en-GB" dirty="0" smtClean="0"/>
            <a:t>Learning culture</a:t>
          </a:r>
          <a:endParaRPr lang="en-GB" dirty="0"/>
        </a:p>
      </dgm:t>
    </dgm:pt>
    <dgm:pt modelId="{0D51B637-3FAC-4838-A9C6-8E1F4694C8D9}" type="parTrans" cxnId="{9CD6D1BA-018A-4E17-BE1E-9579AA7C2297}">
      <dgm:prSet/>
      <dgm:spPr/>
      <dgm:t>
        <a:bodyPr/>
        <a:lstStyle/>
        <a:p>
          <a:endParaRPr lang="en-GB"/>
        </a:p>
      </dgm:t>
    </dgm:pt>
    <dgm:pt modelId="{1AAB5656-1D40-4C99-B34F-97EEE120F4E6}" type="sibTrans" cxnId="{9CD6D1BA-018A-4E17-BE1E-9579AA7C2297}">
      <dgm:prSet/>
      <dgm:spPr/>
      <dgm:t>
        <a:bodyPr/>
        <a:lstStyle/>
        <a:p>
          <a:endParaRPr lang="en-GB"/>
        </a:p>
      </dgm:t>
    </dgm:pt>
    <dgm:pt modelId="{60C39636-8197-488B-ADC6-FB645FE5F96B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Career progression</a:t>
          </a:r>
          <a:endParaRPr lang="en-GB" sz="1600" dirty="0">
            <a:solidFill>
              <a:srgbClr val="221E5B"/>
            </a:solidFill>
          </a:endParaRPr>
        </a:p>
      </dgm:t>
    </dgm:pt>
    <dgm:pt modelId="{13183434-D63B-4B58-8A98-2230855DAAEB}" type="parTrans" cxnId="{579A099E-C65F-4D4A-9888-F37BDFC935CF}">
      <dgm:prSet/>
      <dgm:spPr/>
      <dgm:t>
        <a:bodyPr/>
        <a:lstStyle/>
        <a:p>
          <a:endParaRPr lang="en-GB"/>
        </a:p>
      </dgm:t>
    </dgm:pt>
    <dgm:pt modelId="{1ECDA689-7400-4891-A136-62F846D6CA5B}" type="sibTrans" cxnId="{579A099E-C65F-4D4A-9888-F37BDFC935CF}">
      <dgm:prSet/>
      <dgm:spPr/>
      <dgm:t>
        <a:bodyPr/>
        <a:lstStyle/>
        <a:p>
          <a:endParaRPr lang="en-GB"/>
        </a:p>
      </dgm:t>
    </dgm:pt>
    <dgm:pt modelId="{882E503A-17F2-4D30-B4AC-C8F4776D9BD0}">
      <dgm:prSet phldrT="[Text]"/>
      <dgm:spPr/>
      <dgm:t>
        <a:bodyPr/>
        <a:lstStyle/>
        <a:p>
          <a:r>
            <a:rPr lang="en-GB" dirty="0" smtClean="0"/>
            <a:t>Working conditions</a:t>
          </a:r>
          <a:endParaRPr lang="en-GB" dirty="0"/>
        </a:p>
      </dgm:t>
    </dgm:pt>
    <dgm:pt modelId="{3405CFFB-2773-443A-802D-7445256E73DE}" type="parTrans" cxnId="{85D3AFA6-9F5D-49A9-9ABF-34D251E2B4E4}">
      <dgm:prSet/>
      <dgm:spPr/>
      <dgm:t>
        <a:bodyPr/>
        <a:lstStyle/>
        <a:p>
          <a:endParaRPr lang="en-GB"/>
        </a:p>
      </dgm:t>
    </dgm:pt>
    <dgm:pt modelId="{F43FC5B3-FDCF-490D-ACC8-9D8A658FEF0F}" type="sibTrans" cxnId="{85D3AFA6-9F5D-49A9-9ABF-34D251E2B4E4}">
      <dgm:prSet/>
      <dgm:spPr/>
      <dgm:t>
        <a:bodyPr/>
        <a:lstStyle/>
        <a:p>
          <a:endParaRPr lang="en-GB"/>
        </a:p>
      </dgm:t>
    </dgm:pt>
    <dgm:pt modelId="{F1706C10-E985-4007-8DB3-1BBC7BCD49DA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HR processes</a:t>
          </a:r>
          <a:endParaRPr lang="en-GB" sz="1600" dirty="0">
            <a:solidFill>
              <a:srgbClr val="221E5B"/>
            </a:solidFill>
          </a:endParaRPr>
        </a:p>
      </dgm:t>
    </dgm:pt>
    <dgm:pt modelId="{BD42C6FD-6E1B-454C-B728-D21AE5872A80}" type="parTrans" cxnId="{16116218-208C-4703-893D-DCABE1DD2420}">
      <dgm:prSet/>
      <dgm:spPr/>
      <dgm:t>
        <a:bodyPr/>
        <a:lstStyle/>
        <a:p>
          <a:endParaRPr lang="en-GB"/>
        </a:p>
      </dgm:t>
    </dgm:pt>
    <dgm:pt modelId="{B681EEBE-1A1B-40E9-A2FB-EFF22C1FDF5E}" type="sibTrans" cxnId="{16116218-208C-4703-893D-DCABE1DD2420}">
      <dgm:prSet/>
      <dgm:spPr/>
      <dgm:t>
        <a:bodyPr/>
        <a:lstStyle/>
        <a:p>
          <a:endParaRPr lang="en-GB"/>
        </a:p>
      </dgm:t>
    </dgm:pt>
    <dgm:pt modelId="{A3D3F379-CF87-4CD3-A5B9-00F543B2C47D}">
      <dgm:prSet phldrT="[Text]"/>
      <dgm:spPr/>
      <dgm:t>
        <a:bodyPr/>
        <a:lstStyle/>
        <a:p>
          <a:r>
            <a:rPr lang="en-GB" dirty="0" smtClean="0"/>
            <a:t>Leadership and governance</a:t>
          </a:r>
          <a:endParaRPr lang="en-GB" dirty="0"/>
        </a:p>
      </dgm:t>
    </dgm:pt>
    <dgm:pt modelId="{BAF5DF2A-3444-4366-A239-99B13FC6E633}" type="parTrans" cxnId="{F976588B-2604-4932-977A-1DB2F9AF8C08}">
      <dgm:prSet/>
      <dgm:spPr/>
      <dgm:t>
        <a:bodyPr/>
        <a:lstStyle/>
        <a:p>
          <a:endParaRPr lang="en-GB"/>
        </a:p>
      </dgm:t>
    </dgm:pt>
    <dgm:pt modelId="{3B58B539-4936-40A9-8FE8-029F6943DD1E}" type="sibTrans" cxnId="{F976588B-2604-4932-977A-1DB2F9AF8C08}">
      <dgm:prSet/>
      <dgm:spPr/>
      <dgm:t>
        <a:bodyPr/>
        <a:lstStyle/>
        <a:p>
          <a:endParaRPr lang="en-GB"/>
        </a:p>
      </dgm:t>
    </dgm:pt>
    <dgm:pt modelId="{C54290A0-0126-4F7F-95A0-771B752DA974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Leadership of DCS</a:t>
          </a:r>
          <a:endParaRPr lang="en-GB" sz="1600" dirty="0">
            <a:solidFill>
              <a:srgbClr val="221E5B"/>
            </a:solidFill>
          </a:endParaRPr>
        </a:p>
      </dgm:t>
    </dgm:pt>
    <dgm:pt modelId="{45B19FAD-F956-4813-9CBF-623876427B3F}" type="parTrans" cxnId="{CBED1831-82E1-46E9-AE36-C8A72C904DD6}">
      <dgm:prSet/>
      <dgm:spPr/>
      <dgm:t>
        <a:bodyPr/>
        <a:lstStyle/>
        <a:p>
          <a:endParaRPr lang="en-GB"/>
        </a:p>
      </dgm:t>
    </dgm:pt>
    <dgm:pt modelId="{16E1EA09-39E5-4049-9F52-87182B0B4C65}" type="sibTrans" cxnId="{CBED1831-82E1-46E9-AE36-C8A72C904DD6}">
      <dgm:prSet/>
      <dgm:spPr/>
      <dgm:t>
        <a:bodyPr/>
        <a:lstStyle/>
        <a:p>
          <a:endParaRPr lang="en-GB"/>
        </a:p>
      </dgm:t>
    </dgm:pt>
    <dgm:pt modelId="{18078F9C-48CF-4D1F-AEAB-38F0EE962C28}">
      <dgm:prSet phldrT="[Text]"/>
      <dgm:spPr/>
      <dgm:t>
        <a:bodyPr/>
        <a:lstStyle/>
        <a:p>
          <a:r>
            <a:rPr lang="en-GB" dirty="0" smtClean="0"/>
            <a:t>Practice conditions</a:t>
          </a:r>
          <a:endParaRPr lang="en-GB" dirty="0"/>
        </a:p>
      </dgm:t>
    </dgm:pt>
    <dgm:pt modelId="{A6531FD7-F215-42BB-9E1B-5B0DC6875003}" type="parTrans" cxnId="{1D4C528F-F48D-4ACD-A853-34E72287A96C}">
      <dgm:prSet/>
      <dgm:spPr/>
      <dgm:t>
        <a:bodyPr/>
        <a:lstStyle/>
        <a:p>
          <a:endParaRPr lang="en-GB"/>
        </a:p>
      </dgm:t>
    </dgm:pt>
    <dgm:pt modelId="{04C95CAD-B831-44A5-A490-7725BCF40CD7}" type="sibTrans" cxnId="{1D4C528F-F48D-4ACD-A853-34E72287A96C}">
      <dgm:prSet/>
      <dgm:spPr/>
      <dgm:t>
        <a:bodyPr/>
        <a:lstStyle/>
        <a:p>
          <a:endParaRPr lang="en-GB"/>
        </a:p>
      </dgm:t>
    </dgm:pt>
    <dgm:pt modelId="{81D2D793-A0CA-4DD4-B31A-CA59EFD96B3A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Social work model</a:t>
          </a:r>
          <a:endParaRPr lang="en-GB" sz="1600" dirty="0">
            <a:solidFill>
              <a:srgbClr val="221E5B"/>
            </a:solidFill>
          </a:endParaRPr>
        </a:p>
      </dgm:t>
    </dgm:pt>
    <dgm:pt modelId="{AFEDFAFE-0EC0-4F0E-911A-8D6A69E8326D}" type="parTrans" cxnId="{B6FEBCCA-6888-4E06-AE23-44A96EFB863E}">
      <dgm:prSet/>
      <dgm:spPr/>
      <dgm:t>
        <a:bodyPr/>
        <a:lstStyle/>
        <a:p>
          <a:endParaRPr lang="en-GB"/>
        </a:p>
      </dgm:t>
    </dgm:pt>
    <dgm:pt modelId="{72575A86-8A25-478B-9D69-0521D3B13081}" type="sibTrans" cxnId="{B6FEBCCA-6888-4E06-AE23-44A96EFB863E}">
      <dgm:prSet/>
      <dgm:spPr/>
      <dgm:t>
        <a:bodyPr/>
        <a:lstStyle/>
        <a:p>
          <a:endParaRPr lang="en-GB"/>
        </a:p>
      </dgm:t>
    </dgm:pt>
    <dgm:pt modelId="{0D6F3759-C994-425F-9761-385D812D6AC1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Supervision</a:t>
          </a:r>
          <a:endParaRPr lang="en-GB" sz="1600" dirty="0">
            <a:solidFill>
              <a:srgbClr val="221E5B"/>
            </a:solidFill>
          </a:endParaRPr>
        </a:p>
      </dgm:t>
    </dgm:pt>
    <dgm:pt modelId="{186C8CDF-43AA-4069-A7A9-684731D514DE}" type="parTrans" cxnId="{849E1AC5-DB9D-423B-B072-9B4B7EA05817}">
      <dgm:prSet/>
      <dgm:spPr/>
      <dgm:t>
        <a:bodyPr/>
        <a:lstStyle/>
        <a:p>
          <a:endParaRPr lang="en-GB"/>
        </a:p>
      </dgm:t>
    </dgm:pt>
    <dgm:pt modelId="{3881A215-6FC2-481B-8724-3AE41D8CEEB5}" type="sibTrans" cxnId="{849E1AC5-DB9D-423B-B072-9B4B7EA05817}">
      <dgm:prSet/>
      <dgm:spPr/>
      <dgm:t>
        <a:bodyPr/>
        <a:lstStyle/>
        <a:p>
          <a:endParaRPr lang="en-GB"/>
        </a:p>
      </dgm:t>
    </dgm:pt>
    <dgm:pt modelId="{7CC43474-76DE-4589-A5EE-6E7B945DE452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Learning and development</a:t>
          </a:r>
          <a:endParaRPr lang="en-GB" sz="1600" dirty="0">
            <a:solidFill>
              <a:srgbClr val="221E5B"/>
            </a:solidFill>
          </a:endParaRPr>
        </a:p>
      </dgm:t>
    </dgm:pt>
    <dgm:pt modelId="{BE1F5F51-8B1D-453A-AD67-F2CC5C65E0D5}" type="parTrans" cxnId="{7017F061-93B4-4373-B02F-5217422BAA93}">
      <dgm:prSet/>
      <dgm:spPr/>
      <dgm:t>
        <a:bodyPr/>
        <a:lstStyle/>
        <a:p>
          <a:endParaRPr lang="en-GB"/>
        </a:p>
      </dgm:t>
    </dgm:pt>
    <dgm:pt modelId="{489A8F6D-BA17-45CD-A70C-4BC8CDA058CF}" type="sibTrans" cxnId="{7017F061-93B4-4373-B02F-5217422BAA93}">
      <dgm:prSet/>
      <dgm:spPr/>
      <dgm:t>
        <a:bodyPr/>
        <a:lstStyle/>
        <a:p>
          <a:endParaRPr lang="en-GB"/>
        </a:p>
      </dgm:t>
    </dgm:pt>
    <dgm:pt modelId="{691D525E-3156-4ABA-A378-EACF50CAC311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IT systems</a:t>
          </a:r>
          <a:endParaRPr lang="en-GB" sz="1600" dirty="0">
            <a:solidFill>
              <a:srgbClr val="221E5B"/>
            </a:solidFill>
          </a:endParaRPr>
        </a:p>
      </dgm:t>
    </dgm:pt>
    <dgm:pt modelId="{6C110B9E-5AC3-4397-9FB8-8541007CE5D7}" type="parTrans" cxnId="{8F531EB6-6E77-4D69-8BB2-3FB8A3C8E2EB}">
      <dgm:prSet/>
      <dgm:spPr/>
      <dgm:t>
        <a:bodyPr/>
        <a:lstStyle/>
        <a:p>
          <a:endParaRPr lang="en-GB"/>
        </a:p>
      </dgm:t>
    </dgm:pt>
    <dgm:pt modelId="{EC3BCE69-BE66-4A2C-9AB3-CBEA9C508C59}" type="sibTrans" cxnId="{8F531EB6-6E77-4D69-8BB2-3FB8A3C8E2EB}">
      <dgm:prSet/>
      <dgm:spPr/>
      <dgm:t>
        <a:bodyPr/>
        <a:lstStyle/>
        <a:p>
          <a:endParaRPr lang="en-GB"/>
        </a:p>
      </dgm:t>
    </dgm:pt>
    <dgm:pt modelId="{245BE3DF-9CD5-4EF1-BF60-58F068923B60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Office environment</a:t>
          </a:r>
          <a:endParaRPr lang="en-GB" sz="1600" dirty="0">
            <a:solidFill>
              <a:srgbClr val="221E5B"/>
            </a:solidFill>
          </a:endParaRPr>
        </a:p>
      </dgm:t>
    </dgm:pt>
    <dgm:pt modelId="{C9E83E67-A814-406B-8370-078D29DA6279}" type="parTrans" cxnId="{367EE802-CB95-4A85-B7DE-E50A2994B906}">
      <dgm:prSet/>
      <dgm:spPr/>
      <dgm:t>
        <a:bodyPr/>
        <a:lstStyle/>
        <a:p>
          <a:endParaRPr lang="en-GB"/>
        </a:p>
      </dgm:t>
    </dgm:pt>
    <dgm:pt modelId="{F7FE0195-AF07-45CE-B3E6-75ACA4CC7577}" type="sibTrans" cxnId="{367EE802-CB95-4A85-B7DE-E50A2994B906}">
      <dgm:prSet/>
      <dgm:spPr/>
      <dgm:t>
        <a:bodyPr/>
        <a:lstStyle/>
        <a:p>
          <a:endParaRPr lang="en-GB"/>
        </a:p>
      </dgm:t>
    </dgm:pt>
    <dgm:pt modelId="{126071BE-0182-46D4-9E1C-FA821DF6831F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Commissioning</a:t>
          </a:r>
          <a:endParaRPr lang="en-GB" sz="1600" dirty="0">
            <a:solidFill>
              <a:srgbClr val="221E5B"/>
            </a:solidFill>
          </a:endParaRPr>
        </a:p>
      </dgm:t>
    </dgm:pt>
    <dgm:pt modelId="{C03EA1F3-639A-4C11-8BB4-28D7E3A109DA}" type="parTrans" cxnId="{71FEA8A6-207A-48D8-84AE-0756026372B6}">
      <dgm:prSet/>
      <dgm:spPr/>
      <dgm:t>
        <a:bodyPr/>
        <a:lstStyle/>
        <a:p>
          <a:endParaRPr lang="en-GB"/>
        </a:p>
      </dgm:t>
    </dgm:pt>
    <dgm:pt modelId="{738DBE05-4742-4811-A64A-A077D98CD9C2}" type="sibTrans" cxnId="{71FEA8A6-207A-48D8-84AE-0756026372B6}">
      <dgm:prSet/>
      <dgm:spPr/>
      <dgm:t>
        <a:bodyPr/>
        <a:lstStyle/>
        <a:p>
          <a:endParaRPr lang="en-GB"/>
        </a:p>
      </dgm:t>
    </dgm:pt>
    <dgm:pt modelId="{FFAC6666-03D0-4B38-8C89-D741E295218E}">
      <dgm:prSet phldrT="[Text]"/>
      <dgm:spPr>
        <a:ln>
          <a:noFill/>
        </a:ln>
      </dgm:spPr>
      <dgm:t>
        <a:bodyPr/>
        <a:lstStyle/>
        <a:p>
          <a:endParaRPr lang="en-GB" sz="1400" dirty="0"/>
        </a:p>
      </dgm:t>
    </dgm:pt>
    <dgm:pt modelId="{0AD7D637-5B37-4A7A-8E3D-2BA778BEF84F}" type="parTrans" cxnId="{D43D6A93-0146-4D71-956B-DE37CC63121D}">
      <dgm:prSet/>
      <dgm:spPr/>
      <dgm:t>
        <a:bodyPr/>
        <a:lstStyle/>
        <a:p>
          <a:endParaRPr lang="en-GB"/>
        </a:p>
      </dgm:t>
    </dgm:pt>
    <dgm:pt modelId="{B514412F-35F3-4FDF-A522-96E312667158}" type="sibTrans" cxnId="{D43D6A93-0146-4D71-956B-DE37CC63121D}">
      <dgm:prSet/>
      <dgm:spPr/>
      <dgm:t>
        <a:bodyPr/>
        <a:lstStyle/>
        <a:p>
          <a:endParaRPr lang="en-GB"/>
        </a:p>
      </dgm:t>
    </dgm:pt>
    <dgm:pt modelId="{3C225CEB-1966-49A5-A2C0-777063FBC4A3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Role of other key agencies</a:t>
          </a:r>
          <a:endParaRPr lang="en-GB" sz="1600" dirty="0">
            <a:solidFill>
              <a:srgbClr val="221E5B"/>
            </a:solidFill>
          </a:endParaRPr>
        </a:p>
      </dgm:t>
    </dgm:pt>
    <dgm:pt modelId="{5ADF8FE7-8F59-4454-804E-92E40501F81A}" type="parTrans" cxnId="{1004FE57-36E6-4BA0-843E-BB2790C3017B}">
      <dgm:prSet/>
      <dgm:spPr/>
      <dgm:t>
        <a:bodyPr/>
        <a:lstStyle/>
        <a:p>
          <a:endParaRPr lang="en-GB"/>
        </a:p>
      </dgm:t>
    </dgm:pt>
    <dgm:pt modelId="{E4613485-F741-4556-BD0D-93DF129E0665}" type="sibTrans" cxnId="{1004FE57-36E6-4BA0-843E-BB2790C3017B}">
      <dgm:prSet/>
      <dgm:spPr/>
      <dgm:t>
        <a:bodyPr/>
        <a:lstStyle/>
        <a:p>
          <a:endParaRPr lang="en-GB"/>
        </a:p>
      </dgm:t>
    </dgm:pt>
    <dgm:pt modelId="{81F045FB-E153-44AA-8A1C-4420E4237540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Resources</a:t>
          </a:r>
          <a:endParaRPr lang="en-GB" sz="1600" dirty="0">
            <a:solidFill>
              <a:srgbClr val="221E5B"/>
            </a:solidFill>
          </a:endParaRPr>
        </a:p>
      </dgm:t>
    </dgm:pt>
    <dgm:pt modelId="{ABFC4B24-AFA7-4A46-8E7D-2EB965351D29}" type="parTrans" cxnId="{E65937C7-C586-40FA-8DA0-71F8FC40CF63}">
      <dgm:prSet/>
      <dgm:spPr/>
      <dgm:t>
        <a:bodyPr/>
        <a:lstStyle/>
        <a:p>
          <a:endParaRPr lang="en-GB"/>
        </a:p>
      </dgm:t>
    </dgm:pt>
    <dgm:pt modelId="{B96FE167-04D9-4F53-9F41-A178AD616535}" type="sibTrans" cxnId="{E65937C7-C586-40FA-8DA0-71F8FC40CF63}">
      <dgm:prSet/>
      <dgm:spPr/>
      <dgm:t>
        <a:bodyPr/>
        <a:lstStyle/>
        <a:p>
          <a:endParaRPr lang="en-GB"/>
        </a:p>
      </dgm:t>
    </dgm:pt>
    <dgm:pt modelId="{23657EAD-6A94-4C5F-B4B9-CA01FD305DAE}">
      <dgm:prSet phldrT="[Text]"/>
      <dgm:spPr>
        <a:ln>
          <a:noFill/>
        </a:ln>
      </dgm:spPr>
      <dgm:t>
        <a:bodyPr/>
        <a:lstStyle/>
        <a:p>
          <a:endParaRPr lang="en-GB" sz="1100" dirty="0"/>
        </a:p>
      </dgm:t>
    </dgm:pt>
    <dgm:pt modelId="{634F1250-262A-4DA0-8395-55D60222DA78}" type="parTrans" cxnId="{58384630-1AF1-4ADD-AD66-1FD52D1079C5}">
      <dgm:prSet/>
      <dgm:spPr/>
      <dgm:t>
        <a:bodyPr/>
        <a:lstStyle/>
        <a:p>
          <a:endParaRPr lang="en-GB"/>
        </a:p>
      </dgm:t>
    </dgm:pt>
    <dgm:pt modelId="{021F1169-5449-4846-A93B-FACF0622E1B6}" type="sibTrans" cxnId="{58384630-1AF1-4ADD-AD66-1FD52D1079C5}">
      <dgm:prSet/>
      <dgm:spPr/>
      <dgm:t>
        <a:bodyPr/>
        <a:lstStyle/>
        <a:p>
          <a:endParaRPr lang="en-GB"/>
        </a:p>
      </dgm:t>
    </dgm:pt>
    <dgm:pt modelId="{273E6B18-EF0F-4494-BDDE-CB582C9ED0E2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Caseloads</a:t>
          </a:r>
          <a:endParaRPr lang="en-GB" sz="1600" dirty="0">
            <a:solidFill>
              <a:srgbClr val="221E5B"/>
            </a:solidFill>
          </a:endParaRPr>
        </a:p>
      </dgm:t>
    </dgm:pt>
    <dgm:pt modelId="{912F19C9-662E-4F32-8CE3-06112A207186}" type="parTrans" cxnId="{5C6CF3F4-6E05-41F8-93B5-8DB211B5C845}">
      <dgm:prSet/>
      <dgm:spPr/>
      <dgm:t>
        <a:bodyPr/>
        <a:lstStyle/>
        <a:p>
          <a:endParaRPr lang="en-GB"/>
        </a:p>
      </dgm:t>
    </dgm:pt>
    <dgm:pt modelId="{7C9EDD2A-6933-4A87-B3CE-2CFAC1138654}" type="sibTrans" cxnId="{5C6CF3F4-6E05-41F8-93B5-8DB211B5C845}">
      <dgm:prSet/>
      <dgm:spPr/>
      <dgm:t>
        <a:bodyPr/>
        <a:lstStyle/>
        <a:p>
          <a:endParaRPr lang="en-GB"/>
        </a:p>
      </dgm:t>
    </dgm:pt>
    <dgm:pt modelId="{1786E7E6-4879-4336-8733-E00234AF316B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Management oversight</a:t>
          </a:r>
          <a:endParaRPr lang="en-GB" sz="1600" dirty="0">
            <a:solidFill>
              <a:srgbClr val="221E5B"/>
            </a:solidFill>
          </a:endParaRPr>
        </a:p>
      </dgm:t>
    </dgm:pt>
    <dgm:pt modelId="{C497A24E-7E44-4023-A41C-D82CE35967D7}" type="parTrans" cxnId="{031DC1D7-DAC7-47A7-9A0C-E9F8F92685BA}">
      <dgm:prSet/>
      <dgm:spPr/>
      <dgm:t>
        <a:bodyPr/>
        <a:lstStyle/>
        <a:p>
          <a:endParaRPr lang="en-GB"/>
        </a:p>
      </dgm:t>
    </dgm:pt>
    <dgm:pt modelId="{0DEDFD01-9AF0-42B5-8C7B-A4D45151870C}" type="sibTrans" cxnId="{031DC1D7-DAC7-47A7-9A0C-E9F8F92685BA}">
      <dgm:prSet/>
      <dgm:spPr/>
      <dgm:t>
        <a:bodyPr/>
        <a:lstStyle/>
        <a:p>
          <a:endParaRPr lang="en-GB"/>
        </a:p>
      </dgm:t>
    </dgm:pt>
    <dgm:pt modelId="{6084EAF1-CBAC-4B31-85CB-2A5C9E06EE53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Clinical input</a:t>
          </a:r>
          <a:endParaRPr lang="en-GB" sz="1600" dirty="0">
            <a:solidFill>
              <a:srgbClr val="221E5B"/>
            </a:solidFill>
          </a:endParaRPr>
        </a:p>
      </dgm:t>
    </dgm:pt>
    <dgm:pt modelId="{1519F69D-D639-46B2-95D3-72019AC838AF}" type="parTrans" cxnId="{0D7269CE-7AEB-4C03-B830-C43085E27B85}">
      <dgm:prSet/>
      <dgm:spPr/>
      <dgm:t>
        <a:bodyPr/>
        <a:lstStyle/>
        <a:p>
          <a:endParaRPr lang="en-GB"/>
        </a:p>
      </dgm:t>
    </dgm:pt>
    <dgm:pt modelId="{5B1F3D00-DB57-4A3D-8B11-46FB65D0FE28}" type="sibTrans" cxnId="{0D7269CE-7AEB-4C03-B830-C43085E27B85}">
      <dgm:prSet/>
      <dgm:spPr/>
      <dgm:t>
        <a:bodyPr/>
        <a:lstStyle/>
        <a:p>
          <a:endParaRPr lang="en-GB"/>
        </a:p>
      </dgm:t>
    </dgm:pt>
    <dgm:pt modelId="{F2257BBD-2527-4456-903B-0AE490B0338E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Role of chief executive and elected members</a:t>
          </a:r>
          <a:endParaRPr lang="en-GB" sz="1600" dirty="0">
            <a:solidFill>
              <a:srgbClr val="221E5B"/>
            </a:solidFill>
          </a:endParaRPr>
        </a:p>
      </dgm:t>
    </dgm:pt>
    <dgm:pt modelId="{EFF212D4-B711-400E-96CD-5D38AA70778B}" type="parTrans" cxnId="{7E3443E8-DF73-49BC-A0EB-14C246DA4E23}">
      <dgm:prSet/>
      <dgm:spPr/>
      <dgm:t>
        <a:bodyPr/>
        <a:lstStyle/>
        <a:p>
          <a:endParaRPr lang="en-GB"/>
        </a:p>
      </dgm:t>
    </dgm:pt>
    <dgm:pt modelId="{9A1E3C6B-6C0E-49A1-A333-D2AE8F010A33}" type="sibTrans" cxnId="{7E3443E8-DF73-49BC-A0EB-14C246DA4E23}">
      <dgm:prSet/>
      <dgm:spPr/>
      <dgm:t>
        <a:bodyPr/>
        <a:lstStyle/>
        <a:p>
          <a:endParaRPr lang="en-GB"/>
        </a:p>
      </dgm:t>
    </dgm:pt>
    <dgm:pt modelId="{7265E958-4AE8-4B71-BCA9-52C95051CE54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Corporate decision- making</a:t>
          </a:r>
          <a:endParaRPr lang="en-GB" sz="1600" dirty="0">
            <a:solidFill>
              <a:srgbClr val="221E5B"/>
            </a:solidFill>
          </a:endParaRPr>
        </a:p>
      </dgm:t>
    </dgm:pt>
    <dgm:pt modelId="{894E2453-65FF-4B9B-A80E-0FF7F1A36A9E}" type="parTrans" cxnId="{E56768A0-CC0C-4D51-8478-B4DBA60E892D}">
      <dgm:prSet/>
      <dgm:spPr/>
      <dgm:t>
        <a:bodyPr/>
        <a:lstStyle/>
        <a:p>
          <a:endParaRPr lang="en-GB"/>
        </a:p>
      </dgm:t>
    </dgm:pt>
    <dgm:pt modelId="{D1C56FDF-C946-42C3-96D5-4F78B5F07606}" type="sibTrans" cxnId="{E56768A0-CC0C-4D51-8478-B4DBA60E892D}">
      <dgm:prSet/>
      <dgm:spPr/>
      <dgm:t>
        <a:bodyPr/>
        <a:lstStyle/>
        <a:p>
          <a:endParaRPr lang="en-GB"/>
        </a:p>
      </dgm:t>
    </dgm:pt>
    <dgm:pt modelId="{F02F5A1D-2F3A-44ED-B291-2796E53607AB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Workload management</a:t>
          </a:r>
          <a:endParaRPr lang="en-GB" sz="1600" dirty="0">
            <a:solidFill>
              <a:srgbClr val="221E5B"/>
            </a:solidFill>
          </a:endParaRPr>
        </a:p>
      </dgm:t>
    </dgm:pt>
    <dgm:pt modelId="{4B525E4E-CFCD-4673-B8C7-89158C351C8D}" type="parTrans" cxnId="{CF0411F4-C725-47D4-9FD3-D0C53FE63BB9}">
      <dgm:prSet/>
      <dgm:spPr/>
      <dgm:t>
        <a:bodyPr/>
        <a:lstStyle/>
        <a:p>
          <a:endParaRPr lang="en-GB"/>
        </a:p>
      </dgm:t>
    </dgm:pt>
    <dgm:pt modelId="{1030A9A1-D27B-40DA-A475-A83084800F40}" type="sibTrans" cxnId="{CF0411F4-C725-47D4-9FD3-D0C53FE63BB9}">
      <dgm:prSet/>
      <dgm:spPr/>
      <dgm:t>
        <a:bodyPr/>
        <a:lstStyle/>
        <a:p>
          <a:endParaRPr lang="en-GB"/>
        </a:p>
      </dgm:t>
    </dgm:pt>
    <dgm:pt modelId="{5DC43F6F-4B28-439C-BCD8-F4DFF65EE45F}">
      <dgm:prSet phldrT="[Text]" custT="1"/>
      <dgm:spPr>
        <a:ln>
          <a:noFill/>
        </a:ln>
      </dgm:spPr>
      <dgm:t>
        <a:bodyPr/>
        <a:lstStyle/>
        <a:p>
          <a:r>
            <a:rPr lang="en-GB" sz="1600" dirty="0" smtClean="0">
              <a:solidFill>
                <a:srgbClr val="221E5B"/>
              </a:solidFill>
            </a:rPr>
            <a:t>Unblocking the system</a:t>
          </a:r>
          <a:endParaRPr lang="en-GB" sz="1600" dirty="0">
            <a:solidFill>
              <a:srgbClr val="221E5B"/>
            </a:solidFill>
          </a:endParaRPr>
        </a:p>
      </dgm:t>
    </dgm:pt>
    <dgm:pt modelId="{C391B65B-28CD-4D08-858F-17ACF025FAFD}" type="parTrans" cxnId="{A1732D11-73B6-4785-8BB0-BB7489ABFD73}">
      <dgm:prSet/>
      <dgm:spPr/>
      <dgm:t>
        <a:bodyPr/>
        <a:lstStyle/>
        <a:p>
          <a:endParaRPr lang="en-GB"/>
        </a:p>
      </dgm:t>
    </dgm:pt>
    <dgm:pt modelId="{9EDB2DA1-D5C3-423A-B77C-A1B506EC7B5F}" type="sibTrans" cxnId="{A1732D11-73B6-4785-8BB0-BB7489ABFD73}">
      <dgm:prSet/>
      <dgm:spPr/>
      <dgm:t>
        <a:bodyPr/>
        <a:lstStyle/>
        <a:p>
          <a:endParaRPr lang="en-GB"/>
        </a:p>
      </dgm:t>
    </dgm:pt>
    <dgm:pt modelId="{23B168D8-1C6F-4A72-AF67-4E8C0456A99A}" type="pres">
      <dgm:prSet presAssocID="{F656F1CF-0FB3-40B2-92FF-1689DD18D20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EABDBD4-2BC7-4E85-939D-F16D860589CC}" type="pres">
      <dgm:prSet presAssocID="{F656F1CF-0FB3-40B2-92FF-1689DD18D20C}" presName="children" presStyleCnt="0"/>
      <dgm:spPr/>
    </dgm:pt>
    <dgm:pt modelId="{7D57C13F-DD69-4A1E-B18E-1EA5D7474DDF}" type="pres">
      <dgm:prSet presAssocID="{F656F1CF-0FB3-40B2-92FF-1689DD18D20C}" presName="child1group" presStyleCnt="0"/>
      <dgm:spPr/>
    </dgm:pt>
    <dgm:pt modelId="{962BD560-6685-4C48-9A2B-9E44FEF1FE20}" type="pres">
      <dgm:prSet presAssocID="{F656F1CF-0FB3-40B2-92FF-1689DD18D20C}" presName="child1" presStyleLbl="bgAcc1" presStyleIdx="0" presStyleCnt="4" custScaleX="134181" custLinFactNeighborX="-28011" custLinFactNeighborY="27620"/>
      <dgm:spPr/>
      <dgm:t>
        <a:bodyPr/>
        <a:lstStyle/>
        <a:p>
          <a:endParaRPr lang="en-GB"/>
        </a:p>
      </dgm:t>
    </dgm:pt>
    <dgm:pt modelId="{D5C0C945-DFA2-47B5-AE23-D9701B7A7E7C}" type="pres">
      <dgm:prSet presAssocID="{F656F1CF-0FB3-40B2-92FF-1689DD18D20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99019D-ACF3-4E64-965A-D8463EBE635C}" type="pres">
      <dgm:prSet presAssocID="{F656F1CF-0FB3-40B2-92FF-1689DD18D20C}" presName="child2group" presStyleCnt="0"/>
      <dgm:spPr/>
    </dgm:pt>
    <dgm:pt modelId="{A7ABFDD1-0D94-431C-9438-6097A56AE520}" type="pres">
      <dgm:prSet presAssocID="{F656F1CF-0FB3-40B2-92FF-1689DD18D20C}" presName="child2" presStyleLbl="bgAcc1" presStyleIdx="1" presStyleCnt="4" custScaleX="168343" custLinFactNeighborX="43195" custLinFactNeighborY="30972"/>
      <dgm:spPr/>
      <dgm:t>
        <a:bodyPr/>
        <a:lstStyle/>
        <a:p>
          <a:endParaRPr lang="en-GB"/>
        </a:p>
      </dgm:t>
    </dgm:pt>
    <dgm:pt modelId="{018D18B2-6088-44F6-BF67-997D05648A11}" type="pres">
      <dgm:prSet presAssocID="{F656F1CF-0FB3-40B2-92FF-1689DD18D20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EC38CB-56EA-4B2B-A2E8-E78F0274C4A0}" type="pres">
      <dgm:prSet presAssocID="{F656F1CF-0FB3-40B2-92FF-1689DD18D20C}" presName="child3group" presStyleCnt="0"/>
      <dgm:spPr/>
    </dgm:pt>
    <dgm:pt modelId="{B0984496-735D-44C5-981E-1276BA15A675}" type="pres">
      <dgm:prSet presAssocID="{F656F1CF-0FB3-40B2-92FF-1689DD18D20C}" presName="child3" presStyleLbl="bgAcc1" presStyleIdx="2" presStyleCnt="4" custScaleX="184824" custScaleY="151236" custLinFactNeighborX="43879" custLinFactNeighborY="-56732"/>
      <dgm:spPr/>
      <dgm:t>
        <a:bodyPr/>
        <a:lstStyle/>
        <a:p>
          <a:endParaRPr lang="en-GB"/>
        </a:p>
      </dgm:t>
    </dgm:pt>
    <dgm:pt modelId="{9F91D312-500F-428A-B8AD-1F8B86E69D0D}" type="pres">
      <dgm:prSet presAssocID="{F656F1CF-0FB3-40B2-92FF-1689DD18D20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8B1320-796F-4495-B76D-CBD7AAD4DE5C}" type="pres">
      <dgm:prSet presAssocID="{F656F1CF-0FB3-40B2-92FF-1689DD18D20C}" presName="child4group" presStyleCnt="0"/>
      <dgm:spPr/>
    </dgm:pt>
    <dgm:pt modelId="{BF3C40C8-3DA2-427A-952C-214715A32EB5}" type="pres">
      <dgm:prSet presAssocID="{F656F1CF-0FB3-40B2-92FF-1689DD18D20C}" presName="child4" presStyleLbl="bgAcc1" presStyleIdx="3" presStyleCnt="4" custScaleX="146751" custScaleY="149507" custLinFactNeighborX="-22757" custLinFactNeighborY="-56136"/>
      <dgm:spPr/>
      <dgm:t>
        <a:bodyPr/>
        <a:lstStyle/>
        <a:p>
          <a:endParaRPr lang="en-GB"/>
        </a:p>
      </dgm:t>
    </dgm:pt>
    <dgm:pt modelId="{5269EEBF-62BC-4B90-A7FA-6D73E9D55E96}" type="pres">
      <dgm:prSet presAssocID="{F656F1CF-0FB3-40B2-92FF-1689DD18D20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DB49BE-0FCC-41FE-A6A6-A455312C8714}" type="pres">
      <dgm:prSet presAssocID="{F656F1CF-0FB3-40B2-92FF-1689DD18D20C}" presName="childPlaceholder" presStyleCnt="0"/>
      <dgm:spPr/>
    </dgm:pt>
    <dgm:pt modelId="{90F16247-DA89-4820-A937-5E66C7B14967}" type="pres">
      <dgm:prSet presAssocID="{F656F1CF-0FB3-40B2-92FF-1689DD18D20C}" presName="circle" presStyleCnt="0"/>
      <dgm:spPr/>
    </dgm:pt>
    <dgm:pt modelId="{A1BEFB92-59E8-49D2-995D-3A3A5B4BD70A}" type="pres">
      <dgm:prSet presAssocID="{F656F1CF-0FB3-40B2-92FF-1689DD18D20C}" presName="quadrant1" presStyleLbl="node1" presStyleIdx="0" presStyleCnt="4" custScaleX="100001" custLinFactNeighborX="-1326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C61D00-4622-4998-927B-7425ECF54B74}" type="pres">
      <dgm:prSet presAssocID="{F656F1CF-0FB3-40B2-92FF-1689DD18D20C}" presName="quadrant2" presStyleLbl="node1" presStyleIdx="1" presStyleCnt="4" custScaleX="100001" custLinFactNeighborX="-1326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A3002-AB92-4A9B-BC19-B514E091BFB5}" type="pres">
      <dgm:prSet presAssocID="{F656F1CF-0FB3-40B2-92FF-1689DD18D20C}" presName="quadrant3" presStyleLbl="node1" presStyleIdx="2" presStyleCnt="4" custScaleX="100001" custLinFactNeighborX="-15066" custLinFactNeighborY="5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C5749C-E58E-41FD-9141-FDBB73A48779}" type="pres">
      <dgm:prSet presAssocID="{F656F1CF-0FB3-40B2-92FF-1689DD18D20C}" presName="quadrant4" presStyleLbl="node1" presStyleIdx="3" presStyleCnt="4" custScaleX="100001" custLinFactNeighborX="-1326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23457E-D2CA-416D-A6C5-1514616D8F2D}" type="pres">
      <dgm:prSet presAssocID="{F656F1CF-0FB3-40B2-92FF-1689DD18D20C}" presName="quadrantPlaceholder" presStyleCnt="0"/>
      <dgm:spPr/>
    </dgm:pt>
    <dgm:pt modelId="{655D5876-C330-483D-88D8-858E1D382185}" type="pres">
      <dgm:prSet presAssocID="{F656F1CF-0FB3-40B2-92FF-1689DD18D20C}" presName="center1" presStyleLbl="fgShp" presStyleIdx="0" presStyleCnt="2" custLinFactNeighborX="-40612"/>
      <dgm:spPr/>
    </dgm:pt>
    <dgm:pt modelId="{BFDEEE16-3384-40D2-90D2-6953EFE260D9}" type="pres">
      <dgm:prSet presAssocID="{F656F1CF-0FB3-40B2-92FF-1689DD18D20C}" presName="center2" presStyleLbl="fgShp" presStyleIdx="1" presStyleCnt="2" custLinFactNeighborX="-34364"/>
      <dgm:spPr/>
    </dgm:pt>
  </dgm:ptLst>
  <dgm:cxnLst>
    <dgm:cxn modelId="{16116218-208C-4703-893D-DCABE1DD2420}" srcId="{882E503A-17F2-4D30-B4AC-C8F4776D9BD0}" destId="{F1706C10-E985-4007-8DB3-1BBC7BCD49DA}" srcOrd="0" destOrd="0" parTransId="{BD42C6FD-6E1B-454C-B728-D21AE5872A80}" sibTransId="{B681EEBE-1A1B-40E9-A2FB-EFF22C1FDF5E}"/>
    <dgm:cxn modelId="{CF0411F4-C725-47D4-9FD3-D0C53FE63BB9}" srcId="{18078F9C-48CF-4D1F-AEAB-38F0EE962C28}" destId="{F02F5A1D-2F3A-44ED-B291-2796E53607AB}" srcOrd="1" destOrd="0" parTransId="{4B525E4E-CFCD-4673-B8C7-89158C351C8D}" sibTransId="{1030A9A1-D27B-40DA-A475-A83084800F40}"/>
    <dgm:cxn modelId="{99981353-5D58-6D41-925F-5B0FEDCC68D4}" type="presOf" srcId="{245BE3DF-9CD5-4EF1-BF60-58F068923B60}" destId="{A7ABFDD1-0D94-431C-9438-6097A56AE520}" srcOrd="0" destOrd="2" presId="urn:microsoft.com/office/officeart/2005/8/layout/cycle4"/>
    <dgm:cxn modelId="{1004FE57-36E6-4BA0-843E-BB2790C3017B}" srcId="{A3D3F379-CF87-4CD3-A5B9-00F543B2C47D}" destId="{3C225CEB-1966-49A5-A2C0-777063FBC4A3}" srcOrd="2" destOrd="0" parTransId="{5ADF8FE7-8F59-4454-804E-92E40501F81A}" sibTransId="{E4613485-F741-4556-BD0D-93DF129E0665}"/>
    <dgm:cxn modelId="{46FE8B1B-D47F-EA44-9368-059FBC730AEF}" type="presOf" srcId="{C54290A0-0126-4F7F-95A0-771B752DA974}" destId="{B0984496-735D-44C5-981E-1276BA15A675}" srcOrd="0" destOrd="0" presId="urn:microsoft.com/office/officeart/2005/8/layout/cycle4"/>
    <dgm:cxn modelId="{BF32F8C9-1684-DB4F-BA9E-2C7C2C393D34}" type="presOf" srcId="{60C39636-8197-488B-ADC6-FB645FE5F96B}" destId="{962BD560-6685-4C48-9A2B-9E44FEF1FE20}" srcOrd="0" destOrd="0" presId="urn:microsoft.com/office/officeart/2005/8/layout/cycle4"/>
    <dgm:cxn modelId="{5D00CBE6-F204-C74F-87D4-555754CE5354}" type="presOf" srcId="{FFAC6666-03D0-4B38-8C89-D741E295218E}" destId="{BF3C40C8-3DA2-427A-952C-214715A32EB5}" srcOrd="0" destOrd="5" presId="urn:microsoft.com/office/officeart/2005/8/layout/cycle4"/>
    <dgm:cxn modelId="{EB0E6D5B-2483-E244-BE15-49DBA71C30F1}" type="presOf" srcId="{C54290A0-0126-4F7F-95A0-771B752DA974}" destId="{9F91D312-500F-428A-B8AD-1F8B86E69D0D}" srcOrd="1" destOrd="0" presId="urn:microsoft.com/office/officeart/2005/8/layout/cycle4"/>
    <dgm:cxn modelId="{031DC1D7-DAC7-47A7-9A0C-E9F8F92685BA}" srcId="{A3D3F379-CF87-4CD3-A5B9-00F543B2C47D}" destId="{1786E7E6-4879-4336-8733-E00234AF316B}" srcOrd="4" destOrd="0" parTransId="{C497A24E-7E44-4023-A41C-D82CE35967D7}" sibTransId="{0DEDFD01-9AF0-42B5-8C7B-A4D45151870C}"/>
    <dgm:cxn modelId="{849E1AC5-DB9D-423B-B072-9B4B7EA05817}" srcId="{2E9A606A-AEAF-4A72-B602-DA714A4EFF90}" destId="{0D6F3759-C994-425F-9761-385D812D6AC1}" srcOrd="1" destOrd="0" parTransId="{186C8CDF-43AA-4069-A7A9-684731D514DE}" sibTransId="{3881A215-6FC2-481B-8724-3AE41D8CEEB5}"/>
    <dgm:cxn modelId="{B7C7A3E8-1AF0-EB4D-BF64-3926239AE469}" type="presOf" srcId="{7265E958-4AE8-4B71-BCA9-52C95051CE54}" destId="{A7ABFDD1-0D94-431C-9438-6097A56AE520}" srcOrd="0" destOrd="3" presId="urn:microsoft.com/office/officeart/2005/8/layout/cycle4"/>
    <dgm:cxn modelId="{2B80ADFA-6A21-7E4C-B6C3-55DCF031AF47}" type="presOf" srcId="{691D525E-3156-4ABA-A378-EACF50CAC311}" destId="{018D18B2-6088-44F6-BF67-997D05648A11}" srcOrd="1" destOrd="1" presId="urn:microsoft.com/office/officeart/2005/8/layout/cycle4"/>
    <dgm:cxn modelId="{107AF149-4BBB-0E47-A927-BB370AC1B022}" type="presOf" srcId="{7CC43474-76DE-4589-A5EE-6E7B945DE452}" destId="{D5C0C945-DFA2-47B5-AE23-D9701B7A7E7C}" srcOrd="1" destOrd="2" presId="urn:microsoft.com/office/officeart/2005/8/layout/cycle4"/>
    <dgm:cxn modelId="{AA430260-52D6-E546-9B08-9C947172D7D1}" type="presOf" srcId="{FFAC6666-03D0-4B38-8C89-D741E295218E}" destId="{5269EEBF-62BC-4B90-A7FA-6D73E9D55E96}" srcOrd="1" destOrd="5" presId="urn:microsoft.com/office/officeart/2005/8/layout/cycle4"/>
    <dgm:cxn modelId="{46734028-1349-1F4F-82DD-0F599859E322}" type="presOf" srcId="{6084EAF1-CBAC-4B31-85CB-2A5C9E06EE53}" destId="{962BD560-6685-4C48-9A2B-9E44FEF1FE20}" srcOrd="0" destOrd="3" presId="urn:microsoft.com/office/officeart/2005/8/layout/cycle4"/>
    <dgm:cxn modelId="{D3A2E7DE-AB0D-9244-92B0-1560265F17F6}" type="presOf" srcId="{0D6F3759-C994-425F-9761-385D812D6AC1}" destId="{D5C0C945-DFA2-47B5-AE23-D9701B7A7E7C}" srcOrd="1" destOrd="1" presId="urn:microsoft.com/office/officeart/2005/8/layout/cycle4"/>
    <dgm:cxn modelId="{18932241-354B-AA41-9630-B60D1EA928C1}" type="presOf" srcId="{2E9A606A-AEAF-4A72-B602-DA714A4EFF90}" destId="{A1BEFB92-59E8-49D2-995D-3A3A5B4BD70A}" srcOrd="0" destOrd="0" presId="urn:microsoft.com/office/officeart/2005/8/layout/cycle4"/>
    <dgm:cxn modelId="{E65937C7-C586-40FA-8DA0-71F8FC40CF63}" srcId="{A3D3F379-CF87-4CD3-A5B9-00F543B2C47D}" destId="{81F045FB-E153-44AA-8A1C-4420E4237540}" srcOrd="3" destOrd="0" parTransId="{ABFC4B24-AFA7-4A46-8E7D-2EB965351D29}" sibTransId="{B96FE167-04D9-4F53-9F41-A178AD616535}"/>
    <dgm:cxn modelId="{62C67CE0-64A4-9345-9A0A-A37F5696907B}" type="presOf" srcId="{81F045FB-E153-44AA-8A1C-4420E4237540}" destId="{9F91D312-500F-428A-B8AD-1F8B86E69D0D}" srcOrd="1" destOrd="3" presId="urn:microsoft.com/office/officeart/2005/8/layout/cycle4"/>
    <dgm:cxn modelId="{BB585D11-DFE6-D742-B4A9-1F748BEF3EB7}" type="presOf" srcId="{126071BE-0182-46D4-9E1C-FA821DF6831F}" destId="{BF3C40C8-3DA2-427A-952C-214715A32EB5}" srcOrd="0" destOrd="4" presId="urn:microsoft.com/office/officeart/2005/8/layout/cycle4"/>
    <dgm:cxn modelId="{58384630-1AF1-4ADD-AD66-1FD52D1079C5}" srcId="{A3D3F379-CF87-4CD3-A5B9-00F543B2C47D}" destId="{23657EAD-6A94-4C5F-B4B9-CA01FD305DAE}" srcOrd="5" destOrd="0" parTransId="{634F1250-262A-4DA0-8395-55D60222DA78}" sibTransId="{021F1169-5449-4846-A93B-FACF0622E1B6}"/>
    <dgm:cxn modelId="{EDC9B43A-6D5A-814F-A3B9-6915FDEF7ACD}" type="presOf" srcId="{3C225CEB-1966-49A5-A2C0-777063FBC4A3}" destId="{9F91D312-500F-428A-B8AD-1F8B86E69D0D}" srcOrd="1" destOrd="2" presId="urn:microsoft.com/office/officeart/2005/8/layout/cycle4"/>
    <dgm:cxn modelId="{7017F061-93B4-4373-B02F-5217422BAA93}" srcId="{2E9A606A-AEAF-4A72-B602-DA714A4EFF90}" destId="{7CC43474-76DE-4589-A5EE-6E7B945DE452}" srcOrd="2" destOrd="0" parTransId="{BE1F5F51-8B1D-453A-AD67-F2CC5C65E0D5}" sibTransId="{489A8F6D-BA17-45CD-A70C-4BC8CDA058CF}"/>
    <dgm:cxn modelId="{1D4C528F-F48D-4ACD-A853-34E72287A96C}" srcId="{F656F1CF-0FB3-40B2-92FF-1689DD18D20C}" destId="{18078F9C-48CF-4D1F-AEAB-38F0EE962C28}" srcOrd="3" destOrd="0" parTransId="{A6531FD7-F215-42BB-9E1B-5B0DC6875003}" sibTransId="{04C95CAD-B831-44A5-A490-7725BCF40CD7}"/>
    <dgm:cxn modelId="{963EBB7E-C7EA-E541-967B-7441A753222B}" type="presOf" srcId="{F02F5A1D-2F3A-44ED-B291-2796E53607AB}" destId="{5269EEBF-62BC-4B90-A7FA-6D73E9D55E96}" srcOrd="1" destOrd="1" presId="urn:microsoft.com/office/officeart/2005/8/layout/cycle4"/>
    <dgm:cxn modelId="{71FEA8A6-207A-48D8-84AE-0756026372B6}" srcId="{18078F9C-48CF-4D1F-AEAB-38F0EE962C28}" destId="{126071BE-0182-46D4-9E1C-FA821DF6831F}" srcOrd="4" destOrd="0" parTransId="{C03EA1F3-639A-4C11-8BB4-28D7E3A109DA}" sibTransId="{738DBE05-4742-4811-A64A-A077D98CD9C2}"/>
    <dgm:cxn modelId="{678FC36E-8984-E744-B424-3C3138D00746}" type="presOf" srcId="{F2257BBD-2527-4456-903B-0AE490B0338E}" destId="{9F91D312-500F-428A-B8AD-1F8B86E69D0D}" srcOrd="1" destOrd="1" presId="urn:microsoft.com/office/officeart/2005/8/layout/cycle4"/>
    <dgm:cxn modelId="{EFEAF018-80E0-5042-BD71-7813FB008D9B}" type="presOf" srcId="{245BE3DF-9CD5-4EF1-BF60-58F068923B60}" destId="{018D18B2-6088-44F6-BF67-997D05648A11}" srcOrd="1" destOrd="2" presId="urn:microsoft.com/office/officeart/2005/8/layout/cycle4"/>
    <dgm:cxn modelId="{9C73D555-4DA3-B044-A4BF-ECBCFD22FA43}" type="presOf" srcId="{81D2D793-A0CA-4DD4-B31A-CA59EFD96B3A}" destId="{BF3C40C8-3DA2-427A-952C-214715A32EB5}" srcOrd="0" destOrd="3" presId="urn:microsoft.com/office/officeart/2005/8/layout/cycle4"/>
    <dgm:cxn modelId="{24D8D8CB-545B-5140-9165-85424CADD995}" type="presOf" srcId="{F2257BBD-2527-4456-903B-0AE490B0338E}" destId="{B0984496-735D-44C5-981E-1276BA15A675}" srcOrd="0" destOrd="1" presId="urn:microsoft.com/office/officeart/2005/8/layout/cycle4"/>
    <dgm:cxn modelId="{588B99B2-CAD1-2740-8BF2-414FBE1A3DBD}" type="presOf" srcId="{F02F5A1D-2F3A-44ED-B291-2796E53607AB}" destId="{BF3C40C8-3DA2-427A-952C-214715A32EB5}" srcOrd="0" destOrd="1" presId="urn:microsoft.com/office/officeart/2005/8/layout/cycle4"/>
    <dgm:cxn modelId="{85D3AFA6-9F5D-49A9-9ABF-34D251E2B4E4}" srcId="{F656F1CF-0FB3-40B2-92FF-1689DD18D20C}" destId="{882E503A-17F2-4D30-B4AC-C8F4776D9BD0}" srcOrd="1" destOrd="0" parTransId="{3405CFFB-2773-443A-802D-7445256E73DE}" sibTransId="{F43FC5B3-FDCF-490D-ACC8-9D8A658FEF0F}"/>
    <dgm:cxn modelId="{34625F81-8291-2E41-AF94-FFD20F978EF3}" type="presOf" srcId="{1786E7E6-4879-4336-8733-E00234AF316B}" destId="{9F91D312-500F-428A-B8AD-1F8B86E69D0D}" srcOrd="1" destOrd="4" presId="urn:microsoft.com/office/officeart/2005/8/layout/cycle4"/>
    <dgm:cxn modelId="{367EE802-CB95-4A85-B7DE-E50A2994B906}" srcId="{882E503A-17F2-4D30-B4AC-C8F4776D9BD0}" destId="{245BE3DF-9CD5-4EF1-BF60-58F068923B60}" srcOrd="2" destOrd="0" parTransId="{C9E83E67-A814-406B-8370-078D29DA6279}" sibTransId="{F7FE0195-AF07-45CE-B3E6-75ACA4CC7577}"/>
    <dgm:cxn modelId="{CBED1831-82E1-46E9-AE36-C8A72C904DD6}" srcId="{A3D3F379-CF87-4CD3-A5B9-00F543B2C47D}" destId="{C54290A0-0126-4F7F-95A0-771B752DA974}" srcOrd="0" destOrd="0" parTransId="{45B19FAD-F956-4813-9CBF-623876427B3F}" sibTransId="{16E1EA09-39E5-4049-9F52-87182B0B4C65}"/>
    <dgm:cxn modelId="{4C12F023-84A4-D542-BF02-6DFA8E0FDF6B}" type="presOf" srcId="{F1706C10-E985-4007-8DB3-1BBC7BCD49DA}" destId="{A7ABFDD1-0D94-431C-9438-6097A56AE520}" srcOrd="0" destOrd="0" presId="urn:microsoft.com/office/officeart/2005/8/layout/cycle4"/>
    <dgm:cxn modelId="{209FA0F7-C830-7042-92F8-D2EB150D6FFA}" type="presOf" srcId="{60C39636-8197-488B-ADC6-FB645FE5F96B}" destId="{D5C0C945-DFA2-47B5-AE23-D9701B7A7E7C}" srcOrd="1" destOrd="0" presId="urn:microsoft.com/office/officeart/2005/8/layout/cycle4"/>
    <dgm:cxn modelId="{E56768A0-CC0C-4D51-8478-B4DBA60E892D}" srcId="{882E503A-17F2-4D30-B4AC-C8F4776D9BD0}" destId="{7265E958-4AE8-4B71-BCA9-52C95051CE54}" srcOrd="3" destOrd="0" parTransId="{894E2453-65FF-4B9B-A80E-0FF7F1A36A9E}" sibTransId="{D1C56FDF-C946-42C3-96D5-4F78B5F07606}"/>
    <dgm:cxn modelId="{7E3443E8-DF73-49BC-A0EB-14C246DA4E23}" srcId="{A3D3F379-CF87-4CD3-A5B9-00F543B2C47D}" destId="{F2257BBD-2527-4456-903B-0AE490B0338E}" srcOrd="1" destOrd="0" parTransId="{EFF212D4-B711-400E-96CD-5D38AA70778B}" sibTransId="{9A1E3C6B-6C0E-49A1-A333-D2AE8F010A33}"/>
    <dgm:cxn modelId="{F976588B-2604-4932-977A-1DB2F9AF8C08}" srcId="{F656F1CF-0FB3-40B2-92FF-1689DD18D20C}" destId="{A3D3F379-CF87-4CD3-A5B9-00F543B2C47D}" srcOrd="2" destOrd="0" parTransId="{BAF5DF2A-3444-4366-A239-99B13FC6E633}" sibTransId="{3B58B539-4936-40A9-8FE8-029F6943DD1E}"/>
    <dgm:cxn modelId="{78A0F235-322E-8C4C-90A4-45AB953DB28F}" type="presOf" srcId="{7265E958-4AE8-4B71-BCA9-52C95051CE54}" destId="{018D18B2-6088-44F6-BF67-997D05648A11}" srcOrd="1" destOrd="3" presId="urn:microsoft.com/office/officeart/2005/8/layout/cycle4"/>
    <dgm:cxn modelId="{D1ECEE39-1228-B241-8CBC-4367A38B0500}" type="presOf" srcId="{882E503A-17F2-4D30-B4AC-C8F4776D9BD0}" destId="{94C61D00-4622-4998-927B-7425ECF54B74}" srcOrd="0" destOrd="0" presId="urn:microsoft.com/office/officeart/2005/8/layout/cycle4"/>
    <dgm:cxn modelId="{74C7D680-C0BC-8243-8F87-66231F95B98E}" type="presOf" srcId="{5DC43F6F-4B28-439C-BCD8-F4DFF65EE45F}" destId="{5269EEBF-62BC-4B90-A7FA-6D73E9D55E96}" srcOrd="1" destOrd="2" presId="urn:microsoft.com/office/officeart/2005/8/layout/cycle4"/>
    <dgm:cxn modelId="{8F531EB6-6E77-4D69-8BB2-3FB8A3C8E2EB}" srcId="{882E503A-17F2-4D30-B4AC-C8F4776D9BD0}" destId="{691D525E-3156-4ABA-A378-EACF50CAC311}" srcOrd="1" destOrd="0" parTransId="{6C110B9E-5AC3-4397-9FB8-8541007CE5D7}" sibTransId="{EC3BCE69-BE66-4A2C-9AB3-CBEA9C508C59}"/>
    <dgm:cxn modelId="{579A099E-C65F-4D4A-9888-F37BDFC935CF}" srcId="{2E9A606A-AEAF-4A72-B602-DA714A4EFF90}" destId="{60C39636-8197-488B-ADC6-FB645FE5F96B}" srcOrd="0" destOrd="0" parTransId="{13183434-D63B-4B58-8A98-2230855DAAEB}" sibTransId="{1ECDA689-7400-4891-A136-62F846D6CA5B}"/>
    <dgm:cxn modelId="{58BD6139-08C2-8C40-A0D8-75D1D579F618}" type="presOf" srcId="{273E6B18-EF0F-4494-BDDE-CB582C9ED0E2}" destId="{5269EEBF-62BC-4B90-A7FA-6D73E9D55E96}" srcOrd="1" destOrd="0" presId="urn:microsoft.com/office/officeart/2005/8/layout/cycle4"/>
    <dgm:cxn modelId="{7B7CAA77-D6FA-9D44-8E24-38E3FED4E165}" type="presOf" srcId="{5DC43F6F-4B28-439C-BCD8-F4DFF65EE45F}" destId="{BF3C40C8-3DA2-427A-952C-214715A32EB5}" srcOrd="0" destOrd="2" presId="urn:microsoft.com/office/officeart/2005/8/layout/cycle4"/>
    <dgm:cxn modelId="{1068DE31-C6C1-4A4B-84DB-E349958C8647}" type="presOf" srcId="{23657EAD-6A94-4C5F-B4B9-CA01FD305DAE}" destId="{9F91D312-500F-428A-B8AD-1F8B86E69D0D}" srcOrd="1" destOrd="5" presId="urn:microsoft.com/office/officeart/2005/8/layout/cycle4"/>
    <dgm:cxn modelId="{D6C5D740-A8F2-C443-9BDB-9C5FBDE4B667}" type="presOf" srcId="{3C225CEB-1966-49A5-A2C0-777063FBC4A3}" destId="{B0984496-735D-44C5-981E-1276BA15A675}" srcOrd="0" destOrd="2" presId="urn:microsoft.com/office/officeart/2005/8/layout/cycle4"/>
    <dgm:cxn modelId="{7F01EA12-DEA6-E043-8236-DD387F82DA4C}" type="presOf" srcId="{18078F9C-48CF-4D1F-AEAB-38F0EE962C28}" destId="{71C5749C-E58E-41FD-9141-FDBB73A48779}" srcOrd="0" destOrd="0" presId="urn:microsoft.com/office/officeart/2005/8/layout/cycle4"/>
    <dgm:cxn modelId="{CA776D70-54B0-AD49-B13D-1E73DF3138A5}" type="presOf" srcId="{273E6B18-EF0F-4494-BDDE-CB582C9ED0E2}" destId="{BF3C40C8-3DA2-427A-952C-214715A32EB5}" srcOrd="0" destOrd="0" presId="urn:microsoft.com/office/officeart/2005/8/layout/cycle4"/>
    <dgm:cxn modelId="{6F70951A-7767-C144-84E2-D20C8A3B9113}" type="presOf" srcId="{7CC43474-76DE-4589-A5EE-6E7B945DE452}" destId="{962BD560-6685-4C48-9A2B-9E44FEF1FE20}" srcOrd="0" destOrd="2" presId="urn:microsoft.com/office/officeart/2005/8/layout/cycle4"/>
    <dgm:cxn modelId="{D43D6A93-0146-4D71-956B-DE37CC63121D}" srcId="{18078F9C-48CF-4D1F-AEAB-38F0EE962C28}" destId="{FFAC6666-03D0-4B38-8C89-D741E295218E}" srcOrd="5" destOrd="0" parTransId="{0AD7D637-5B37-4A7A-8E3D-2BA778BEF84F}" sibTransId="{B514412F-35F3-4FDF-A522-96E312667158}"/>
    <dgm:cxn modelId="{818B079D-3155-4A4E-9C7F-9FE64F2D3DED}" type="presOf" srcId="{126071BE-0182-46D4-9E1C-FA821DF6831F}" destId="{5269EEBF-62BC-4B90-A7FA-6D73E9D55E96}" srcOrd="1" destOrd="4" presId="urn:microsoft.com/office/officeart/2005/8/layout/cycle4"/>
    <dgm:cxn modelId="{19F4A298-E20C-684A-B49D-5635284DB1FD}" type="presOf" srcId="{23657EAD-6A94-4C5F-B4B9-CA01FD305DAE}" destId="{B0984496-735D-44C5-981E-1276BA15A675}" srcOrd="0" destOrd="5" presId="urn:microsoft.com/office/officeart/2005/8/layout/cycle4"/>
    <dgm:cxn modelId="{B0653397-2BB8-1746-A968-A4EA2BD44511}" type="presOf" srcId="{0D6F3759-C994-425F-9761-385D812D6AC1}" destId="{962BD560-6685-4C48-9A2B-9E44FEF1FE20}" srcOrd="0" destOrd="1" presId="urn:microsoft.com/office/officeart/2005/8/layout/cycle4"/>
    <dgm:cxn modelId="{0D7269CE-7AEB-4C03-B830-C43085E27B85}" srcId="{2E9A606A-AEAF-4A72-B602-DA714A4EFF90}" destId="{6084EAF1-CBAC-4B31-85CB-2A5C9E06EE53}" srcOrd="3" destOrd="0" parTransId="{1519F69D-D639-46B2-95D3-72019AC838AF}" sibTransId="{5B1F3D00-DB57-4A3D-8B11-46FB65D0FE28}"/>
    <dgm:cxn modelId="{B2776E49-4BB1-FB4A-A077-2A737A688FBA}" type="presOf" srcId="{81D2D793-A0CA-4DD4-B31A-CA59EFD96B3A}" destId="{5269EEBF-62BC-4B90-A7FA-6D73E9D55E96}" srcOrd="1" destOrd="3" presId="urn:microsoft.com/office/officeart/2005/8/layout/cycle4"/>
    <dgm:cxn modelId="{64E59F09-C91A-EF4F-B9E8-FEEBB0F6FC39}" type="presOf" srcId="{1786E7E6-4879-4336-8733-E00234AF316B}" destId="{B0984496-735D-44C5-981E-1276BA15A675}" srcOrd="0" destOrd="4" presId="urn:microsoft.com/office/officeart/2005/8/layout/cycle4"/>
    <dgm:cxn modelId="{A1732D11-73B6-4785-8BB0-BB7489ABFD73}" srcId="{18078F9C-48CF-4D1F-AEAB-38F0EE962C28}" destId="{5DC43F6F-4B28-439C-BCD8-F4DFF65EE45F}" srcOrd="2" destOrd="0" parTransId="{C391B65B-28CD-4D08-858F-17ACF025FAFD}" sibTransId="{9EDB2DA1-D5C3-423A-B77C-A1B506EC7B5F}"/>
    <dgm:cxn modelId="{9CD6D1BA-018A-4E17-BE1E-9579AA7C2297}" srcId="{F656F1CF-0FB3-40B2-92FF-1689DD18D20C}" destId="{2E9A606A-AEAF-4A72-B602-DA714A4EFF90}" srcOrd="0" destOrd="0" parTransId="{0D51B637-3FAC-4838-A9C6-8E1F4694C8D9}" sibTransId="{1AAB5656-1D40-4C99-B34F-97EEE120F4E6}"/>
    <dgm:cxn modelId="{08A8876B-BB6D-A445-BB77-AFE7CFBD516D}" type="presOf" srcId="{81F045FB-E153-44AA-8A1C-4420E4237540}" destId="{B0984496-735D-44C5-981E-1276BA15A675}" srcOrd="0" destOrd="3" presId="urn:microsoft.com/office/officeart/2005/8/layout/cycle4"/>
    <dgm:cxn modelId="{36D30300-BA4D-524E-ACA6-09F5E3E0D6AA}" type="presOf" srcId="{6084EAF1-CBAC-4B31-85CB-2A5C9E06EE53}" destId="{D5C0C945-DFA2-47B5-AE23-D9701B7A7E7C}" srcOrd="1" destOrd="3" presId="urn:microsoft.com/office/officeart/2005/8/layout/cycle4"/>
    <dgm:cxn modelId="{BF2E76B8-8E64-5944-96F7-37A51A8CA87B}" type="presOf" srcId="{F656F1CF-0FB3-40B2-92FF-1689DD18D20C}" destId="{23B168D8-1C6F-4A72-AF67-4E8C0456A99A}" srcOrd="0" destOrd="0" presId="urn:microsoft.com/office/officeart/2005/8/layout/cycle4"/>
    <dgm:cxn modelId="{110CC556-EF86-4142-98AE-928888B9D89D}" type="presOf" srcId="{A3D3F379-CF87-4CD3-A5B9-00F543B2C47D}" destId="{054A3002-AB92-4A9B-BC19-B514E091BFB5}" srcOrd="0" destOrd="0" presId="urn:microsoft.com/office/officeart/2005/8/layout/cycle4"/>
    <dgm:cxn modelId="{B6FEBCCA-6888-4E06-AE23-44A96EFB863E}" srcId="{18078F9C-48CF-4D1F-AEAB-38F0EE962C28}" destId="{81D2D793-A0CA-4DD4-B31A-CA59EFD96B3A}" srcOrd="3" destOrd="0" parTransId="{AFEDFAFE-0EC0-4F0E-911A-8D6A69E8326D}" sibTransId="{72575A86-8A25-478B-9D69-0521D3B13081}"/>
    <dgm:cxn modelId="{5C6CF3F4-6E05-41F8-93B5-8DB211B5C845}" srcId="{18078F9C-48CF-4D1F-AEAB-38F0EE962C28}" destId="{273E6B18-EF0F-4494-BDDE-CB582C9ED0E2}" srcOrd="0" destOrd="0" parTransId="{912F19C9-662E-4F32-8CE3-06112A207186}" sibTransId="{7C9EDD2A-6933-4A87-B3CE-2CFAC1138654}"/>
    <dgm:cxn modelId="{040F2539-1686-9E48-8A16-EFE21875C5A7}" type="presOf" srcId="{F1706C10-E985-4007-8DB3-1BBC7BCD49DA}" destId="{018D18B2-6088-44F6-BF67-997D05648A11}" srcOrd="1" destOrd="0" presId="urn:microsoft.com/office/officeart/2005/8/layout/cycle4"/>
    <dgm:cxn modelId="{FB1763BA-1C83-434E-9F3D-7149028F5135}" type="presOf" srcId="{691D525E-3156-4ABA-A378-EACF50CAC311}" destId="{A7ABFDD1-0D94-431C-9438-6097A56AE520}" srcOrd="0" destOrd="1" presId="urn:microsoft.com/office/officeart/2005/8/layout/cycle4"/>
    <dgm:cxn modelId="{006059F3-0FF8-2142-9819-D07C8011A64A}" type="presParOf" srcId="{23B168D8-1C6F-4A72-AF67-4E8C0456A99A}" destId="{2EABDBD4-2BC7-4E85-939D-F16D860589CC}" srcOrd="0" destOrd="0" presId="urn:microsoft.com/office/officeart/2005/8/layout/cycle4"/>
    <dgm:cxn modelId="{48385866-1E7E-664B-8DEA-76DEE09AB444}" type="presParOf" srcId="{2EABDBD4-2BC7-4E85-939D-F16D860589CC}" destId="{7D57C13F-DD69-4A1E-B18E-1EA5D7474DDF}" srcOrd="0" destOrd="0" presId="urn:microsoft.com/office/officeart/2005/8/layout/cycle4"/>
    <dgm:cxn modelId="{9D35142A-AE61-124A-BC97-2CFA81FD7CF1}" type="presParOf" srcId="{7D57C13F-DD69-4A1E-B18E-1EA5D7474DDF}" destId="{962BD560-6685-4C48-9A2B-9E44FEF1FE20}" srcOrd="0" destOrd="0" presId="urn:microsoft.com/office/officeart/2005/8/layout/cycle4"/>
    <dgm:cxn modelId="{8489A3F2-52AE-1942-BE78-9F98BEFDC2F8}" type="presParOf" srcId="{7D57C13F-DD69-4A1E-B18E-1EA5D7474DDF}" destId="{D5C0C945-DFA2-47B5-AE23-D9701B7A7E7C}" srcOrd="1" destOrd="0" presId="urn:microsoft.com/office/officeart/2005/8/layout/cycle4"/>
    <dgm:cxn modelId="{B0096C96-3136-8440-A60D-2D84774915C5}" type="presParOf" srcId="{2EABDBD4-2BC7-4E85-939D-F16D860589CC}" destId="{6999019D-ACF3-4E64-965A-D8463EBE635C}" srcOrd="1" destOrd="0" presId="urn:microsoft.com/office/officeart/2005/8/layout/cycle4"/>
    <dgm:cxn modelId="{B2D8DA1F-4B9B-4F41-9CB6-A69F89245506}" type="presParOf" srcId="{6999019D-ACF3-4E64-965A-D8463EBE635C}" destId="{A7ABFDD1-0D94-431C-9438-6097A56AE520}" srcOrd="0" destOrd="0" presId="urn:microsoft.com/office/officeart/2005/8/layout/cycle4"/>
    <dgm:cxn modelId="{6E286E72-8944-5C46-9E66-E57C5C5D211E}" type="presParOf" srcId="{6999019D-ACF3-4E64-965A-D8463EBE635C}" destId="{018D18B2-6088-44F6-BF67-997D05648A11}" srcOrd="1" destOrd="0" presId="urn:microsoft.com/office/officeart/2005/8/layout/cycle4"/>
    <dgm:cxn modelId="{53089651-59D0-A644-9CBA-C8F47EF7B22A}" type="presParOf" srcId="{2EABDBD4-2BC7-4E85-939D-F16D860589CC}" destId="{EDEC38CB-56EA-4B2B-A2E8-E78F0274C4A0}" srcOrd="2" destOrd="0" presId="urn:microsoft.com/office/officeart/2005/8/layout/cycle4"/>
    <dgm:cxn modelId="{452F82FA-ED65-924A-8578-20E81CCC345A}" type="presParOf" srcId="{EDEC38CB-56EA-4B2B-A2E8-E78F0274C4A0}" destId="{B0984496-735D-44C5-981E-1276BA15A675}" srcOrd="0" destOrd="0" presId="urn:microsoft.com/office/officeart/2005/8/layout/cycle4"/>
    <dgm:cxn modelId="{1D9591E0-8CF6-2041-B699-CC29E45AF1BD}" type="presParOf" srcId="{EDEC38CB-56EA-4B2B-A2E8-E78F0274C4A0}" destId="{9F91D312-500F-428A-B8AD-1F8B86E69D0D}" srcOrd="1" destOrd="0" presId="urn:microsoft.com/office/officeart/2005/8/layout/cycle4"/>
    <dgm:cxn modelId="{830B831F-708D-7C45-9E39-A05ABC4ECF7C}" type="presParOf" srcId="{2EABDBD4-2BC7-4E85-939D-F16D860589CC}" destId="{DA8B1320-796F-4495-B76D-CBD7AAD4DE5C}" srcOrd="3" destOrd="0" presId="urn:microsoft.com/office/officeart/2005/8/layout/cycle4"/>
    <dgm:cxn modelId="{223CBE5A-E812-D54E-914C-57CED4C9E0CF}" type="presParOf" srcId="{DA8B1320-796F-4495-B76D-CBD7AAD4DE5C}" destId="{BF3C40C8-3DA2-427A-952C-214715A32EB5}" srcOrd="0" destOrd="0" presId="urn:microsoft.com/office/officeart/2005/8/layout/cycle4"/>
    <dgm:cxn modelId="{285EE624-74BF-ED43-A769-CA8EA627247B}" type="presParOf" srcId="{DA8B1320-796F-4495-B76D-CBD7AAD4DE5C}" destId="{5269EEBF-62BC-4B90-A7FA-6D73E9D55E96}" srcOrd="1" destOrd="0" presId="urn:microsoft.com/office/officeart/2005/8/layout/cycle4"/>
    <dgm:cxn modelId="{AFDECE9C-F8E8-3949-A08A-7733B80D2F5D}" type="presParOf" srcId="{2EABDBD4-2BC7-4E85-939D-F16D860589CC}" destId="{54DB49BE-0FCC-41FE-A6A6-A455312C8714}" srcOrd="4" destOrd="0" presId="urn:microsoft.com/office/officeart/2005/8/layout/cycle4"/>
    <dgm:cxn modelId="{63801556-75AF-4749-B0CF-A198239AFF4A}" type="presParOf" srcId="{23B168D8-1C6F-4A72-AF67-4E8C0456A99A}" destId="{90F16247-DA89-4820-A937-5E66C7B14967}" srcOrd="1" destOrd="0" presId="urn:microsoft.com/office/officeart/2005/8/layout/cycle4"/>
    <dgm:cxn modelId="{70603C62-F2B5-454C-8573-2F06E4B3630C}" type="presParOf" srcId="{90F16247-DA89-4820-A937-5E66C7B14967}" destId="{A1BEFB92-59E8-49D2-995D-3A3A5B4BD70A}" srcOrd="0" destOrd="0" presId="urn:microsoft.com/office/officeart/2005/8/layout/cycle4"/>
    <dgm:cxn modelId="{EB1EA34E-2929-E949-8916-A931D6DAE5F3}" type="presParOf" srcId="{90F16247-DA89-4820-A937-5E66C7B14967}" destId="{94C61D00-4622-4998-927B-7425ECF54B74}" srcOrd="1" destOrd="0" presId="urn:microsoft.com/office/officeart/2005/8/layout/cycle4"/>
    <dgm:cxn modelId="{420F62A4-66A0-9A49-84E0-C94118658A04}" type="presParOf" srcId="{90F16247-DA89-4820-A937-5E66C7B14967}" destId="{054A3002-AB92-4A9B-BC19-B514E091BFB5}" srcOrd="2" destOrd="0" presId="urn:microsoft.com/office/officeart/2005/8/layout/cycle4"/>
    <dgm:cxn modelId="{FCC3BC61-C0AE-4442-8491-988549B3070D}" type="presParOf" srcId="{90F16247-DA89-4820-A937-5E66C7B14967}" destId="{71C5749C-E58E-41FD-9141-FDBB73A48779}" srcOrd="3" destOrd="0" presId="urn:microsoft.com/office/officeart/2005/8/layout/cycle4"/>
    <dgm:cxn modelId="{73A47C7F-C7B3-E84E-B2BA-98547E3EDEE9}" type="presParOf" srcId="{90F16247-DA89-4820-A937-5E66C7B14967}" destId="{AA23457E-D2CA-416D-A6C5-1514616D8F2D}" srcOrd="4" destOrd="0" presId="urn:microsoft.com/office/officeart/2005/8/layout/cycle4"/>
    <dgm:cxn modelId="{82AE3201-8E4C-E14B-ACED-A78B94AF5433}" type="presParOf" srcId="{23B168D8-1C6F-4A72-AF67-4E8C0456A99A}" destId="{655D5876-C330-483D-88D8-858E1D382185}" srcOrd="2" destOrd="0" presId="urn:microsoft.com/office/officeart/2005/8/layout/cycle4"/>
    <dgm:cxn modelId="{BDAA1C73-32DC-954C-8564-5CE38320BB71}" type="presParOf" srcId="{23B168D8-1C6F-4A72-AF67-4E8C0456A99A}" destId="{BFDEEE16-3384-40D2-90D2-6953EFE260D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84496-735D-44C5-981E-1276BA15A675}">
      <dsp:nvSpPr>
        <dsp:cNvPr id="0" name=""/>
        <dsp:cNvSpPr/>
      </dsp:nvSpPr>
      <dsp:spPr>
        <a:xfrm>
          <a:off x="4535137" y="1436606"/>
          <a:ext cx="3310317" cy="1754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Leadership of DCS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Role of chief executive and elected members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Role of other key agencies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Resources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Management oversight</a:t>
          </a:r>
          <a:endParaRPr lang="en-GB" sz="1600" kern="1200" dirty="0">
            <a:solidFill>
              <a:srgbClr val="221E5B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/>
        </a:p>
      </dsp:txBody>
      <dsp:txXfrm>
        <a:off x="5566776" y="1913811"/>
        <a:ext cx="2240133" cy="1238896"/>
      </dsp:txXfrm>
    </dsp:sp>
    <dsp:sp modelId="{BF3C40C8-3DA2-427A-952C-214715A32EB5}">
      <dsp:nvSpPr>
        <dsp:cNvPr id="0" name=""/>
        <dsp:cNvSpPr/>
      </dsp:nvSpPr>
      <dsp:spPr>
        <a:xfrm>
          <a:off x="760336" y="1453551"/>
          <a:ext cx="2628405" cy="1734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Caseloads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Workload management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Unblocking the system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Social work model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Commissioning</a:t>
          </a:r>
          <a:endParaRPr lang="en-GB" sz="1600" kern="1200" dirty="0">
            <a:solidFill>
              <a:srgbClr val="221E5B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</dsp:txBody>
      <dsp:txXfrm>
        <a:off x="798439" y="1925300"/>
        <a:ext cx="1763677" cy="1224733"/>
      </dsp:txXfrm>
    </dsp:sp>
    <dsp:sp modelId="{A7ABFDD1-0D94-431C-9438-6097A56AE520}">
      <dsp:nvSpPr>
        <dsp:cNvPr id="0" name=""/>
        <dsp:cNvSpPr/>
      </dsp:nvSpPr>
      <dsp:spPr>
        <a:xfrm>
          <a:off x="4670479" y="285939"/>
          <a:ext cx="3015131" cy="1160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HR processes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IT systems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Office environment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Corporate decision- making</a:t>
          </a:r>
          <a:endParaRPr lang="en-GB" sz="1600" kern="1200" dirty="0">
            <a:solidFill>
              <a:srgbClr val="221E5B"/>
            </a:solidFill>
          </a:endParaRPr>
        </a:p>
      </dsp:txBody>
      <dsp:txXfrm>
        <a:off x="5600505" y="311425"/>
        <a:ext cx="2059620" cy="819180"/>
      </dsp:txXfrm>
    </dsp:sp>
    <dsp:sp modelId="{962BD560-6685-4C48-9A2B-9E44FEF1FE20}">
      <dsp:nvSpPr>
        <dsp:cNvPr id="0" name=""/>
        <dsp:cNvSpPr/>
      </dsp:nvSpPr>
      <dsp:spPr>
        <a:xfrm>
          <a:off x="778802" y="247049"/>
          <a:ext cx="2403268" cy="1160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Career progression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Supervision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Learning and development</a:t>
          </a:r>
          <a:endParaRPr lang="en-GB" sz="1600" kern="1200" dirty="0">
            <a:solidFill>
              <a:srgbClr val="221E5B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221E5B"/>
              </a:solidFill>
            </a:rPr>
            <a:t>Clinical input</a:t>
          </a:r>
          <a:endParaRPr lang="en-GB" sz="1600" kern="1200" dirty="0">
            <a:solidFill>
              <a:srgbClr val="221E5B"/>
            </a:solidFill>
          </a:endParaRPr>
        </a:p>
      </dsp:txBody>
      <dsp:txXfrm>
        <a:off x="804288" y="272535"/>
        <a:ext cx="1631315" cy="819180"/>
      </dsp:txXfrm>
    </dsp:sp>
    <dsp:sp modelId="{A1BEFB92-59E8-49D2-995D-3A3A5B4BD70A}">
      <dsp:nvSpPr>
        <dsp:cNvPr id="0" name=""/>
        <dsp:cNvSpPr/>
      </dsp:nvSpPr>
      <dsp:spPr>
        <a:xfrm>
          <a:off x="2299344" y="281872"/>
          <a:ext cx="1569916" cy="15699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Learning culture</a:t>
          </a:r>
          <a:endParaRPr lang="en-GB" sz="1400" kern="1200" dirty="0"/>
        </a:p>
      </dsp:txBody>
      <dsp:txXfrm>
        <a:off x="2759162" y="741685"/>
        <a:ext cx="1110098" cy="1110087"/>
      </dsp:txXfrm>
    </dsp:sp>
    <dsp:sp modelId="{94C61D00-4622-4998-927B-7425ECF54B74}">
      <dsp:nvSpPr>
        <dsp:cNvPr id="0" name=""/>
        <dsp:cNvSpPr/>
      </dsp:nvSpPr>
      <dsp:spPr>
        <a:xfrm rot="5400000">
          <a:off x="3941766" y="281865"/>
          <a:ext cx="1569900" cy="156991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Working conditions</a:t>
          </a:r>
          <a:endParaRPr lang="en-GB" sz="1400" kern="1200" dirty="0"/>
        </a:p>
      </dsp:txBody>
      <dsp:txXfrm rot="-5400000">
        <a:off x="3941759" y="741686"/>
        <a:ext cx="1110098" cy="1110087"/>
      </dsp:txXfrm>
    </dsp:sp>
    <dsp:sp modelId="{054A3002-AB92-4A9B-BC19-B514E091BFB5}">
      <dsp:nvSpPr>
        <dsp:cNvPr id="0" name=""/>
        <dsp:cNvSpPr/>
      </dsp:nvSpPr>
      <dsp:spPr>
        <a:xfrm rot="10800000">
          <a:off x="3913468" y="1932763"/>
          <a:ext cx="1569916" cy="156990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Leadership and governance</a:t>
          </a:r>
          <a:endParaRPr lang="en-GB" sz="1400" kern="1200" dirty="0"/>
        </a:p>
      </dsp:txBody>
      <dsp:txXfrm rot="10800000">
        <a:off x="3913468" y="1932763"/>
        <a:ext cx="1110098" cy="1110087"/>
      </dsp:txXfrm>
    </dsp:sp>
    <dsp:sp modelId="{71C5749C-E58E-41FD-9141-FDBB73A48779}">
      <dsp:nvSpPr>
        <dsp:cNvPr id="0" name=""/>
        <dsp:cNvSpPr/>
      </dsp:nvSpPr>
      <dsp:spPr>
        <a:xfrm rot="16200000">
          <a:off x="2299352" y="1924278"/>
          <a:ext cx="1569900" cy="156991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Practice conditions</a:t>
          </a:r>
          <a:endParaRPr lang="en-GB" sz="1400" kern="1200" dirty="0"/>
        </a:p>
      </dsp:txBody>
      <dsp:txXfrm rot="5400000">
        <a:off x="2759163" y="1924286"/>
        <a:ext cx="1110098" cy="1110087"/>
      </dsp:txXfrm>
    </dsp:sp>
    <dsp:sp modelId="{655D5876-C330-483D-88D8-858E1D382185}">
      <dsp:nvSpPr>
        <dsp:cNvPr id="0" name=""/>
        <dsp:cNvSpPr/>
      </dsp:nvSpPr>
      <dsp:spPr>
        <a:xfrm>
          <a:off x="3622594" y="1561722"/>
          <a:ext cx="542032" cy="47133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EEE16-3384-40D2-90D2-6953EFE260D9}">
      <dsp:nvSpPr>
        <dsp:cNvPr id="0" name=""/>
        <dsp:cNvSpPr/>
      </dsp:nvSpPr>
      <dsp:spPr>
        <a:xfrm rot="10800000">
          <a:off x="3656461" y="1743004"/>
          <a:ext cx="542032" cy="47133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792D4-EBD1-9C42-9FB4-E233CFDF4564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69730-C3D6-C640-905E-212C13C7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04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16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61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01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3524 CCN_16-9 PPT Tti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7461992" y="4646445"/>
            <a:ext cx="1540073" cy="308431"/>
          </a:xfrm>
          <a:prstGeom prst="rect">
            <a:avLst/>
          </a:prstGeom>
        </p:spPr>
        <p:txBody>
          <a:bodyPr lIns="91438" tIns="45719" rIns="91438" bIns="45719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>
                <a:solidFill>
                  <a:schemeClr val="bg1"/>
                </a:solidFill>
                <a:latin typeface="DIN-Medium"/>
                <a:cs typeface="DIN-Medium"/>
              </a:rPr>
              <a:t>#</a:t>
            </a:r>
            <a:r>
              <a:rPr lang="en-US" sz="2000" dirty="0" err="1" smtClean="0">
                <a:solidFill>
                  <a:schemeClr val="bg1"/>
                </a:solidFill>
                <a:latin typeface="DIN-Medium"/>
                <a:cs typeface="DIN-Medium"/>
              </a:rPr>
              <a:t>ccnconf</a:t>
            </a:r>
            <a:endParaRPr lang="en-US" sz="1500" dirty="0">
              <a:solidFill>
                <a:schemeClr val="bg1"/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00890"/>
            <a:ext cx="4629150" cy="329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footer is edited in &gt;Insert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5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058779"/>
            <a:ext cx="4629150" cy="333700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footer is edited in &gt;Insert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7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171450" indent="-171450">
              <a:buFont typeface="Wingdings" panose="05000000000000000000" pitchFamily="2" charset="2"/>
              <a:buChar char="§"/>
              <a:defRPr sz="2400"/>
            </a:lvl1pPr>
            <a:lvl2pPr marL="514350" indent="-171450">
              <a:buFont typeface="Wingdings" panose="05000000000000000000" pitchFamily="2" charset="2"/>
              <a:buChar char="§"/>
              <a:defRPr sz="2100"/>
            </a:lvl2pPr>
            <a:lvl3pPr marL="857250" indent="-171450">
              <a:buFont typeface="Wingdings" panose="05000000000000000000" pitchFamily="2" charset="2"/>
              <a:buChar char="§"/>
              <a:defRPr sz="1800"/>
            </a:lvl3pPr>
            <a:lvl4pPr marL="1200150" indent="-171450">
              <a:buFont typeface="Wingdings" panose="05000000000000000000" pitchFamily="2" charset="2"/>
              <a:buChar char="§"/>
              <a:defRPr sz="1500"/>
            </a:lvl4pPr>
            <a:lvl5pPr marL="1543050" indent="-171450">
              <a:buFont typeface="Wingdings" panose="05000000000000000000" pitchFamily="2" charset="2"/>
              <a:buChar char="§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910478" cy="4358879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4129" y="4825529"/>
            <a:ext cx="801221" cy="273844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45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4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480"/>
            <a:ext cx="8229600" cy="594066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843561"/>
            <a:ext cx="8229600" cy="37510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7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35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Freeform 54"/>
          <p:cNvSpPr>
            <a:spLocks/>
          </p:cNvSpPr>
          <p:nvPr userDrawn="1"/>
        </p:nvSpPr>
        <p:spPr bwMode="auto">
          <a:xfrm>
            <a:off x="499501" y="4736859"/>
            <a:ext cx="8193357" cy="406641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662112"/>
          </a:xfrm>
        </p:spPr>
        <p:txBody>
          <a:bodyPr anchor="b">
            <a:normAutofit/>
          </a:bodyPr>
          <a:lstStyle>
            <a:lvl1pPr algn="l"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5808846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221E5B"/>
                </a:solidFill>
              </a:defRPr>
            </a:lvl1pPr>
          </a:lstStyle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221E5B"/>
                </a:solidFill>
              </a:defRPr>
            </a:lvl1pPr>
          </a:lstStyle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-1291828" y="947737"/>
            <a:ext cx="1131094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7454503" y="275246"/>
            <a:ext cx="1060847" cy="900113"/>
            <a:chOff x="-1995768" y="103889"/>
            <a:chExt cx="1414462" cy="1200150"/>
          </a:xfrm>
        </p:grpSpPr>
        <p:sp>
          <p:nvSpPr>
            <p:cNvPr id="62" name="Freeform 9"/>
            <p:cNvSpPr>
              <a:spLocks/>
            </p:cNvSpPr>
            <p:nvPr userDrawn="1"/>
          </p:nvSpPr>
          <p:spPr bwMode="auto">
            <a:xfrm>
              <a:off x="-836893" y="103889"/>
              <a:ext cx="61912" cy="90488"/>
            </a:xfrm>
            <a:custGeom>
              <a:avLst/>
              <a:gdLst>
                <a:gd name="T0" fmla="*/ 0 w 22"/>
                <a:gd name="T1" fmla="*/ 11 h 32"/>
                <a:gd name="T2" fmla="*/ 11 w 22"/>
                <a:gd name="T3" fmla="*/ 0 h 32"/>
                <a:gd name="T4" fmla="*/ 22 w 22"/>
                <a:gd name="T5" fmla="*/ 11 h 32"/>
                <a:gd name="T6" fmla="*/ 22 w 22"/>
                <a:gd name="T7" fmla="*/ 21 h 32"/>
                <a:gd name="T8" fmla="*/ 11 w 22"/>
                <a:gd name="T9" fmla="*/ 32 h 32"/>
                <a:gd name="T10" fmla="*/ 0 w 22"/>
                <a:gd name="T11" fmla="*/ 21 h 32"/>
                <a:gd name="T12" fmla="*/ 0 w 22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17" y="32"/>
                    <a:pt x="11" y="32"/>
                  </a:cubicBezTo>
                  <a:cubicBezTo>
                    <a:pt x="5" y="32"/>
                    <a:pt x="0" y="27"/>
                    <a:pt x="0" y="2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10"/>
            <p:cNvSpPr>
              <a:spLocks/>
            </p:cNvSpPr>
            <p:nvPr userDrawn="1"/>
          </p:nvSpPr>
          <p:spPr bwMode="auto">
            <a:xfrm>
              <a:off x="-990881" y="197552"/>
              <a:ext cx="369887" cy="246063"/>
            </a:xfrm>
            <a:custGeom>
              <a:avLst/>
              <a:gdLst>
                <a:gd name="T0" fmla="*/ 130 w 132"/>
                <a:gd name="T1" fmla="*/ 9 h 88"/>
                <a:gd name="T2" fmla="*/ 116 w 132"/>
                <a:gd name="T3" fmla="*/ 2 h 88"/>
                <a:gd name="T4" fmla="*/ 66 w 132"/>
                <a:gd name="T5" fmla="*/ 18 h 88"/>
                <a:gd name="T6" fmla="*/ 16 w 132"/>
                <a:gd name="T7" fmla="*/ 2 h 88"/>
                <a:gd name="T8" fmla="*/ 2 w 132"/>
                <a:gd name="T9" fmla="*/ 9 h 88"/>
                <a:gd name="T10" fmla="*/ 9 w 132"/>
                <a:gd name="T11" fmla="*/ 23 h 88"/>
                <a:gd name="T12" fmla="*/ 48 w 132"/>
                <a:gd name="T13" fmla="*/ 36 h 88"/>
                <a:gd name="T14" fmla="*/ 24 w 132"/>
                <a:gd name="T15" fmla="*/ 69 h 88"/>
                <a:gd name="T16" fmla="*/ 26 w 132"/>
                <a:gd name="T17" fmla="*/ 84 h 88"/>
                <a:gd name="T18" fmla="*/ 42 w 132"/>
                <a:gd name="T19" fmla="*/ 82 h 88"/>
                <a:gd name="T20" fmla="*/ 66 w 132"/>
                <a:gd name="T21" fmla="*/ 48 h 88"/>
                <a:gd name="T22" fmla="*/ 90 w 132"/>
                <a:gd name="T23" fmla="*/ 82 h 88"/>
                <a:gd name="T24" fmla="*/ 105 w 132"/>
                <a:gd name="T25" fmla="*/ 84 h 88"/>
                <a:gd name="T26" fmla="*/ 108 w 132"/>
                <a:gd name="T27" fmla="*/ 69 h 88"/>
                <a:gd name="T28" fmla="*/ 84 w 132"/>
                <a:gd name="T29" fmla="*/ 36 h 88"/>
                <a:gd name="T30" fmla="*/ 123 w 132"/>
                <a:gd name="T31" fmla="*/ 23 h 88"/>
                <a:gd name="T32" fmla="*/ 130 w 132"/>
                <a:gd name="T33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88">
                  <a:moveTo>
                    <a:pt x="130" y="9"/>
                  </a:moveTo>
                  <a:cubicBezTo>
                    <a:pt x="128" y="3"/>
                    <a:pt x="122" y="0"/>
                    <a:pt x="116" y="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5"/>
                    <a:pt x="3" y="21"/>
                    <a:pt x="9" y="23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0" y="74"/>
                    <a:pt x="21" y="81"/>
                    <a:pt x="26" y="84"/>
                  </a:cubicBezTo>
                  <a:cubicBezTo>
                    <a:pt x="31" y="88"/>
                    <a:pt x="38" y="87"/>
                    <a:pt x="42" y="82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4" y="87"/>
                    <a:pt x="100" y="88"/>
                    <a:pt x="105" y="84"/>
                  </a:cubicBezTo>
                  <a:cubicBezTo>
                    <a:pt x="110" y="81"/>
                    <a:pt x="111" y="74"/>
                    <a:pt x="108" y="6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8" y="21"/>
                    <a:pt x="132" y="15"/>
                    <a:pt x="130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11"/>
            <p:cNvSpPr>
              <a:spLocks/>
            </p:cNvSpPr>
            <p:nvPr userDrawn="1"/>
          </p:nvSpPr>
          <p:spPr bwMode="auto">
            <a:xfrm>
              <a:off x="-1140106" y="183264"/>
              <a:ext cx="47625" cy="69850"/>
            </a:xfrm>
            <a:custGeom>
              <a:avLst/>
              <a:gdLst>
                <a:gd name="T0" fmla="*/ 0 w 17"/>
                <a:gd name="T1" fmla="*/ 9 h 25"/>
                <a:gd name="T2" fmla="*/ 9 w 17"/>
                <a:gd name="T3" fmla="*/ 0 h 25"/>
                <a:gd name="T4" fmla="*/ 17 w 17"/>
                <a:gd name="T5" fmla="*/ 9 h 25"/>
                <a:gd name="T6" fmla="*/ 17 w 17"/>
                <a:gd name="T7" fmla="*/ 16 h 25"/>
                <a:gd name="T8" fmla="*/ 9 w 17"/>
                <a:gd name="T9" fmla="*/ 25 h 25"/>
                <a:gd name="T10" fmla="*/ 0 w 17"/>
                <a:gd name="T11" fmla="*/ 16 h 25"/>
                <a:gd name="T12" fmla="*/ 0 w 1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5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1"/>
                    <a:pt x="13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12"/>
            <p:cNvSpPr>
              <a:spLocks/>
            </p:cNvSpPr>
            <p:nvPr userDrawn="1"/>
          </p:nvSpPr>
          <p:spPr bwMode="auto">
            <a:xfrm>
              <a:off x="-1254406" y="256289"/>
              <a:ext cx="280987" cy="185738"/>
            </a:xfrm>
            <a:custGeom>
              <a:avLst/>
              <a:gdLst>
                <a:gd name="T0" fmla="*/ 99 w 100"/>
                <a:gd name="T1" fmla="*/ 6 h 66"/>
                <a:gd name="T2" fmla="*/ 88 w 100"/>
                <a:gd name="T3" fmla="*/ 1 h 66"/>
                <a:gd name="T4" fmla="*/ 50 w 100"/>
                <a:gd name="T5" fmla="*/ 14 h 66"/>
                <a:gd name="T6" fmla="*/ 12 w 100"/>
                <a:gd name="T7" fmla="*/ 1 h 66"/>
                <a:gd name="T8" fmla="*/ 1 w 100"/>
                <a:gd name="T9" fmla="*/ 6 h 66"/>
                <a:gd name="T10" fmla="*/ 6 w 100"/>
                <a:gd name="T11" fmla="*/ 17 h 66"/>
                <a:gd name="T12" fmla="*/ 36 w 100"/>
                <a:gd name="T13" fmla="*/ 27 h 66"/>
                <a:gd name="T14" fmla="*/ 18 w 100"/>
                <a:gd name="T15" fmla="*/ 52 h 66"/>
                <a:gd name="T16" fmla="*/ 20 w 100"/>
                <a:gd name="T17" fmla="*/ 64 h 66"/>
                <a:gd name="T18" fmla="*/ 31 w 100"/>
                <a:gd name="T19" fmla="*/ 62 h 66"/>
                <a:gd name="T20" fmla="*/ 50 w 100"/>
                <a:gd name="T21" fmla="*/ 36 h 66"/>
                <a:gd name="T22" fmla="*/ 68 w 100"/>
                <a:gd name="T23" fmla="*/ 62 h 66"/>
                <a:gd name="T24" fmla="*/ 80 w 100"/>
                <a:gd name="T25" fmla="*/ 64 h 66"/>
                <a:gd name="T26" fmla="*/ 82 w 100"/>
                <a:gd name="T27" fmla="*/ 52 h 66"/>
                <a:gd name="T28" fmla="*/ 63 w 100"/>
                <a:gd name="T29" fmla="*/ 27 h 66"/>
                <a:gd name="T30" fmla="*/ 93 w 100"/>
                <a:gd name="T31" fmla="*/ 17 h 66"/>
                <a:gd name="T32" fmla="*/ 99 w 100"/>
                <a:gd name="T3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66">
                  <a:moveTo>
                    <a:pt x="99" y="6"/>
                  </a:moveTo>
                  <a:cubicBezTo>
                    <a:pt x="97" y="2"/>
                    <a:pt x="92" y="0"/>
                    <a:pt x="88" y="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5" y="56"/>
                    <a:pt x="16" y="61"/>
                    <a:pt x="20" y="64"/>
                  </a:cubicBezTo>
                  <a:cubicBezTo>
                    <a:pt x="23" y="66"/>
                    <a:pt x="29" y="66"/>
                    <a:pt x="31" y="6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1" y="66"/>
                    <a:pt x="76" y="66"/>
                    <a:pt x="80" y="64"/>
                  </a:cubicBezTo>
                  <a:cubicBezTo>
                    <a:pt x="84" y="61"/>
                    <a:pt x="84" y="56"/>
                    <a:pt x="82" y="5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8" y="15"/>
                    <a:pt x="100" y="11"/>
                    <a:pt x="99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13"/>
            <p:cNvSpPr>
              <a:spLocks/>
            </p:cNvSpPr>
            <p:nvPr userDrawn="1"/>
          </p:nvSpPr>
          <p:spPr bwMode="auto">
            <a:xfrm>
              <a:off x="-1363943" y="249939"/>
              <a:ext cx="36512" cy="47625"/>
            </a:xfrm>
            <a:custGeom>
              <a:avLst/>
              <a:gdLst>
                <a:gd name="T0" fmla="*/ 0 w 13"/>
                <a:gd name="T1" fmla="*/ 6 h 17"/>
                <a:gd name="T2" fmla="*/ 7 w 13"/>
                <a:gd name="T3" fmla="*/ 0 h 17"/>
                <a:gd name="T4" fmla="*/ 13 w 13"/>
                <a:gd name="T5" fmla="*/ 6 h 17"/>
                <a:gd name="T6" fmla="*/ 13 w 13"/>
                <a:gd name="T7" fmla="*/ 11 h 17"/>
                <a:gd name="T8" fmla="*/ 7 w 13"/>
                <a:gd name="T9" fmla="*/ 17 h 17"/>
                <a:gd name="T10" fmla="*/ 0 w 13"/>
                <a:gd name="T11" fmla="*/ 11 h 17"/>
                <a:gd name="T12" fmla="*/ 0 w 13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3" y="17"/>
                    <a:pt x="0" y="15"/>
                    <a:pt x="0" y="1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14"/>
            <p:cNvSpPr>
              <a:spLocks/>
            </p:cNvSpPr>
            <p:nvPr userDrawn="1"/>
          </p:nvSpPr>
          <p:spPr bwMode="auto">
            <a:xfrm>
              <a:off x="-1451256" y="300739"/>
              <a:ext cx="211137" cy="141288"/>
            </a:xfrm>
            <a:custGeom>
              <a:avLst/>
              <a:gdLst>
                <a:gd name="T0" fmla="*/ 74 w 75"/>
                <a:gd name="T1" fmla="*/ 5 h 50"/>
                <a:gd name="T2" fmla="*/ 66 w 75"/>
                <a:gd name="T3" fmla="*/ 1 h 50"/>
                <a:gd name="T4" fmla="*/ 38 w 75"/>
                <a:gd name="T5" fmla="*/ 11 h 50"/>
                <a:gd name="T6" fmla="*/ 9 w 75"/>
                <a:gd name="T7" fmla="*/ 1 h 50"/>
                <a:gd name="T8" fmla="*/ 1 w 75"/>
                <a:gd name="T9" fmla="*/ 5 h 50"/>
                <a:gd name="T10" fmla="*/ 5 w 75"/>
                <a:gd name="T11" fmla="*/ 13 h 50"/>
                <a:gd name="T12" fmla="*/ 28 w 75"/>
                <a:gd name="T13" fmla="*/ 20 h 50"/>
                <a:gd name="T14" fmla="*/ 14 w 75"/>
                <a:gd name="T15" fmla="*/ 39 h 50"/>
                <a:gd name="T16" fmla="*/ 15 w 75"/>
                <a:gd name="T17" fmla="*/ 48 h 50"/>
                <a:gd name="T18" fmla="*/ 24 w 75"/>
                <a:gd name="T19" fmla="*/ 47 h 50"/>
                <a:gd name="T20" fmla="*/ 38 w 75"/>
                <a:gd name="T21" fmla="*/ 28 h 50"/>
                <a:gd name="T22" fmla="*/ 51 w 75"/>
                <a:gd name="T23" fmla="*/ 47 h 50"/>
                <a:gd name="T24" fmla="*/ 60 w 75"/>
                <a:gd name="T25" fmla="*/ 48 h 50"/>
                <a:gd name="T26" fmla="*/ 62 w 75"/>
                <a:gd name="T27" fmla="*/ 39 h 50"/>
                <a:gd name="T28" fmla="*/ 48 w 75"/>
                <a:gd name="T29" fmla="*/ 20 h 50"/>
                <a:gd name="T30" fmla="*/ 70 w 75"/>
                <a:gd name="T31" fmla="*/ 13 h 50"/>
                <a:gd name="T32" fmla="*/ 74 w 75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50">
                  <a:moveTo>
                    <a:pt x="74" y="5"/>
                  </a:moveTo>
                  <a:cubicBezTo>
                    <a:pt x="73" y="2"/>
                    <a:pt x="69" y="0"/>
                    <a:pt x="66" y="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9"/>
                    <a:pt x="2" y="12"/>
                    <a:pt x="5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42"/>
                    <a:pt x="12" y="46"/>
                    <a:pt x="15" y="48"/>
                  </a:cubicBezTo>
                  <a:cubicBezTo>
                    <a:pt x="18" y="50"/>
                    <a:pt x="22" y="49"/>
                    <a:pt x="24" y="4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9"/>
                    <a:pt x="57" y="50"/>
                    <a:pt x="60" y="48"/>
                  </a:cubicBezTo>
                  <a:cubicBezTo>
                    <a:pt x="63" y="46"/>
                    <a:pt x="64" y="42"/>
                    <a:pt x="62" y="3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2"/>
                    <a:pt x="75" y="9"/>
                    <a:pt x="74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15"/>
            <p:cNvSpPr>
              <a:spLocks noEditPoints="1"/>
            </p:cNvSpPr>
            <p:nvPr userDrawn="1"/>
          </p:nvSpPr>
          <p:spPr bwMode="auto">
            <a:xfrm>
              <a:off x="-1995768" y="421389"/>
              <a:ext cx="325437" cy="396875"/>
            </a:xfrm>
            <a:custGeom>
              <a:avLst/>
              <a:gdLst>
                <a:gd name="T0" fmla="*/ 58 w 116"/>
                <a:gd name="T1" fmla="*/ 141 h 141"/>
                <a:gd name="T2" fmla="*/ 0 w 116"/>
                <a:gd name="T3" fmla="*/ 71 h 141"/>
                <a:gd name="T4" fmla="*/ 58 w 116"/>
                <a:gd name="T5" fmla="*/ 0 h 141"/>
                <a:gd name="T6" fmla="*/ 116 w 116"/>
                <a:gd name="T7" fmla="*/ 71 h 141"/>
                <a:gd name="T8" fmla="*/ 58 w 116"/>
                <a:gd name="T9" fmla="*/ 141 h 141"/>
                <a:gd name="T10" fmla="*/ 59 w 116"/>
                <a:gd name="T11" fmla="*/ 16 h 141"/>
                <a:gd name="T12" fmla="*/ 22 w 116"/>
                <a:gd name="T13" fmla="*/ 71 h 141"/>
                <a:gd name="T14" fmla="*/ 32 w 116"/>
                <a:gd name="T15" fmla="*/ 113 h 141"/>
                <a:gd name="T16" fmla="*/ 58 w 116"/>
                <a:gd name="T17" fmla="*/ 125 h 141"/>
                <a:gd name="T18" fmla="*/ 94 w 116"/>
                <a:gd name="T19" fmla="*/ 71 h 141"/>
                <a:gd name="T20" fmla="*/ 59 w 116"/>
                <a:gd name="T21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1">
                  <a:moveTo>
                    <a:pt x="58" y="141"/>
                  </a:moveTo>
                  <a:cubicBezTo>
                    <a:pt x="20" y="141"/>
                    <a:pt x="0" y="116"/>
                    <a:pt x="0" y="71"/>
                  </a:cubicBezTo>
                  <a:cubicBezTo>
                    <a:pt x="0" y="25"/>
                    <a:pt x="21" y="0"/>
                    <a:pt x="58" y="0"/>
                  </a:cubicBezTo>
                  <a:cubicBezTo>
                    <a:pt x="96" y="0"/>
                    <a:pt x="116" y="25"/>
                    <a:pt x="116" y="71"/>
                  </a:cubicBezTo>
                  <a:cubicBezTo>
                    <a:pt x="116" y="116"/>
                    <a:pt x="96" y="141"/>
                    <a:pt x="58" y="141"/>
                  </a:cubicBezTo>
                  <a:moveTo>
                    <a:pt x="59" y="16"/>
                  </a:moveTo>
                  <a:cubicBezTo>
                    <a:pt x="35" y="16"/>
                    <a:pt x="22" y="35"/>
                    <a:pt x="22" y="71"/>
                  </a:cubicBezTo>
                  <a:cubicBezTo>
                    <a:pt x="22" y="88"/>
                    <a:pt x="26" y="104"/>
                    <a:pt x="32" y="113"/>
                  </a:cubicBezTo>
                  <a:cubicBezTo>
                    <a:pt x="37" y="121"/>
                    <a:pt x="47" y="125"/>
                    <a:pt x="58" y="125"/>
                  </a:cubicBezTo>
                  <a:cubicBezTo>
                    <a:pt x="82" y="125"/>
                    <a:pt x="94" y="107"/>
                    <a:pt x="94" y="71"/>
                  </a:cubicBezTo>
                  <a:cubicBezTo>
                    <a:pt x="94" y="34"/>
                    <a:pt x="82" y="16"/>
                    <a:pt x="59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16"/>
            <p:cNvSpPr>
              <a:spLocks/>
            </p:cNvSpPr>
            <p:nvPr userDrawn="1"/>
          </p:nvSpPr>
          <p:spPr bwMode="auto">
            <a:xfrm>
              <a:off x="-1648106" y="394402"/>
              <a:ext cx="193675" cy="417513"/>
            </a:xfrm>
            <a:custGeom>
              <a:avLst/>
              <a:gdLst>
                <a:gd name="T0" fmla="*/ 67 w 69"/>
                <a:gd name="T1" fmla="*/ 16 h 149"/>
                <a:gd name="T2" fmla="*/ 50 w 69"/>
                <a:gd name="T3" fmla="*/ 15 h 149"/>
                <a:gd name="T4" fmla="*/ 37 w 69"/>
                <a:gd name="T5" fmla="*/ 33 h 149"/>
                <a:gd name="T6" fmla="*/ 37 w 69"/>
                <a:gd name="T7" fmla="*/ 52 h 149"/>
                <a:gd name="T8" fmla="*/ 64 w 69"/>
                <a:gd name="T9" fmla="*/ 52 h 149"/>
                <a:gd name="T10" fmla="*/ 64 w 69"/>
                <a:gd name="T11" fmla="*/ 65 h 149"/>
                <a:gd name="T12" fmla="*/ 37 w 69"/>
                <a:gd name="T13" fmla="*/ 65 h 149"/>
                <a:gd name="T14" fmla="*/ 37 w 69"/>
                <a:gd name="T15" fmla="*/ 149 h 149"/>
                <a:gd name="T16" fmla="*/ 17 w 69"/>
                <a:gd name="T17" fmla="*/ 149 h 149"/>
                <a:gd name="T18" fmla="*/ 17 w 69"/>
                <a:gd name="T19" fmla="*/ 65 h 149"/>
                <a:gd name="T20" fmla="*/ 0 w 69"/>
                <a:gd name="T21" fmla="*/ 65 h 149"/>
                <a:gd name="T22" fmla="*/ 0 w 69"/>
                <a:gd name="T23" fmla="*/ 54 h 149"/>
                <a:gd name="T24" fmla="*/ 17 w 69"/>
                <a:gd name="T25" fmla="*/ 51 h 149"/>
                <a:gd name="T26" fmla="*/ 17 w 69"/>
                <a:gd name="T27" fmla="*/ 35 h 149"/>
                <a:gd name="T28" fmla="*/ 22 w 69"/>
                <a:gd name="T29" fmla="*/ 11 h 149"/>
                <a:gd name="T30" fmla="*/ 44 w 69"/>
                <a:gd name="T31" fmla="*/ 0 h 149"/>
                <a:gd name="T32" fmla="*/ 69 w 69"/>
                <a:gd name="T33" fmla="*/ 4 h 149"/>
                <a:gd name="T34" fmla="*/ 67 w 69"/>
                <a:gd name="T35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49">
                  <a:moveTo>
                    <a:pt x="67" y="16"/>
                  </a:moveTo>
                  <a:cubicBezTo>
                    <a:pt x="65" y="16"/>
                    <a:pt x="59" y="15"/>
                    <a:pt x="50" y="15"/>
                  </a:cubicBezTo>
                  <a:cubicBezTo>
                    <a:pt x="40" y="15"/>
                    <a:pt x="37" y="19"/>
                    <a:pt x="37" y="3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1"/>
                    <a:pt x="18" y="16"/>
                    <a:pt x="22" y="11"/>
                  </a:cubicBezTo>
                  <a:cubicBezTo>
                    <a:pt x="27" y="4"/>
                    <a:pt x="34" y="0"/>
                    <a:pt x="44" y="0"/>
                  </a:cubicBezTo>
                  <a:cubicBezTo>
                    <a:pt x="54" y="0"/>
                    <a:pt x="66" y="3"/>
                    <a:pt x="69" y="4"/>
                  </a:cubicBezTo>
                  <a:lnTo>
                    <a:pt x="6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17"/>
            <p:cNvSpPr>
              <a:spLocks/>
            </p:cNvSpPr>
            <p:nvPr userDrawn="1"/>
          </p:nvSpPr>
          <p:spPr bwMode="auto">
            <a:xfrm>
              <a:off x="-1456018" y="534102"/>
              <a:ext cx="190500" cy="284163"/>
            </a:xfrm>
            <a:custGeom>
              <a:avLst/>
              <a:gdLst>
                <a:gd name="T0" fmla="*/ 31 w 68"/>
                <a:gd name="T1" fmla="*/ 101 h 101"/>
                <a:gd name="T2" fmla="*/ 0 w 68"/>
                <a:gd name="T3" fmla="*/ 96 h 101"/>
                <a:gd name="T4" fmla="*/ 3 w 68"/>
                <a:gd name="T5" fmla="*/ 83 h 101"/>
                <a:gd name="T6" fmla="*/ 27 w 68"/>
                <a:gd name="T7" fmla="*/ 86 h 101"/>
                <a:gd name="T8" fmla="*/ 48 w 68"/>
                <a:gd name="T9" fmla="*/ 72 h 101"/>
                <a:gd name="T10" fmla="*/ 31 w 68"/>
                <a:gd name="T11" fmla="*/ 57 h 101"/>
                <a:gd name="T12" fmla="*/ 1 w 68"/>
                <a:gd name="T13" fmla="*/ 29 h 101"/>
                <a:gd name="T14" fmla="*/ 35 w 68"/>
                <a:gd name="T15" fmla="*/ 0 h 101"/>
                <a:gd name="T16" fmla="*/ 63 w 68"/>
                <a:gd name="T17" fmla="*/ 5 h 101"/>
                <a:gd name="T18" fmla="*/ 60 w 68"/>
                <a:gd name="T19" fmla="*/ 17 h 101"/>
                <a:gd name="T20" fmla="*/ 37 w 68"/>
                <a:gd name="T21" fmla="*/ 14 h 101"/>
                <a:gd name="T22" fmla="*/ 21 w 68"/>
                <a:gd name="T23" fmla="*/ 27 h 101"/>
                <a:gd name="T24" fmla="*/ 68 w 68"/>
                <a:gd name="T25" fmla="*/ 69 h 101"/>
                <a:gd name="T26" fmla="*/ 31 w 68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01">
                  <a:moveTo>
                    <a:pt x="31" y="101"/>
                  </a:moveTo>
                  <a:cubicBezTo>
                    <a:pt x="21" y="101"/>
                    <a:pt x="12" y="99"/>
                    <a:pt x="0" y="9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3" y="85"/>
                    <a:pt x="20" y="86"/>
                    <a:pt x="27" y="86"/>
                  </a:cubicBezTo>
                  <a:cubicBezTo>
                    <a:pt x="41" y="86"/>
                    <a:pt x="48" y="81"/>
                    <a:pt x="48" y="72"/>
                  </a:cubicBezTo>
                  <a:cubicBezTo>
                    <a:pt x="48" y="64"/>
                    <a:pt x="45" y="61"/>
                    <a:pt x="31" y="57"/>
                  </a:cubicBezTo>
                  <a:cubicBezTo>
                    <a:pt x="14" y="52"/>
                    <a:pt x="1" y="47"/>
                    <a:pt x="1" y="29"/>
                  </a:cubicBezTo>
                  <a:cubicBezTo>
                    <a:pt x="1" y="10"/>
                    <a:pt x="14" y="0"/>
                    <a:pt x="35" y="0"/>
                  </a:cubicBezTo>
                  <a:cubicBezTo>
                    <a:pt x="43" y="0"/>
                    <a:pt x="52" y="1"/>
                    <a:pt x="63" y="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16"/>
                    <a:pt x="45" y="14"/>
                    <a:pt x="37" y="14"/>
                  </a:cubicBezTo>
                  <a:cubicBezTo>
                    <a:pt x="27" y="14"/>
                    <a:pt x="21" y="19"/>
                    <a:pt x="21" y="27"/>
                  </a:cubicBezTo>
                  <a:cubicBezTo>
                    <a:pt x="21" y="47"/>
                    <a:pt x="68" y="34"/>
                    <a:pt x="68" y="69"/>
                  </a:cubicBezTo>
                  <a:cubicBezTo>
                    <a:pt x="68" y="89"/>
                    <a:pt x="54" y="101"/>
                    <a:pt x="31" y="10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18"/>
            <p:cNvSpPr>
              <a:spLocks/>
            </p:cNvSpPr>
            <p:nvPr userDrawn="1"/>
          </p:nvSpPr>
          <p:spPr bwMode="auto">
            <a:xfrm>
              <a:off x="-1262343" y="464252"/>
              <a:ext cx="187325" cy="354013"/>
            </a:xfrm>
            <a:custGeom>
              <a:avLst/>
              <a:gdLst>
                <a:gd name="T0" fmla="*/ 39 w 67"/>
                <a:gd name="T1" fmla="*/ 126 h 126"/>
                <a:gd name="T2" fmla="*/ 19 w 67"/>
                <a:gd name="T3" fmla="*/ 115 h 126"/>
                <a:gd name="T4" fmla="*/ 17 w 67"/>
                <a:gd name="T5" fmla="*/ 93 h 126"/>
                <a:gd name="T6" fmla="*/ 17 w 67"/>
                <a:gd name="T7" fmla="*/ 40 h 126"/>
                <a:gd name="T8" fmla="*/ 0 w 67"/>
                <a:gd name="T9" fmla="*/ 40 h 126"/>
                <a:gd name="T10" fmla="*/ 0 w 67"/>
                <a:gd name="T11" fmla="*/ 29 h 126"/>
                <a:gd name="T12" fmla="*/ 17 w 67"/>
                <a:gd name="T13" fmla="*/ 27 h 126"/>
                <a:gd name="T14" fmla="*/ 17 w 67"/>
                <a:gd name="T15" fmla="*/ 0 h 126"/>
                <a:gd name="T16" fmla="*/ 37 w 67"/>
                <a:gd name="T17" fmla="*/ 0 h 126"/>
                <a:gd name="T18" fmla="*/ 37 w 67"/>
                <a:gd name="T19" fmla="*/ 27 h 126"/>
                <a:gd name="T20" fmla="*/ 63 w 67"/>
                <a:gd name="T21" fmla="*/ 27 h 126"/>
                <a:gd name="T22" fmla="*/ 63 w 67"/>
                <a:gd name="T23" fmla="*/ 40 h 126"/>
                <a:gd name="T24" fmla="*/ 37 w 67"/>
                <a:gd name="T25" fmla="*/ 40 h 126"/>
                <a:gd name="T26" fmla="*/ 37 w 67"/>
                <a:gd name="T27" fmla="*/ 87 h 126"/>
                <a:gd name="T28" fmla="*/ 38 w 67"/>
                <a:gd name="T29" fmla="*/ 106 h 126"/>
                <a:gd name="T30" fmla="*/ 47 w 67"/>
                <a:gd name="T31" fmla="*/ 110 h 126"/>
                <a:gd name="T32" fmla="*/ 64 w 67"/>
                <a:gd name="T33" fmla="*/ 107 h 126"/>
                <a:gd name="T34" fmla="*/ 67 w 67"/>
                <a:gd name="T35" fmla="*/ 120 h 126"/>
                <a:gd name="T36" fmla="*/ 39 w 67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26">
                  <a:moveTo>
                    <a:pt x="39" y="126"/>
                  </a:moveTo>
                  <a:cubicBezTo>
                    <a:pt x="30" y="126"/>
                    <a:pt x="23" y="122"/>
                    <a:pt x="19" y="115"/>
                  </a:cubicBezTo>
                  <a:cubicBezTo>
                    <a:pt x="17" y="111"/>
                    <a:pt x="17" y="106"/>
                    <a:pt x="17" y="9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04"/>
                    <a:pt x="37" y="104"/>
                    <a:pt x="38" y="106"/>
                  </a:cubicBezTo>
                  <a:cubicBezTo>
                    <a:pt x="40" y="109"/>
                    <a:pt x="43" y="110"/>
                    <a:pt x="47" y="110"/>
                  </a:cubicBezTo>
                  <a:cubicBezTo>
                    <a:pt x="52" y="110"/>
                    <a:pt x="56" y="109"/>
                    <a:pt x="64" y="107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55" y="124"/>
                    <a:pt x="47" y="126"/>
                    <a:pt x="39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auto">
            <a:xfrm>
              <a:off x="-1071843" y="530927"/>
              <a:ext cx="230187" cy="287338"/>
            </a:xfrm>
            <a:custGeom>
              <a:avLst/>
              <a:gdLst>
                <a:gd name="T0" fmla="*/ 21 w 82"/>
                <a:gd name="T1" fmla="*/ 54 h 102"/>
                <a:gd name="T2" fmla="*/ 21 w 82"/>
                <a:gd name="T3" fmla="*/ 57 h 102"/>
                <a:gd name="T4" fmla="*/ 45 w 82"/>
                <a:gd name="T5" fmla="*/ 85 h 102"/>
                <a:gd name="T6" fmla="*/ 77 w 82"/>
                <a:gd name="T7" fmla="*/ 79 h 102"/>
                <a:gd name="T8" fmla="*/ 81 w 82"/>
                <a:gd name="T9" fmla="*/ 90 h 102"/>
                <a:gd name="T10" fmla="*/ 39 w 82"/>
                <a:gd name="T11" fmla="*/ 102 h 102"/>
                <a:gd name="T12" fmla="*/ 0 w 82"/>
                <a:gd name="T13" fmla="*/ 54 h 102"/>
                <a:gd name="T14" fmla="*/ 43 w 82"/>
                <a:gd name="T15" fmla="*/ 0 h 102"/>
                <a:gd name="T16" fmla="*/ 82 w 82"/>
                <a:gd name="T17" fmla="*/ 49 h 102"/>
                <a:gd name="T18" fmla="*/ 82 w 82"/>
                <a:gd name="T19" fmla="*/ 54 h 102"/>
                <a:gd name="T20" fmla="*/ 21 w 82"/>
                <a:gd name="T21" fmla="*/ 54 h 102"/>
                <a:gd name="T22" fmla="*/ 44 w 82"/>
                <a:gd name="T23" fmla="*/ 14 h 102"/>
                <a:gd name="T24" fmla="*/ 22 w 82"/>
                <a:gd name="T25" fmla="*/ 42 h 102"/>
                <a:gd name="T26" fmla="*/ 63 w 82"/>
                <a:gd name="T27" fmla="*/ 40 h 102"/>
                <a:gd name="T28" fmla="*/ 44 w 82"/>
                <a:gd name="T2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02">
                  <a:moveTo>
                    <a:pt x="21" y="54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1" y="76"/>
                    <a:pt x="29" y="85"/>
                    <a:pt x="45" y="85"/>
                  </a:cubicBezTo>
                  <a:cubicBezTo>
                    <a:pt x="53" y="85"/>
                    <a:pt x="61" y="84"/>
                    <a:pt x="77" y="7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61" y="99"/>
                    <a:pt x="51" y="102"/>
                    <a:pt x="39" y="102"/>
                  </a:cubicBezTo>
                  <a:cubicBezTo>
                    <a:pt x="15" y="102"/>
                    <a:pt x="0" y="84"/>
                    <a:pt x="0" y="54"/>
                  </a:cubicBezTo>
                  <a:cubicBezTo>
                    <a:pt x="0" y="22"/>
                    <a:pt x="16" y="0"/>
                    <a:pt x="43" y="0"/>
                  </a:cubicBezTo>
                  <a:cubicBezTo>
                    <a:pt x="69" y="0"/>
                    <a:pt x="82" y="16"/>
                    <a:pt x="82" y="49"/>
                  </a:cubicBezTo>
                  <a:cubicBezTo>
                    <a:pt x="82" y="54"/>
                    <a:pt x="82" y="54"/>
                    <a:pt x="82" y="54"/>
                  </a:cubicBezTo>
                  <a:lnTo>
                    <a:pt x="21" y="54"/>
                  </a:lnTo>
                  <a:close/>
                  <a:moveTo>
                    <a:pt x="44" y="14"/>
                  </a:moveTo>
                  <a:cubicBezTo>
                    <a:pt x="31" y="14"/>
                    <a:pt x="24" y="24"/>
                    <a:pt x="22" y="4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23"/>
                    <a:pt x="57" y="14"/>
                    <a:pt x="44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20"/>
            <p:cNvSpPr>
              <a:spLocks noEditPoints="1"/>
            </p:cNvSpPr>
            <p:nvPr userDrawn="1"/>
          </p:nvSpPr>
          <p:spPr bwMode="auto">
            <a:xfrm>
              <a:off x="-816256" y="402339"/>
              <a:ext cx="234950" cy="415925"/>
            </a:xfrm>
            <a:custGeom>
              <a:avLst/>
              <a:gdLst>
                <a:gd name="T0" fmla="*/ 65 w 84"/>
                <a:gd name="T1" fmla="*/ 146 h 148"/>
                <a:gd name="T2" fmla="*/ 65 w 84"/>
                <a:gd name="T3" fmla="*/ 137 h 148"/>
                <a:gd name="T4" fmla="*/ 33 w 84"/>
                <a:gd name="T5" fmla="*/ 148 h 148"/>
                <a:gd name="T6" fmla="*/ 0 w 84"/>
                <a:gd name="T7" fmla="*/ 97 h 148"/>
                <a:gd name="T8" fmla="*/ 35 w 84"/>
                <a:gd name="T9" fmla="*/ 46 h 148"/>
                <a:gd name="T10" fmla="*/ 64 w 84"/>
                <a:gd name="T11" fmla="*/ 57 h 148"/>
                <a:gd name="T12" fmla="*/ 64 w 84"/>
                <a:gd name="T13" fmla="*/ 0 h 148"/>
                <a:gd name="T14" fmla="*/ 84 w 84"/>
                <a:gd name="T15" fmla="*/ 0 h 148"/>
                <a:gd name="T16" fmla="*/ 84 w 84"/>
                <a:gd name="T17" fmla="*/ 146 h 148"/>
                <a:gd name="T18" fmla="*/ 65 w 84"/>
                <a:gd name="T19" fmla="*/ 146 h 148"/>
                <a:gd name="T20" fmla="*/ 64 w 84"/>
                <a:gd name="T21" fmla="*/ 69 h 148"/>
                <a:gd name="T22" fmla="*/ 42 w 84"/>
                <a:gd name="T23" fmla="*/ 64 h 148"/>
                <a:gd name="T24" fmla="*/ 21 w 84"/>
                <a:gd name="T25" fmla="*/ 97 h 148"/>
                <a:gd name="T26" fmla="*/ 41 w 84"/>
                <a:gd name="T27" fmla="*/ 131 h 148"/>
                <a:gd name="T28" fmla="*/ 64 w 84"/>
                <a:gd name="T29" fmla="*/ 125 h 148"/>
                <a:gd name="T30" fmla="*/ 64 w 84"/>
                <a:gd name="T31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48">
                  <a:moveTo>
                    <a:pt x="65" y="146"/>
                  </a:moveTo>
                  <a:cubicBezTo>
                    <a:pt x="65" y="137"/>
                    <a:pt x="65" y="137"/>
                    <a:pt x="65" y="137"/>
                  </a:cubicBezTo>
                  <a:cubicBezTo>
                    <a:pt x="54" y="143"/>
                    <a:pt x="43" y="148"/>
                    <a:pt x="33" y="148"/>
                  </a:cubicBezTo>
                  <a:cubicBezTo>
                    <a:pt x="12" y="148"/>
                    <a:pt x="0" y="129"/>
                    <a:pt x="0" y="97"/>
                  </a:cubicBezTo>
                  <a:cubicBezTo>
                    <a:pt x="0" y="66"/>
                    <a:pt x="14" y="46"/>
                    <a:pt x="35" y="46"/>
                  </a:cubicBezTo>
                  <a:cubicBezTo>
                    <a:pt x="46" y="46"/>
                    <a:pt x="55" y="52"/>
                    <a:pt x="64" y="5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46"/>
                    <a:pt x="84" y="146"/>
                    <a:pt x="84" y="146"/>
                  </a:cubicBezTo>
                  <a:lnTo>
                    <a:pt x="65" y="146"/>
                  </a:lnTo>
                  <a:close/>
                  <a:moveTo>
                    <a:pt x="64" y="69"/>
                  </a:moveTo>
                  <a:cubicBezTo>
                    <a:pt x="52" y="65"/>
                    <a:pt x="48" y="64"/>
                    <a:pt x="42" y="64"/>
                  </a:cubicBezTo>
                  <a:cubicBezTo>
                    <a:pt x="28" y="64"/>
                    <a:pt x="21" y="75"/>
                    <a:pt x="21" y="97"/>
                  </a:cubicBezTo>
                  <a:cubicBezTo>
                    <a:pt x="21" y="120"/>
                    <a:pt x="28" y="131"/>
                    <a:pt x="41" y="131"/>
                  </a:cubicBezTo>
                  <a:cubicBezTo>
                    <a:pt x="47" y="131"/>
                    <a:pt x="52" y="129"/>
                    <a:pt x="64" y="125"/>
                  </a:cubicBezTo>
                  <a:lnTo>
                    <a:pt x="6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21"/>
            <p:cNvSpPr>
              <a:spLocks/>
            </p:cNvSpPr>
            <p:nvPr userDrawn="1"/>
          </p:nvSpPr>
          <p:spPr bwMode="auto">
            <a:xfrm>
              <a:off x="-1973543" y="950027"/>
              <a:ext cx="46037" cy="98425"/>
            </a:xfrm>
            <a:custGeom>
              <a:avLst/>
              <a:gdLst>
                <a:gd name="T0" fmla="*/ 15 w 16"/>
                <a:gd name="T1" fmla="*/ 5 h 35"/>
                <a:gd name="T2" fmla="*/ 6 w 16"/>
                <a:gd name="T3" fmla="*/ 7 h 35"/>
                <a:gd name="T4" fmla="*/ 6 w 16"/>
                <a:gd name="T5" fmla="*/ 35 h 35"/>
                <a:gd name="T6" fmla="*/ 0 w 16"/>
                <a:gd name="T7" fmla="*/ 35 h 35"/>
                <a:gd name="T8" fmla="*/ 0 w 16"/>
                <a:gd name="T9" fmla="*/ 0 h 35"/>
                <a:gd name="T10" fmla="*/ 5 w 16"/>
                <a:gd name="T11" fmla="*/ 0 h 35"/>
                <a:gd name="T12" fmla="*/ 5 w 16"/>
                <a:gd name="T13" fmla="*/ 3 h 35"/>
                <a:gd name="T14" fmla="*/ 15 w 16"/>
                <a:gd name="T15" fmla="*/ 0 h 35"/>
                <a:gd name="T16" fmla="*/ 16 w 16"/>
                <a:gd name="T17" fmla="*/ 0 h 35"/>
                <a:gd name="T18" fmla="*/ 16 w 16"/>
                <a:gd name="T19" fmla="*/ 5 h 35"/>
                <a:gd name="T20" fmla="*/ 15 w 16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22"/>
            <p:cNvSpPr>
              <a:spLocks noEditPoints="1"/>
            </p:cNvSpPr>
            <p:nvPr userDrawn="1"/>
          </p:nvSpPr>
          <p:spPr bwMode="auto">
            <a:xfrm>
              <a:off x="-1919568" y="946852"/>
              <a:ext cx="69850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6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reeform 23"/>
            <p:cNvSpPr>
              <a:spLocks noEditPoints="1"/>
            </p:cNvSpPr>
            <p:nvPr userDrawn="1"/>
          </p:nvSpPr>
          <p:spPr bwMode="auto">
            <a:xfrm>
              <a:off x="-1821143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1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1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reeform 24"/>
            <p:cNvSpPr>
              <a:spLocks/>
            </p:cNvSpPr>
            <p:nvPr userDrawn="1"/>
          </p:nvSpPr>
          <p:spPr bwMode="auto">
            <a:xfrm>
              <a:off x="-1781456" y="946852"/>
              <a:ext cx="63500" cy="104775"/>
            </a:xfrm>
            <a:custGeom>
              <a:avLst/>
              <a:gdLst>
                <a:gd name="T0" fmla="*/ 10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0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0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4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4" y="0"/>
                    <a:pt x="17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0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reeform 25"/>
            <p:cNvSpPr>
              <a:spLocks noEditPoints="1"/>
            </p:cNvSpPr>
            <p:nvPr userDrawn="1"/>
          </p:nvSpPr>
          <p:spPr bwMode="auto">
            <a:xfrm>
              <a:off x="-1697318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reeform 26"/>
            <p:cNvSpPr>
              <a:spLocks/>
            </p:cNvSpPr>
            <p:nvPr userDrawn="1"/>
          </p:nvSpPr>
          <p:spPr bwMode="auto">
            <a:xfrm>
              <a:off x="-1649693" y="946852"/>
              <a:ext cx="74612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6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6" y="5"/>
                  </a:cubicBezTo>
                  <a:cubicBezTo>
                    <a:pt x="13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4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27"/>
            <p:cNvSpPr>
              <a:spLocks noEditPoints="1"/>
            </p:cNvSpPr>
            <p:nvPr userDrawn="1"/>
          </p:nvSpPr>
          <p:spPr bwMode="auto">
            <a:xfrm>
              <a:off x="-1551268" y="946852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3 w 29"/>
                <a:gd name="T5" fmla="*/ 50 h 52"/>
                <a:gd name="T6" fmla="*/ 3 w 29"/>
                <a:gd name="T7" fmla="*/ 47 h 52"/>
                <a:gd name="T8" fmla="*/ 13 w 29"/>
                <a:gd name="T9" fmla="*/ 47 h 52"/>
                <a:gd name="T10" fmla="*/ 22 w 29"/>
                <a:gd name="T11" fmla="*/ 44 h 52"/>
                <a:gd name="T12" fmla="*/ 24 w 29"/>
                <a:gd name="T13" fmla="*/ 35 h 52"/>
                <a:gd name="T14" fmla="*/ 24 w 29"/>
                <a:gd name="T15" fmla="*/ 32 h 52"/>
                <a:gd name="T16" fmla="*/ 12 w 29"/>
                <a:gd name="T17" fmla="*/ 36 h 52"/>
                <a:gd name="T18" fmla="*/ 0 w 29"/>
                <a:gd name="T19" fmla="*/ 19 h 52"/>
                <a:gd name="T20" fmla="*/ 13 w 29"/>
                <a:gd name="T21" fmla="*/ 0 h 52"/>
                <a:gd name="T22" fmla="*/ 24 w 29"/>
                <a:gd name="T23" fmla="*/ 4 h 52"/>
                <a:gd name="T24" fmla="*/ 24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4 w 29"/>
                <a:gd name="T33" fmla="*/ 8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4 w 29"/>
                <a:gd name="T41" fmla="*/ 29 h 52"/>
                <a:gd name="T42" fmla="*/ 24 w 2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9" y="52"/>
                    <a:pt x="3" y="5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8" y="47"/>
                    <a:pt x="10" y="47"/>
                    <a:pt x="13" y="47"/>
                  </a:cubicBezTo>
                  <a:cubicBezTo>
                    <a:pt x="18" y="47"/>
                    <a:pt x="21" y="46"/>
                    <a:pt x="22" y="44"/>
                  </a:cubicBezTo>
                  <a:cubicBezTo>
                    <a:pt x="23" y="42"/>
                    <a:pt x="24" y="40"/>
                    <a:pt x="24" y="3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30"/>
                    <a:pt x="0" y="19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0" y="2"/>
                    <a:pt x="24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4"/>
                    <a:pt x="28" y="46"/>
                    <a:pt x="25" y="49"/>
                  </a:cubicBezTo>
                  <a:moveTo>
                    <a:pt x="24" y="8"/>
                  </a:moveTo>
                  <a:cubicBezTo>
                    <a:pt x="18" y="6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9" y="31"/>
                    <a:pt x="14" y="31"/>
                  </a:cubicBezTo>
                  <a:cubicBezTo>
                    <a:pt x="16" y="31"/>
                    <a:pt x="18" y="31"/>
                    <a:pt x="24" y="29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28"/>
            <p:cNvSpPr>
              <a:spLocks/>
            </p:cNvSpPr>
            <p:nvPr userDrawn="1"/>
          </p:nvSpPr>
          <p:spPr bwMode="auto">
            <a:xfrm>
              <a:off x="-1397281" y="946852"/>
              <a:ext cx="63500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10 w 23"/>
                <a:gd name="T7" fmla="*/ 32 h 37"/>
                <a:gd name="T8" fmla="*/ 18 w 23"/>
                <a:gd name="T9" fmla="*/ 27 h 37"/>
                <a:gd name="T10" fmla="*/ 12 w 23"/>
                <a:gd name="T11" fmla="*/ 21 h 37"/>
                <a:gd name="T12" fmla="*/ 1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1 w 23"/>
                <a:gd name="T19" fmla="*/ 6 h 37"/>
                <a:gd name="T20" fmla="*/ 13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5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10" y="32"/>
                  </a:cubicBezTo>
                  <a:cubicBezTo>
                    <a:pt x="15" y="32"/>
                    <a:pt x="18" y="30"/>
                    <a:pt x="18" y="27"/>
                  </a:cubicBezTo>
                  <a:cubicBezTo>
                    <a:pt x="18" y="24"/>
                    <a:pt x="16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9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reeform 29"/>
            <p:cNvSpPr>
              <a:spLocks/>
            </p:cNvSpPr>
            <p:nvPr userDrawn="1"/>
          </p:nvSpPr>
          <p:spPr bwMode="auto">
            <a:xfrm>
              <a:off x="-1324256" y="924627"/>
              <a:ext cx="63500" cy="127000"/>
            </a:xfrm>
            <a:custGeom>
              <a:avLst/>
              <a:gdLst>
                <a:gd name="T0" fmla="*/ 13 w 23"/>
                <a:gd name="T1" fmla="*/ 45 h 45"/>
                <a:gd name="T2" fmla="*/ 7 w 23"/>
                <a:gd name="T3" fmla="*/ 42 h 45"/>
                <a:gd name="T4" fmla="*/ 6 w 23"/>
                <a:gd name="T5" fmla="*/ 35 h 45"/>
                <a:gd name="T6" fmla="*/ 6 w 23"/>
                <a:gd name="T7" fmla="*/ 13 h 45"/>
                <a:gd name="T8" fmla="*/ 0 w 23"/>
                <a:gd name="T9" fmla="*/ 13 h 45"/>
                <a:gd name="T10" fmla="*/ 0 w 23"/>
                <a:gd name="T11" fmla="*/ 10 h 45"/>
                <a:gd name="T12" fmla="*/ 6 w 23"/>
                <a:gd name="T13" fmla="*/ 9 h 45"/>
                <a:gd name="T14" fmla="*/ 6 w 23"/>
                <a:gd name="T15" fmla="*/ 0 h 45"/>
                <a:gd name="T16" fmla="*/ 12 w 23"/>
                <a:gd name="T17" fmla="*/ 0 h 45"/>
                <a:gd name="T18" fmla="*/ 12 w 23"/>
                <a:gd name="T19" fmla="*/ 9 h 45"/>
                <a:gd name="T20" fmla="*/ 21 w 23"/>
                <a:gd name="T21" fmla="*/ 9 h 45"/>
                <a:gd name="T22" fmla="*/ 21 w 23"/>
                <a:gd name="T23" fmla="*/ 13 h 45"/>
                <a:gd name="T24" fmla="*/ 12 w 23"/>
                <a:gd name="T25" fmla="*/ 13 h 45"/>
                <a:gd name="T26" fmla="*/ 12 w 23"/>
                <a:gd name="T27" fmla="*/ 32 h 45"/>
                <a:gd name="T28" fmla="*/ 12 w 23"/>
                <a:gd name="T29" fmla="*/ 39 h 45"/>
                <a:gd name="T30" fmla="*/ 15 w 23"/>
                <a:gd name="T31" fmla="*/ 40 h 45"/>
                <a:gd name="T32" fmla="*/ 22 w 23"/>
                <a:gd name="T33" fmla="*/ 39 h 45"/>
                <a:gd name="T34" fmla="*/ 23 w 23"/>
                <a:gd name="T35" fmla="*/ 43 h 45"/>
                <a:gd name="T36" fmla="*/ 13 w 23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5">
                  <a:moveTo>
                    <a:pt x="13" y="45"/>
                  </a:moveTo>
                  <a:cubicBezTo>
                    <a:pt x="10" y="45"/>
                    <a:pt x="8" y="44"/>
                    <a:pt x="7" y="42"/>
                  </a:cubicBezTo>
                  <a:cubicBezTo>
                    <a:pt x="6" y="40"/>
                    <a:pt x="6" y="39"/>
                    <a:pt x="6" y="3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3" y="40"/>
                    <a:pt x="14" y="40"/>
                    <a:pt x="15" y="40"/>
                  </a:cubicBezTo>
                  <a:cubicBezTo>
                    <a:pt x="17" y="40"/>
                    <a:pt x="19" y="40"/>
                    <a:pt x="22" y="39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9" y="44"/>
                    <a:pt x="16" y="45"/>
                    <a:pt x="1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reeform 30"/>
            <p:cNvSpPr>
              <a:spLocks noEditPoints="1"/>
            </p:cNvSpPr>
            <p:nvPr userDrawn="1"/>
          </p:nvSpPr>
          <p:spPr bwMode="auto">
            <a:xfrm>
              <a:off x="-1249643" y="946852"/>
              <a:ext cx="71437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reeform 31"/>
            <p:cNvSpPr>
              <a:spLocks/>
            </p:cNvSpPr>
            <p:nvPr userDrawn="1"/>
          </p:nvSpPr>
          <p:spPr bwMode="auto">
            <a:xfrm>
              <a:off x="-1148043" y="946852"/>
              <a:ext cx="76200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5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5" y="5"/>
                  </a:cubicBezTo>
                  <a:cubicBezTo>
                    <a:pt x="12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3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reeform 32"/>
            <p:cNvSpPr>
              <a:spLocks noEditPoints="1"/>
            </p:cNvSpPr>
            <p:nvPr userDrawn="1"/>
          </p:nvSpPr>
          <p:spPr bwMode="auto">
            <a:xfrm>
              <a:off x="-1049618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9" y="53"/>
                    <a:pt x="15" y="54"/>
                    <a:pt x="12" y="54"/>
                  </a:cubicBezTo>
                  <a:cubicBezTo>
                    <a:pt x="4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0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8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8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reeform 33"/>
            <p:cNvSpPr>
              <a:spLocks noEditPoints="1"/>
            </p:cNvSpPr>
            <p:nvPr userDrawn="1"/>
          </p:nvSpPr>
          <p:spPr bwMode="auto">
            <a:xfrm>
              <a:off x="-943256" y="946852"/>
              <a:ext cx="69850" cy="104775"/>
            </a:xfrm>
            <a:custGeom>
              <a:avLst/>
              <a:gdLst>
                <a:gd name="T0" fmla="*/ 19 w 25"/>
                <a:gd name="T1" fmla="*/ 36 h 37"/>
                <a:gd name="T2" fmla="*/ 19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6 w 25"/>
                <a:gd name="T9" fmla="*/ 16 h 37"/>
                <a:gd name="T10" fmla="*/ 19 w 25"/>
                <a:gd name="T11" fmla="*/ 15 h 37"/>
                <a:gd name="T12" fmla="*/ 19 w 25"/>
                <a:gd name="T13" fmla="*/ 14 h 37"/>
                <a:gd name="T14" fmla="*/ 13 w 25"/>
                <a:gd name="T15" fmla="*/ 5 h 37"/>
                <a:gd name="T16" fmla="*/ 2 w 25"/>
                <a:gd name="T17" fmla="*/ 7 h 37"/>
                <a:gd name="T18" fmla="*/ 2 w 25"/>
                <a:gd name="T19" fmla="*/ 3 h 37"/>
                <a:gd name="T20" fmla="*/ 15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19 w 25"/>
                <a:gd name="T29" fmla="*/ 36 h 37"/>
                <a:gd name="T30" fmla="*/ 19 w 25"/>
                <a:gd name="T31" fmla="*/ 19 h 37"/>
                <a:gd name="T32" fmla="*/ 5 w 25"/>
                <a:gd name="T33" fmla="*/ 26 h 37"/>
                <a:gd name="T34" fmla="*/ 10 w 25"/>
                <a:gd name="T35" fmla="*/ 32 h 37"/>
                <a:gd name="T36" fmla="*/ 19 w 25"/>
                <a:gd name="T37" fmla="*/ 30 h 37"/>
                <a:gd name="T38" fmla="*/ 19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19" y="36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4" y="37"/>
                    <a:pt x="0" y="34"/>
                    <a:pt x="0" y="26"/>
                  </a:cubicBezTo>
                  <a:cubicBezTo>
                    <a:pt x="0" y="20"/>
                    <a:pt x="2" y="17"/>
                    <a:pt x="6" y="16"/>
                  </a:cubicBezTo>
                  <a:cubicBezTo>
                    <a:pt x="9" y="15"/>
                    <a:pt x="12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20" y="5"/>
                    <a:pt x="13" y="5"/>
                  </a:cubicBezTo>
                  <a:cubicBezTo>
                    <a:pt x="10" y="5"/>
                    <a:pt x="7" y="6"/>
                    <a:pt x="2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4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19" y="36"/>
                  </a:lnTo>
                  <a:close/>
                  <a:moveTo>
                    <a:pt x="19" y="19"/>
                  </a:moveTo>
                  <a:cubicBezTo>
                    <a:pt x="8" y="20"/>
                    <a:pt x="5" y="21"/>
                    <a:pt x="5" y="26"/>
                  </a:cubicBezTo>
                  <a:cubicBezTo>
                    <a:pt x="5" y="30"/>
                    <a:pt x="7" y="32"/>
                    <a:pt x="10" y="32"/>
                  </a:cubicBezTo>
                  <a:cubicBezTo>
                    <a:pt x="13" y="32"/>
                    <a:pt x="19" y="30"/>
                    <a:pt x="19" y="3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reeform 34"/>
            <p:cNvSpPr>
              <a:spLocks/>
            </p:cNvSpPr>
            <p:nvPr userDrawn="1"/>
          </p:nvSpPr>
          <p:spPr bwMode="auto">
            <a:xfrm>
              <a:off x="-844831" y="950027"/>
              <a:ext cx="47625" cy="98425"/>
            </a:xfrm>
            <a:custGeom>
              <a:avLst/>
              <a:gdLst>
                <a:gd name="T0" fmla="*/ 15 w 17"/>
                <a:gd name="T1" fmla="*/ 5 h 35"/>
                <a:gd name="T2" fmla="*/ 6 w 17"/>
                <a:gd name="T3" fmla="*/ 7 h 35"/>
                <a:gd name="T4" fmla="*/ 6 w 17"/>
                <a:gd name="T5" fmla="*/ 35 h 35"/>
                <a:gd name="T6" fmla="*/ 0 w 17"/>
                <a:gd name="T7" fmla="*/ 35 h 35"/>
                <a:gd name="T8" fmla="*/ 0 w 17"/>
                <a:gd name="T9" fmla="*/ 0 h 35"/>
                <a:gd name="T10" fmla="*/ 5 w 17"/>
                <a:gd name="T11" fmla="*/ 0 h 35"/>
                <a:gd name="T12" fmla="*/ 5 w 17"/>
                <a:gd name="T13" fmla="*/ 3 h 35"/>
                <a:gd name="T14" fmla="*/ 15 w 17"/>
                <a:gd name="T15" fmla="*/ 0 h 35"/>
                <a:gd name="T16" fmla="*/ 17 w 17"/>
                <a:gd name="T17" fmla="*/ 0 h 35"/>
                <a:gd name="T18" fmla="*/ 17 w 17"/>
                <a:gd name="T19" fmla="*/ 5 h 35"/>
                <a:gd name="T20" fmla="*/ 15 w 17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reeform 35"/>
            <p:cNvSpPr>
              <a:spLocks noEditPoints="1"/>
            </p:cNvSpPr>
            <p:nvPr userDrawn="1"/>
          </p:nvSpPr>
          <p:spPr bwMode="auto">
            <a:xfrm>
              <a:off x="-790856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0" y="53"/>
                    <a:pt x="15" y="54"/>
                    <a:pt x="12" y="54"/>
                  </a:cubicBezTo>
                  <a:cubicBezTo>
                    <a:pt x="5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1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9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9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reeform 36"/>
            <p:cNvSpPr>
              <a:spLocks/>
            </p:cNvSpPr>
            <p:nvPr userDrawn="1"/>
          </p:nvSpPr>
          <p:spPr bwMode="auto">
            <a:xfrm>
              <a:off x="-687668" y="946852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4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reeform 37"/>
            <p:cNvSpPr>
              <a:spLocks noEditPoints="1"/>
            </p:cNvSpPr>
            <p:nvPr userDrawn="1"/>
          </p:nvSpPr>
          <p:spPr bwMode="auto">
            <a:xfrm>
              <a:off x="-1975131" y="1118302"/>
              <a:ext cx="19050" cy="141288"/>
            </a:xfrm>
            <a:custGeom>
              <a:avLst/>
              <a:gdLst>
                <a:gd name="T0" fmla="*/ 4 w 7"/>
                <a:gd name="T1" fmla="*/ 7 h 50"/>
                <a:gd name="T2" fmla="*/ 0 w 7"/>
                <a:gd name="T3" fmla="*/ 3 h 50"/>
                <a:gd name="T4" fmla="*/ 4 w 7"/>
                <a:gd name="T5" fmla="*/ 0 h 50"/>
                <a:gd name="T6" fmla="*/ 7 w 7"/>
                <a:gd name="T7" fmla="*/ 3 h 50"/>
                <a:gd name="T8" fmla="*/ 4 w 7"/>
                <a:gd name="T9" fmla="*/ 7 h 50"/>
                <a:gd name="T10" fmla="*/ 1 w 7"/>
                <a:gd name="T11" fmla="*/ 15 h 50"/>
                <a:gd name="T12" fmla="*/ 7 w 7"/>
                <a:gd name="T13" fmla="*/ 15 h 50"/>
                <a:gd name="T14" fmla="*/ 7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reeform 38"/>
            <p:cNvSpPr>
              <a:spLocks/>
            </p:cNvSpPr>
            <p:nvPr userDrawn="1"/>
          </p:nvSpPr>
          <p:spPr bwMode="auto">
            <a:xfrm>
              <a:off x="-1927506" y="1157989"/>
              <a:ext cx="122237" cy="101600"/>
            </a:xfrm>
            <a:custGeom>
              <a:avLst/>
              <a:gdLst>
                <a:gd name="T0" fmla="*/ 39 w 44"/>
                <a:gd name="T1" fmla="*/ 36 h 36"/>
                <a:gd name="T2" fmla="*/ 39 w 44"/>
                <a:gd name="T3" fmla="*/ 14 h 36"/>
                <a:gd name="T4" fmla="*/ 34 w 44"/>
                <a:gd name="T5" fmla="*/ 5 h 36"/>
                <a:gd name="T6" fmla="*/ 25 w 44"/>
                <a:gd name="T7" fmla="*/ 7 h 36"/>
                <a:gd name="T8" fmla="*/ 25 w 44"/>
                <a:gd name="T9" fmla="*/ 13 h 36"/>
                <a:gd name="T10" fmla="*/ 25 w 44"/>
                <a:gd name="T11" fmla="*/ 36 h 36"/>
                <a:gd name="T12" fmla="*/ 19 w 44"/>
                <a:gd name="T13" fmla="*/ 36 h 36"/>
                <a:gd name="T14" fmla="*/ 19 w 44"/>
                <a:gd name="T15" fmla="*/ 14 h 36"/>
                <a:gd name="T16" fmla="*/ 14 w 44"/>
                <a:gd name="T17" fmla="*/ 5 h 36"/>
                <a:gd name="T18" fmla="*/ 6 w 44"/>
                <a:gd name="T19" fmla="*/ 7 h 36"/>
                <a:gd name="T20" fmla="*/ 6 w 44"/>
                <a:gd name="T21" fmla="*/ 36 h 36"/>
                <a:gd name="T22" fmla="*/ 0 w 44"/>
                <a:gd name="T23" fmla="*/ 36 h 36"/>
                <a:gd name="T24" fmla="*/ 0 w 44"/>
                <a:gd name="T25" fmla="*/ 1 h 36"/>
                <a:gd name="T26" fmla="*/ 6 w 44"/>
                <a:gd name="T27" fmla="*/ 1 h 36"/>
                <a:gd name="T28" fmla="*/ 6 w 44"/>
                <a:gd name="T29" fmla="*/ 4 h 36"/>
                <a:gd name="T30" fmla="*/ 17 w 44"/>
                <a:gd name="T31" fmla="*/ 0 h 36"/>
                <a:gd name="T32" fmla="*/ 24 w 44"/>
                <a:gd name="T33" fmla="*/ 4 h 36"/>
                <a:gd name="T34" fmla="*/ 36 w 44"/>
                <a:gd name="T35" fmla="*/ 0 h 36"/>
                <a:gd name="T36" fmla="*/ 44 w 44"/>
                <a:gd name="T37" fmla="*/ 13 h 36"/>
                <a:gd name="T38" fmla="*/ 44 w 44"/>
                <a:gd name="T39" fmla="*/ 36 h 36"/>
                <a:gd name="T40" fmla="*/ 39 w 44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6">
                  <a:moveTo>
                    <a:pt x="39" y="36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9" y="5"/>
                    <a:pt x="34" y="5"/>
                  </a:cubicBezTo>
                  <a:cubicBezTo>
                    <a:pt x="31" y="5"/>
                    <a:pt x="30" y="5"/>
                    <a:pt x="25" y="7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5"/>
                    <a:pt x="14" y="5"/>
                  </a:cubicBezTo>
                  <a:cubicBezTo>
                    <a:pt x="12" y="5"/>
                    <a:pt x="11" y="5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7" y="3"/>
                    <a:pt x="32" y="0"/>
                    <a:pt x="36" y="0"/>
                  </a:cubicBezTo>
                  <a:cubicBezTo>
                    <a:pt x="44" y="0"/>
                    <a:pt x="44" y="6"/>
                    <a:pt x="44" y="13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3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reeform 39"/>
            <p:cNvSpPr>
              <a:spLocks noEditPoints="1"/>
            </p:cNvSpPr>
            <p:nvPr userDrawn="1"/>
          </p:nvSpPr>
          <p:spPr bwMode="auto">
            <a:xfrm>
              <a:off x="-1776693" y="1157989"/>
              <a:ext cx="84137" cy="142875"/>
            </a:xfrm>
            <a:custGeom>
              <a:avLst/>
              <a:gdLst>
                <a:gd name="T0" fmla="*/ 17 w 30"/>
                <a:gd name="T1" fmla="*/ 37 h 51"/>
                <a:gd name="T2" fmla="*/ 6 w 30"/>
                <a:gd name="T3" fmla="*/ 33 h 51"/>
                <a:gd name="T4" fmla="*/ 6 w 30"/>
                <a:gd name="T5" fmla="*/ 51 h 51"/>
                <a:gd name="T6" fmla="*/ 0 w 30"/>
                <a:gd name="T7" fmla="*/ 51 h 51"/>
                <a:gd name="T8" fmla="*/ 0 w 30"/>
                <a:gd name="T9" fmla="*/ 1 h 51"/>
                <a:gd name="T10" fmla="*/ 6 w 30"/>
                <a:gd name="T11" fmla="*/ 1 h 51"/>
                <a:gd name="T12" fmla="*/ 6 w 30"/>
                <a:gd name="T13" fmla="*/ 4 h 51"/>
                <a:gd name="T14" fmla="*/ 18 w 30"/>
                <a:gd name="T15" fmla="*/ 0 h 51"/>
                <a:gd name="T16" fmla="*/ 30 w 30"/>
                <a:gd name="T17" fmla="*/ 18 h 51"/>
                <a:gd name="T18" fmla="*/ 17 w 30"/>
                <a:gd name="T19" fmla="*/ 37 h 51"/>
                <a:gd name="T20" fmla="*/ 16 w 30"/>
                <a:gd name="T21" fmla="*/ 5 h 51"/>
                <a:gd name="T22" fmla="*/ 6 w 30"/>
                <a:gd name="T23" fmla="*/ 7 h 51"/>
                <a:gd name="T24" fmla="*/ 6 w 30"/>
                <a:gd name="T25" fmla="*/ 29 h 51"/>
                <a:gd name="T26" fmla="*/ 15 w 30"/>
                <a:gd name="T27" fmla="*/ 32 h 51"/>
                <a:gd name="T28" fmla="*/ 24 w 30"/>
                <a:gd name="T29" fmla="*/ 19 h 51"/>
                <a:gd name="T30" fmla="*/ 16 w 30"/>
                <a:gd name="T3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1">
                  <a:moveTo>
                    <a:pt x="17" y="37"/>
                  </a:moveTo>
                  <a:cubicBezTo>
                    <a:pt x="13" y="37"/>
                    <a:pt x="9" y="35"/>
                    <a:pt x="6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1"/>
                    <a:pt x="14" y="0"/>
                    <a:pt x="18" y="0"/>
                  </a:cubicBezTo>
                  <a:cubicBezTo>
                    <a:pt x="25" y="0"/>
                    <a:pt x="30" y="7"/>
                    <a:pt x="30" y="18"/>
                  </a:cubicBezTo>
                  <a:cubicBezTo>
                    <a:pt x="30" y="29"/>
                    <a:pt x="24" y="37"/>
                    <a:pt x="17" y="37"/>
                  </a:cubicBezTo>
                  <a:moveTo>
                    <a:pt x="16" y="5"/>
                  </a:moveTo>
                  <a:cubicBezTo>
                    <a:pt x="13" y="5"/>
                    <a:pt x="11" y="6"/>
                    <a:pt x="6" y="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3" y="32"/>
                    <a:pt x="15" y="32"/>
                  </a:cubicBezTo>
                  <a:cubicBezTo>
                    <a:pt x="21" y="32"/>
                    <a:pt x="24" y="27"/>
                    <a:pt x="24" y="19"/>
                  </a:cubicBezTo>
                  <a:cubicBezTo>
                    <a:pt x="24" y="9"/>
                    <a:pt x="21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reeform 40"/>
            <p:cNvSpPr>
              <a:spLocks/>
            </p:cNvSpPr>
            <p:nvPr userDrawn="1"/>
          </p:nvSpPr>
          <p:spPr bwMode="auto">
            <a:xfrm>
              <a:off x="-1670331" y="1157989"/>
              <a:ext cx="46037" cy="101600"/>
            </a:xfrm>
            <a:custGeom>
              <a:avLst/>
              <a:gdLst>
                <a:gd name="T0" fmla="*/ 15 w 16"/>
                <a:gd name="T1" fmla="*/ 5 h 36"/>
                <a:gd name="T2" fmla="*/ 6 w 16"/>
                <a:gd name="T3" fmla="*/ 8 h 36"/>
                <a:gd name="T4" fmla="*/ 6 w 16"/>
                <a:gd name="T5" fmla="*/ 36 h 36"/>
                <a:gd name="T6" fmla="*/ 0 w 16"/>
                <a:gd name="T7" fmla="*/ 36 h 36"/>
                <a:gd name="T8" fmla="*/ 0 w 16"/>
                <a:gd name="T9" fmla="*/ 1 h 36"/>
                <a:gd name="T10" fmla="*/ 5 w 16"/>
                <a:gd name="T11" fmla="*/ 1 h 36"/>
                <a:gd name="T12" fmla="*/ 5 w 16"/>
                <a:gd name="T13" fmla="*/ 4 h 36"/>
                <a:gd name="T14" fmla="*/ 15 w 16"/>
                <a:gd name="T15" fmla="*/ 0 h 36"/>
                <a:gd name="T16" fmla="*/ 16 w 16"/>
                <a:gd name="T17" fmla="*/ 0 h 36"/>
                <a:gd name="T18" fmla="*/ 16 w 16"/>
                <a:gd name="T19" fmla="*/ 6 h 36"/>
                <a:gd name="T20" fmla="*/ 15 w 16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6">
                  <a:moveTo>
                    <a:pt x="15" y="5"/>
                  </a:moveTo>
                  <a:cubicBezTo>
                    <a:pt x="12" y="5"/>
                    <a:pt x="9" y="6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reeform 41"/>
            <p:cNvSpPr>
              <a:spLocks noEditPoints="1"/>
            </p:cNvSpPr>
            <p:nvPr userDrawn="1"/>
          </p:nvSpPr>
          <p:spPr bwMode="auto">
            <a:xfrm>
              <a:off x="-1616356" y="1157989"/>
              <a:ext cx="87312" cy="104775"/>
            </a:xfrm>
            <a:custGeom>
              <a:avLst/>
              <a:gdLst>
                <a:gd name="T0" fmla="*/ 16 w 31"/>
                <a:gd name="T1" fmla="*/ 37 h 37"/>
                <a:gd name="T2" fmla="*/ 0 w 31"/>
                <a:gd name="T3" fmla="*/ 18 h 37"/>
                <a:gd name="T4" fmla="*/ 16 w 31"/>
                <a:gd name="T5" fmla="*/ 0 h 37"/>
                <a:gd name="T6" fmla="*/ 31 w 31"/>
                <a:gd name="T7" fmla="*/ 18 h 37"/>
                <a:gd name="T8" fmla="*/ 16 w 31"/>
                <a:gd name="T9" fmla="*/ 37 h 37"/>
                <a:gd name="T10" fmla="*/ 16 w 31"/>
                <a:gd name="T11" fmla="*/ 5 h 37"/>
                <a:gd name="T12" fmla="*/ 6 w 31"/>
                <a:gd name="T13" fmla="*/ 18 h 37"/>
                <a:gd name="T14" fmla="*/ 16 w 31"/>
                <a:gd name="T15" fmla="*/ 32 h 37"/>
                <a:gd name="T16" fmla="*/ 25 w 31"/>
                <a:gd name="T17" fmla="*/ 18 h 37"/>
                <a:gd name="T18" fmla="*/ 16 w 31"/>
                <a:gd name="T1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16" y="37"/>
                  </a:moveTo>
                  <a:cubicBezTo>
                    <a:pt x="6" y="37"/>
                    <a:pt x="0" y="30"/>
                    <a:pt x="0" y="18"/>
                  </a:cubicBezTo>
                  <a:cubicBezTo>
                    <a:pt x="0" y="7"/>
                    <a:pt x="6" y="0"/>
                    <a:pt x="16" y="0"/>
                  </a:cubicBezTo>
                  <a:cubicBezTo>
                    <a:pt x="26" y="0"/>
                    <a:pt x="31" y="6"/>
                    <a:pt x="31" y="18"/>
                  </a:cubicBezTo>
                  <a:cubicBezTo>
                    <a:pt x="31" y="30"/>
                    <a:pt x="26" y="37"/>
                    <a:pt x="16" y="37"/>
                  </a:cubicBezTo>
                  <a:moveTo>
                    <a:pt x="16" y="5"/>
                  </a:moveTo>
                  <a:cubicBezTo>
                    <a:pt x="9" y="5"/>
                    <a:pt x="6" y="9"/>
                    <a:pt x="6" y="18"/>
                  </a:cubicBezTo>
                  <a:cubicBezTo>
                    <a:pt x="6" y="28"/>
                    <a:pt x="9" y="32"/>
                    <a:pt x="16" y="32"/>
                  </a:cubicBezTo>
                  <a:cubicBezTo>
                    <a:pt x="22" y="32"/>
                    <a:pt x="25" y="28"/>
                    <a:pt x="25" y="18"/>
                  </a:cubicBezTo>
                  <a:cubicBezTo>
                    <a:pt x="25" y="9"/>
                    <a:pt x="23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reeform 42"/>
            <p:cNvSpPr>
              <a:spLocks/>
            </p:cNvSpPr>
            <p:nvPr userDrawn="1"/>
          </p:nvSpPr>
          <p:spPr bwMode="auto">
            <a:xfrm>
              <a:off x="-1517931" y="1161164"/>
              <a:ext cx="87312" cy="98425"/>
            </a:xfrm>
            <a:custGeom>
              <a:avLst/>
              <a:gdLst>
                <a:gd name="T0" fmla="*/ 33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0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3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3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reeform 43"/>
            <p:cNvSpPr>
              <a:spLocks noEditPoints="1"/>
            </p:cNvSpPr>
            <p:nvPr userDrawn="1"/>
          </p:nvSpPr>
          <p:spPr bwMode="auto">
            <a:xfrm>
              <a:off x="-1417918" y="1118302"/>
              <a:ext cx="23812" cy="141288"/>
            </a:xfrm>
            <a:custGeom>
              <a:avLst/>
              <a:gdLst>
                <a:gd name="T0" fmla="*/ 4 w 8"/>
                <a:gd name="T1" fmla="*/ 7 h 50"/>
                <a:gd name="T2" fmla="*/ 0 w 8"/>
                <a:gd name="T3" fmla="*/ 3 h 50"/>
                <a:gd name="T4" fmla="*/ 4 w 8"/>
                <a:gd name="T5" fmla="*/ 0 h 50"/>
                <a:gd name="T6" fmla="*/ 8 w 8"/>
                <a:gd name="T7" fmla="*/ 3 h 50"/>
                <a:gd name="T8" fmla="*/ 4 w 8"/>
                <a:gd name="T9" fmla="*/ 7 h 50"/>
                <a:gd name="T10" fmla="*/ 1 w 8"/>
                <a:gd name="T11" fmla="*/ 15 h 50"/>
                <a:gd name="T12" fmla="*/ 7 w 8"/>
                <a:gd name="T13" fmla="*/ 15 h 50"/>
                <a:gd name="T14" fmla="*/ 7 w 8"/>
                <a:gd name="T15" fmla="*/ 50 h 50"/>
                <a:gd name="T16" fmla="*/ 1 w 8"/>
                <a:gd name="T17" fmla="*/ 50 h 50"/>
                <a:gd name="T18" fmla="*/ 1 w 8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reeform 44"/>
            <p:cNvSpPr>
              <a:spLocks/>
            </p:cNvSpPr>
            <p:nvPr userDrawn="1"/>
          </p:nvSpPr>
          <p:spPr bwMode="auto">
            <a:xfrm>
              <a:off x="-1370293" y="1157989"/>
              <a:ext cx="79375" cy="101600"/>
            </a:xfrm>
            <a:custGeom>
              <a:avLst/>
              <a:gdLst>
                <a:gd name="T0" fmla="*/ 22 w 28"/>
                <a:gd name="T1" fmla="*/ 36 h 36"/>
                <a:gd name="T2" fmla="*/ 22 w 28"/>
                <a:gd name="T3" fmla="*/ 14 h 36"/>
                <a:gd name="T4" fmla="*/ 16 w 28"/>
                <a:gd name="T5" fmla="*/ 5 h 36"/>
                <a:gd name="T6" fmla="*/ 6 w 28"/>
                <a:gd name="T7" fmla="*/ 7 h 36"/>
                <a:gd name="T8" fmla="*/ 6 w 28"/>
                <a:gd name="T9" fmla="*/ 36 h 36"/>
                <a:gd name="T10" fmla="*/ 0 w 28"/>
                <a:gd name="T11" fmla="*/ 36 h 36"/>
                <a:gd name="T12" fmla="*/ 0 w 28"/>
                <a:gd name="T13" fmla="*/ 1 h 36"/>
                <a:gd name="T14" fmla="*/ 6 w 28"/>
                <a:gd name="T15" fmla="*/ 1 h 36"/>
                <a:gd name="T16" fmla="*/ 6 w 28"/>
                <a:gd name="T17" fmla="*/ 4 h 36"/>
                <a:gd name="T18" fmla="*/ 18 w 28"/>
                <a:gd name="T19" fmla="*/ 0 h 36"/>
                <a:gd name="T20" fmla="*/ 26 w 28"/>
                <a:gd name="T21" fmla="*/ 3 h 36"/>
                <a:gd name="T22" fmla="*/ 28 w 28"/>
                <a:gd name="T23" fmla="*/ 13 h 36"/>
                <a:gd name="T24" fmla="*/ 28 w 28"/>
                <a:gd name="T25" fmla="*/ 36 h 36"/>
                <a:gd name="T26" fmla="*/ 22 w 2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6">
                  <a:moveTo>
                    <a:pt x="22" y="3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2" y="5"/>
                    <a:pt x="16" y="5"/>
                  </a:cubicBezTo>
                  <a:cubicBezTo>
                    <a:pt x="13" y="5"/>
                    <a:pt x="10" y="6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22" y="0"/>
                    <a:pt x="24" y="1"/>
                    <a:pt x="26" y="3"/>
                  </a:cubicBezTo>
                  <a:cubicBezTo>
                    <a:pt x="27" y="5"/>
                    <a:pt x="28" y="7"/>
                    <a:pt x="28" y="13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reeform 45"/>
            <p:cNvSpPr>
              <a:spLocks noEditPoints="1"/>
            </p:cNvSpPr>
            <p:nvPr userDrawn="1"/>
          </p:nvSpPr>
          <p:spPr bwMode="auto">
            <a:xfrm>
              <a:off x="-1268693" y="1157989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2 w 29"/>
                <a:gd name="T5" fmla="*/ 50 h 52"/>
                <a:gd name="T6" fmla="*/ 3 w 29"/>
                <a:gd name="T7" fmla="*/ 46 h 52"/>
                <a:gd name="T8" fmla="*/ 12 w 29"/>
                <a:gd name="T9" fmla="*/ 47 h 52"/>
                <a:gd name="T10" fmla="*/ 22 w 29"/>
                <a:gd name="T11" fmla="*/ 43 h 52"/>
                <a:gd name="T12" fmla="*/ 23 w 29"/>
                <a:gd name="T13" fmla="*/ 34 h 52"/>
                <a:gd name="T14" fmla="*/ 23 w 29"/>
                <a:gd name="T15" fmla="*/ 32 h 52"/>
                <a:gd name="T16" fmla="*/ 12 w 29"/>
                <a:gd name="T17" fmla="*/ 36 h 52"/>
                <a:gd name="T18" fmla="*/ 0 w 29"/>
                <a:gd name="T19" fmla="*/ 18 h 52"/>
                <a:gd name="T20" fmla="*/ 13 w 29"/>
                <a:gd name="T21" fmla="*/ 0 h 52"/>
                <a:gd name="T22" fmla="*/ 23 w 29"/>
                <a:gd name="T23" fmla="*/ 4 h 52"/>
                <a:gd name="T24" fmla="*/ 23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3 w 29"/>
                <a:gd name="T33" fmla="*/ 7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3 w 29"/>
                <a:gd name="T41" fmla="*/ 29 h 52"/>
                <a:gd name="T42" fmla="*/ 23 w 29"/>
                <a:gd name="T4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8" y="51"/>
                    <a:pt x="2" y="5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47"/>
                    <a:pt x="10" y="47"/>
                    <a:pt x="12" y="47"/>
                  </a:cubicBezTo>
                  <a:cubicBezTo>
                    <a:pt x="17" y="47"/>
                    <a:pt x="21" y="46"/>
                    <a:pt x="22" y="43"/>
                  </a:cubicBezTo>
                  <a:cubicBezTo>
                    <a:pt x="23" y="42"/>
                    <a:pt x="23" y="40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29"/>
                    <a:pt x="0" y="18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6" y="0"/>
                    <a:pt x="20" y="2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3"/>
                    <a:pt x="28" y="46"/>
                    <a:pt x="25" y="49"/>
                  </a:cubicBezTo>
                  <a:moveTo>
                    <a:pt x="23" y="7"/>
                  </a:moveTo>
                  <a:cubicBezTo>
                    <a:pt x="18" y="5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8" y="31"/>
                    <a:pt x="14" y="31"/>
                  </a:cubicBezTo>
                  <a:cubicBezTo>
                    <a:pt x="16" y="31"/>
                    <a:pt x="18" y="31"/>
                    <a:pt x="23" y="29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Rectangle 46"/>
            <p:cNvSpPr>
              <a:spLocks noChangeArrowheads="1"/>
            </p:cNvSpPr>
            <p:nvPr userDrawn="1"/>
          </p:nvSpPr>
          <p:spPr bwMode="auto">
            <a:xfrm>
              <a:off x="-1105181" y="1110364"/>
              <a:ext cx="15875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reeform 47"/>
            <p:cNvSpPr>
              <a:spLocks noEditPoints="1"/>
            </p:cNvSpPr>
            <p:nvPr userDrawn="1"/>
          </p:nvSpPr>
          <p:spPr bwMode="auto">
            <a:xfrm>
              <a:off x="-1060731" y="1118302"/>
              <a:ext cx="19050" cy="141288"/>
            </a:xfrm>
            <a:custGeom>
              <a:avLst/>
              <a:gdLst>
                <a:gd name="T0" fmla="*/ 3 w 7"/>
                <a:gd name="T1" fmla="*/ 7 h 50"/>
                <a:gd name="T2" fmla="*/ 0 w 7"/>
                <a:gd name="T3" fmla="*/ 3 h 50"/>
                <a:gd name="T4" fmla="*/ 3 w 7"/>
                <a:gd name="T5" fmla="*/ 0 h 50"/>
                <a:gd name="T6" fmla="*/ 7 w 7"/>
                <a:gd name="T7" fmla="*/ 3 h 50"/>
                <a:gd name="T8" fmla="*/ 3 w 7"/>
                <a:gd name="T9" fmla="*/ 7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7"/>
                  </a:move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reeform 48"/>
            <p:cNvSpPr>
              <a:spLocks/>
            </p:cNvSpPr>
            <p:nvPr userDrawn="1"/>
          </p:nvSpPr>
          <p:spPr bwMode="auto">
            <a:xfrm>
              <a:off x="-1027393" y="1161164"/>
              <a:ext cx="87312" cy="98425"/>
            </a:xfrm>
            <a:custGeom>
              <a:avLst/>
              <a:gdLst>
                <a:gd name="T0" fmla="*/ 34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1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4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4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reeform 49"/>
            <p:cNvSpPr>
              <a:spLocks noEditPoints="1"/>
            </p:cNvSpPr>
            <p:nvPr userDrawn="1"/>
          </p:nvSpPr>
          <p:spPr bwMode="auto">
            <a:xfrm>
              <a:off x="-928968" y="1157989"/>
              <a:ext cx="79375" cy="104775"/>
            </a:xfrm>
            <a:custGeom>
              <a:avLst/>
              <a:gdLst>
                <a:gd name="T0" fmla="*/ 6 w 28"/>
                <a:gd name="T1" fmla="*/ 19 h 37"/>
                <a:gd name="T2" fmla="*/ 6 w 28"/>
                <a:gd name="T3" fmla="*/ 20 h 37"/>
                <a:gd name="T4" fmla="*/ 15 w 28"/>
                <a:gd name="T5" fmla="*/ 32 h 37"/>
                <a:gd name="T6" fmla="*/ 27 w 28"/>
                <a:gd name="T7" fmla="*/ 29 h 37"/>
                <a:gd name="T8" fmla="*/ 28 w 28"/>
                <a:gd name="T9" fmla="*/ 32 h 37"/>
                <a:gd name="T10" fmla="*/ 13 w 28"/>
                <a:gd name="T11" fmla="*/ 37 h 37"/>
                <a:gd name="T12" fmla="*/ 0 w 28"/>
                <a:gd name="T13" fmla="*/ 20 h 37"/>
                <a:gd name="T14" fmla="*/ 15 w 28"/>
                <a:gd name="T15" fmla="*/ 0 h 37"/>
                <a:gd name="T16" fmla="*/ 28 w 28"/>
                <a:gd name="T17" fmla="*/ 17 h 37"/>
                <a:gd name="T18" fmla="*/ 28 w 28"/>
                <a:gd name="T19" fmla="*/ 19 h 37"/>
                <a:gd name="T20" fmla="*/ 6 w 28"/>
                <a:gd name="T21" fmla="*/ 19 h 37"/>
                <a:gd name="T22" fmla="*/ 15 w 28"/>
                <a:gd name="T23" fmla="*/ 4 h 37"/>
                <a:gd name="T24" fmla="*/ 6 w 28"/>
                <a:gd name="T25" fmla="*/ 15 h 37"/>
                <a:gd name="T26" fmla="*/ 23 w 28"/>
                <a:gd name="T27" fmla="*/ 15 h 37"/>
                <a:gd name="T28" fmla="*/ 15 w 28"/>
                <a:gd name="T2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7">
                  <a:moveTo>
                    <a:pt x="6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8"/>
                    <a:pt x="9" y="32"/>
                    <a:pt x="15" y="32"/>
                  </a:cubicBezTo>
                  <a:cubicBezTo>
                    <a:pt x="18" y="32"/>
                    <a:pt x="21" y="31"/>
                    <a:pt x="27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1" y="36"/>
                    <a:pt x="18" y="37"/>
                    <a:pt x="13" y="37"/>
                  </a:cubicBezTo>
                  <a:cubicBezTo>
                    <a:pt x="5" y="37"/>
                    <a:pt x="0" y="30"/>
                    <a:pt x="0" y="20"/>
                  </a:cubicBezTo>
                  <a:cubicBezTo>
                    <a:pt x="0" y="7"/>
                    <a:pt x="5" y="0"/>
                    <a:pt x="15" y="0"/>
                  </a:cubicBezTo>
                  <a:cubicBezTo>
                    <a:pt x="24" y="0"/>
                    <a:pt x="28" y="6"/>
                    <a:pt x="28" y="17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6" y="19"/>
                  </a:lnTo>
                  <a:close/>
                  <a:moveTo>
                    <a:pt x="15" y="4"/>
                  </a:moveTo>
                  <a:cubicBezTo>
                    <a:pt x="10" y="4"/>
                    <a:pt x="7" y="8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7"/>
                    <a:pt x="20" y="4"/>
                    <a:pt x="1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reeform 50"/>
            <p:cNvSpPr>
              <a:spLocks/>
            </p:cNvSpPr>
            <p:nvPr userDrawn="1"/>
          </p:nvSpPr>
          <p:spPr bwMode="auto">
            <a:xfrm>
              <a:off x="-836893" y="1157989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6 h 37"/>
                <a:gd name="T10" fmla="*/ 12 w 23"/>
                <a:gd name="T11" fmla="*/ 20 h 37"/>
                <a:gd name="T12" fmla="*/ 0 w 23"/>
                <a:gd name="T13" fmla="*/ 10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4 h 37"/>
                <a:gd name="T22" fmla="*/ 6 w 23"/>
                <a:gd name="T23" fmla="*/ 10 h 37"/>
                <a:gd name="T24" fmla="*/ 23 w 23"/>
                <a:gd name="T25" fmla="*/ 25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6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5" y="32"/>
                    <a:pt x="17" y="30"/>
                    <a:pt x="17" y="26"/>
                  </a:cubicBezTo>
                  <a:cubicBezTo>
                    <a:pt x="17" y="23"/>
                    <a:pt x="16" y="22"/>
                    <a:pt x="12" y="20"/>
                  </a:cubicBezTo>
                  <a:cubicBezTo>
                    <a:pt x="5" y="19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4"/>
                    <a:pt x="12" y="4"/>
                  </a:cubicBezTo>
                  <a:cubicBezTo>
                    <a:pt x="8" y="4"/>
                    <a:pt x="6" y="6"/>
                    <a:pt x="6" y="10"/>
                  </a:cubicBezTo>
                  <a:cubicBezTo>
                    <a:pt x="6" y="18"/>
                    <a:pt x="23" y="13"/>
                    <a:pt x="23" y="25"/>
                  </a:cubicBezTo>
                  <a:cubicBezTo>
                    <a:pt x="23" y="32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3" name="AutoShape 56"/>
          <p:cNvSpPr>
            <a:spLocks noChangeAspect="1" noChangeArrowheads="1" noTextEdit="1"/>
          </p:cNvSpPr>
          <p:nvPr userDrawn="1"/>
        </p:nvSpPr>
        <p:spPr bwMode="auto">
          <a:xfrm>
            <a:off x="-1652588" y="928688"/>
            <a:ext cx="1438275" cy="1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7" name="Group 116"/>
          <p:cNvGrpSpPr/>
          <p:nvPr userDrawn="1"/>
        </p:nvGrpSpPr>
        <p:grpSpPr>
          <a:xfrm>
            <a:off x="7021704" y="2727934"/>
            <a:ext cx="1685932" cy="1651355"/>
            <a:chOff x="-2039938" y="4012733"/>
            <a:chExt cx="1935163" cy="1895475"/>
          </a:xfrm>
        </p:grpSpPr>
        <p:sp>
          <p:nvSpPr>
            <p:cNvPr id="114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8" name="Date Placeholder 3"/>
          <p:cNvSpPr>
            <a:spLocks noGrp="1"/>
          </p:cNvSpPr>
          <p:nvPr>
            <p:ph type="dt" sz="half" idx="2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81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solidFill>
                  <a:srgbClr val="221E5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1pPr>
            <a:lvl2pPr marL="514350" indent="-17145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2pPr>
            <a:lvl3pPr marL="857250" indent="-17145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3pPr>
            <a:lvl4pPr marL="1200150" indent="-17145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1543050" indent="-17145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1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Freeform 54"/>
          <p:cNvSpPr>
            <a:spLocks/>
          </p:cNvSpPr>
          <p:nvPr userDrawn="1"/>
        </p:nvSpPr>
        <p:spPr bwMode="auto">
          <a:xfrm>
            <a:off x="499501" y="4736859"/>
            <a:ext cx="8193357" cy="406641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454503" y="275246"/>
            <a:ext cx="1060847" cy="900113"/>
            <a:chOff x="-1995768" y="103889"/>
            <a:chExt cx="1414462" cy="1200150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-836893" y="103889"/>
              <a:ext cx="61912" cy="90488"/>
            </a:xfrm>
            <a:custGeom>
              <a:avLst/>
              <a:gdLst>
                <a:gd name="T0" fmla="*/ 0 w 22"/>
                <a:gd name="T1" fmla="*/ 11 h 32"/>
                <a:gd name="T2" fmla="*/ 11 w 22"/>
                <a:gd name="T3" fmla="*/ 0 h 32"/>
                <a:gd name="T4" fmla="*/ 22 w 22"/>
                <a:gd name="T5" fmla="*/ 11 h 32"/>
                <a:gd name="T6" fmla="*/ 22 w 22"/>
                <a:gd name="T7" fmla="*/ 21 h 32"/>
                <a:gd name="T8" fmla="*/ 11 w 22"/>
                <a:gd name="T9" fmla="*/ 32 h 32"/>
                <a:gd name="T10" fmla="*/ 0 w 22"/>
                <a:gd name="T11" fmla="*/ 21 h 32"/>
                <a:gd name="T12" fmla="*/ 0 w 22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17" y="32"/>
                    <a:pt x="11" y="32"/>
                  </a:cubicBezTo>
                  <a:cubicBezTo>
                    <a:pt x="5" y="32"/>
                    <a:pt x="0" y="27"/>
                    <a:pt x="0" y="2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-990881" y="197552"/>
              <a:ext cx="369887" cy="246063"/>
            </a:xfrm>
            <a:custGeom>
              <a:avLst/>
              <a:gdLst>
                <a:gd name="T0" fmla="*/ 130 w 132"/>
                <a:gd name="T1" fmla="*/ 9 h 88"/>
                <a:gd name="T2" fmla="*/ 116 w 132"/>
                <a:gd name="T3" fmla="*/ 2 h 88"/>
                <a:gd name="T4" fmla="*/ 66 w 132"/>
                <a:gd name="T5" fmla="*/ 18 h 88"/>
                <a:gd name="T6" fmla="*/ 16 w 132"/>
                <a:gd name="T7" fmla="*/ 2 h 88"/>
                <a:gd name="T8" fmla="*/ 2 w 132"/>
                <a:gd name="T9" fmla="*/ 9 h 88"/>
                <a:gd name="T10" fmla="*/ 9 w 132"/>
                <a:gd name="T11" fmla="*/ 23 h 88"/>
                <a:gd name="T12" fmla="*/ 48 w 132"/>
                <a:gd name="T13" fmla="*/ 36 h 88"/>
                <a:gd name="T14" fmla="*/ 24 w 132"/>
                <a:gd name="T15" fmla="*/ 69 h 88"/>
                <a:gd name="T16" fmla="*/ 26 w 132"/>
                <a:gd name="T17" fmla="*/ 84 h 88"/>
                <a:gd name="T18" fmla="*/ 42 w 132"/>
                <a:gd name="T19" fmla="*/ 82 h 88"/>
                <a:gd name="T20" fmla="*/ 66 w 132"/>
                <a:gd name="T21" fmla="*/ 48 h 88"/>
                <a:gd name="T22" fmla="*/ 90 w 132"/>
                <a:gd name="T23" fmla="*/ 82 h 88"/>
                <a:gd name="T24" fmla="*/ 105 w 132"/>
                <a:gd name="T25" fmla="*/ 84 h 88"/>
                <a:gd name="T26" fmla="*/ 108 w 132"/>
                <a:gd name="T27" fmla="*/ 69 h 88"/>
                <a:gd name="T28" fmla="*/ 84 w 132"/>
                <a:gd name="T29" fmla="*/ 36 h 88"/>
                <a:gd name="T30" fmla="*/ 123 w 132"/>
                <a:gd name="T31" fmla="*/ 23 h 88"/>
                <a:gd name="T32" fmla="*/ 130 w 132"/>
                <a:gd name="T33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88">
                  <a:moveTo>
                    <a:pt x="130" y="9"/>
                  </a:moveTo>
                  <a:cubicBezTo>
                    <a:pt x="128" y="3"/>
                    <a:pt x="122" y="0"/>
                    <a:pt x="116" y="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5"/>
                    <a:pt x="3" y="21"/>
                    <a:pt x="9" y="23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0" y="74"/>
                    <a:pt x="21" y="81"/>
                    <a:pt x="26" y="84"/>
                  </a:cubicBezTo>
                  <a:cubicBezTo>
                    <a:pt x="31" y="88"/>
                    <a:pt x="38" y="87"/>
                    <a:pt x="42" y="82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4" y="87"/>
                    <a:pt x="100" y="88"/>
                    <a:pt x="105" y="84"/>
                  </a:cubicBezTo>
                  <a:cubicBezTo>
                    <a:pt x="110" y="81"/>
                    <a:pt x="111" y="74"/>
                    <a:pt x="108" y="6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8" y="21"/>
                    <a:pt x="132" y="15"/>
                    <a:pt x="130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-1140106" y="183264"/>
              <a:ext cx="47625" cy="69850"/>
            </a:xfrm>
            <a:custGeom>
              <a:avLst/>
              <a:gdLst>
                <a:gd name="T0" fmla="*/ 0 w 17"/>
                <a:gd name="T1" fmla="*/ 9 h 25"/>
                <a:gd name="T2" fmla="*/ 9 w 17"/>
                <a:gd name="T3" fmla="*/ 0 h 25"/>
                <a:gd name="T4" fmla="*/ 17 w 17"/>
                <a:gd name="T5" fmla="*/ 9 h 25"/>
                <a:gd name="T6" fmla="*/ 17 w 17"/>
                <a:gd name="T7" fmla="*/ 16 h 25"/>
                <a:gd name="T8" fmla="*/ 9 w 17"/>
                <a:gd name="T9" fmla="*/ 25 h 25"/>
                <a:gd name="T10" fmla="*/ 0 w 17"/>
                <a:gd name="T11" fmla="*/ 16 h 25"/>
                <a:gd name="T12" fmla="*/ 0 w 1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5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1"/>
                    <a:pt x="13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-1254406" y="256289"/>
              <a:ext cx="280987" cy="185738"/>
            </a:xfrm>
            <a:custGeom>
              <a:avLst/>
              <a:gdLst>
                <a:gd name="T0" fmla="*/ 99 w 100"/>
                <a:gd name="T1" fmla="*/ 6 h 66"/>
                <a:gd name="T2" fmla="*/ 88 w 100"/>
                <a:gd name="T3" fmla="*/ 1 h 66"/>
                <a:gd name="T4" fmla="*/ 50 w 100"/>
                <a:gd name="T5" fmla="*/ 14 h 66"/>
                <a:gd name="T6" fmla="*/ 12 w 100"/>
                <a:gd name="T7" fmla="*/ 1 h 66"/>
                <a:gd name="T8" fmla="*/ 1 w 100"/>
                <a:gd name="T9" fmla="*/ 6 h 66"/>
                <a:gd name="T10" fmla="*/ 6 w 100"/>
                <a:gd name="T11" fmla="*/ 17 h 66"/>
                <a:gd name="T12" fmla="*/ 36 w 100"/>
                <a:gd name="T13" fmla="*/ 27 h 66"/>
                <a:gd name="T14" fmla="*/ 18 w 100"/>
                <a:gd name="T15" fmla="*/ 52 h 66"/>
                <a:gd name="T16" fmla="*/ 20 w 100"/>
                <a:gd name="T17" fmla="*/ 64 h 66"/>
                <a:gd name="T18" fmla="*/ 31 w 100"/>
                <a:gd name="T19" fmla="*/ 62 h 66"/>
                <a:gd name="T20" fmla="*/ 50 w 100"/>
                <a:gd name="T21" fmla="*/ 36 h 66"/>
                <a:gd name="T22" fmla="*/ 68 w 100"/>
                <a:gd name="T23" fmla="*/ 62 h 66"/>
                <a:gd name="T24" fmla="*/ 80 w 100"/>
                <a:gd name="T25" fmla="*/ 64 h 66"/>
                <a:gd name="T26" fmla="*/ 82 w 100"/>
                <a:gd name="T27" fmla="*/ 52 h 66"/>
                <a:gd name="T28" fmla="*/ 63 w 100"/>
                <a:gd name="T29" fmla="*/ 27 h 66"/>
                <a:gd name="T30" fmla="*/ 93 w 100"/>
                <a:gd name="T31" fmla="*/ 17 h 66"/>
                <a:gd name="T32" fmla="*/ 99 w 100"/>
                <a:gd name="T3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66">
                  <a:moveTo>
                    <a:pt x="99" y="6"/>
                  </a:moveTo>
                  <a:cubicBezTo>
                    <a:pt x="97" y="2"/>
                    <a:pt x="92" y="0"/>
                    <a:pt x="88" y="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5" y="56"/>
                    <a:pt x="16" y="61"/>
                    <a:pt x="20" y="64"/>
                  </a:cubicBezTo>
                  <a:cubicBezTo>
                    <a:pt x="23" y="66"/>
                    <a:pt x="29" y="66"/>
                    <a:pt x="31" y="6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1" y="66"/>
                    <a:pt x="76" y="66"/>
                    <a:pt x="80" y="64"/>
                  </a:cubicBezTo>
                  <a:cubicBezTo>
                    <a:pt x="84" y="61"/>
                    <a:pt x="84" y="56"/>
                    <a:pt x="82" y="5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8" y="15"/>
                    <a:pt x="100" y="11"/>
                    <a:pt x="99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-1363943" y="249939"/>
              <a:ext cx="36512" cy="47625"/>
            </a:xfrm>
            <a:custGeom>
              <a:avLst/>
              <a:gdLst>
                <a:gd name="T0" fmla="*/ 0 w 13"/>
                <a:gd name="T1" fmla="*/ 6 h 17"/>
                <a:gd name="T2" fmla="*/ 7 w 13"/>
                <a:gd name="T3" fmla="*/ 0 h 17"/>
                <a:gd name="T4" fmla="*/ 13 w 13"/>
                <a:gd name="T5" fmla="*/ 6 h 17"/>
                <a:gd name="T6" fmla="*/ 13 w 13"/>
                <a:gd name="T7" fmla="*/ 11 h 17"/>
                <a:gd name="T8" fmla="*/ 7 w 13"/>
                <a:gd name="T9" fmla="*/ 17 h 17"/>
                <a:gd name="T10" fmla="*/ 0 w 13"/>
                <a:gd name="T11" fmla="*/ 11 h 17"/>
                <a:gd name="T12" fmla="*/ 0 w 13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3" y="17"/>
                    <a:pt x="0" y="15"/>
                    <a:pt x="0" y="1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-1451256" y="300739"/>
              <a:ext cx="211137" cy="141288"/>
            </a:xfrm>
            <a:custGeom>
              <a:avLst/>
              <a:gdLst>
                <a:gd name="T0" fmla="*/ 74 w 75"/>
                <a:gd name="T1" fmla="*/ 5 h 50"/>
                <a:gd name="T2" fmla="*/ 66 w 75"/>
                <a:gd name="T3" fmla="*/ 1 h 50"/>
                <a:gd name="T4" fmla="*/ 38 w 75"/>
                <a:gd name="T5" fmla="*/ 11 h 50"/>
                <a:gd name="T6" fmla="*/ 9 w 75"/>
                <a:gd name="T7" fmla="*/ 1 h 50"/>
                <a:gd name="T8" fmla="*/ 1 w 75"/>
                <a:gd name="T9" fmla="*/ 5 h 50"/>
                <a:gd name="T10" fmla="*/ 5 w 75"/>
                <a:gd name="T11" fmla="*/ 13 h 50"/>
                <a:gd name="T12" fmla="*/ 28 w 75"/>
                <a:gd name="T13" fmla="*/ 20 h 50"/>
                <a:gd name="T14" fmla="*/ 14 w 75"/>
                <a:gd name="T15" fmla="*/ 39 h 50"/>
                <a:gd name="T16" fmla="*/ 15 w 75"/>
                <a:gd name="T17" fmla="*/ 48 h 50"/>
                <a:gd name="T18" fmla="*/ 24 w 75"/>
                <a:gd name="T19" fmla="*/ 47 h 50"/>
                <a:gd name="T20" fmla="*/ 38 w 75"/>
                <a:gd name="T21" fmla="*/ 28 h 50"/>
                <a:gd name="T22" fmla="*/ 51 w 75"/>
                <a:gd name="T23" fmla="*/ 47 h 50"/>
                <a:gd name="T24" fmla="*/ 60 w 75"/>
                <a:gd name="T25" fmla="*/ 48 h 50"/>
                <a:gd name="T26" fmla="*/ 62 w 75"/>
                <a:gd name="T27" fmla="*/ 39 h 50"/>
                <a:gd name="T28" fmla="*/ 48 w 75"/>
                <a:gd name="T29" fmla="*/ 20 h 50"/>
                <a:gd name="T30" fmla="*/ 70 w 75"/>
                <a:gd name="T31" fmla="*/ 13 h 50"/>
                <a:gd name="T32" fmla="*/ 74 w 75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50">
                  <a:moveTo>
                    <a:pt x="74" y="5"/>
                  </a:moveTo>
                  <a:cubicBezTo>
                    <a:pt x="73" y="2"/>
                    <a:pt x="69" y="0"/>
                    <a:pt x="66" y="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9"/>
                    <a:pt x="2" y="12"/>
                    <a:pt x="5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42"/>
                    <a:pt x="12" y="46"/>
                    <a:pt x="15" y="48"/>
                  </a:cubicBezTo>
                  <a:cubicBezTo>
                    <a:pt x="18" y="50"/>
                    <a:pt x="22" y="49"/>
                    <a:pt x="24" y="4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9"/>
                    <a:pt x="57" y="50"/>
                    <a:pt x="60" y="48"/>
                  </a:cubicBezTo>
                  <a:cubicBezTo>
                    <a:pt x="63" y="46"/>
                    <a:pt x="64" y="42"/>
                    <a:pt x="62" y="3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2"/>
                    <a:pt x="75" y="9"/>
                    <a:pt x="74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-1995768" y="421389"/>
              <a:ext cx="325437" cy="396875"/>
            </a:xfrm>
            <a:custGeom>
              <a:avLst/>
              <a:gdLst>
                <a:gd name="T0" fmla="*/ 58 w 116"/>
                <a:gd name="T1" fmla="*/ 141 h 141"/>
                <a:gd name="T2" fmla="*/ 0 w 116"/>
                <a:gd name="T3" fmla="*/ 71 h 141"/>
                <a:gd name="T4" fmla="*/ 58 w 116"/>
                <a:gd name="T5" fmla="*/ 0 h 141"/>
                <a:gd name="T6" fmla="*/ 116 w 116"/>
                <a:gd name="T7" fmla="*/ 71 h 141"/>
                <a:gd name="T8" fmla="*/ 58 w 116"/>
                <a:gd name="T9" fmla="*/ 141 h 141"/>
                <a:gd name="T10" fmla="*/ 59 w 116"/>
                <a:gd name="T11" fmla="*/ 16 h 141"/>
                <a:gd name="T12" fmla="*/ 22 w 116"/>
                <a:gd name="T13" fmla="*/ 71 h 141"/>
                <a:gd name="T14" fmla="*/ 32 w 116"/>
                <a:gd name="T15" fmla="*/ 113 h 141"/>
                <a:gd name="T16" fmla="*/ 58 w 116"/>
                <a:gd name="T17" fmla="*/ 125 h 141"/>
                <a:gd name="T18" fmla="*/ 94 w 116"/>
                <a:gd name="T19" fmla="*/ 71 h 141"/>
                <a:gd name="T20" fmla="*/ 59 w 116"/>
                <a:gd name="T21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1">
                  <a:moveTo>
                    <a:pt x="58" y="141"/>
                  </a:moveTo>
                  <a:cubicBezTo>
                    <a:pt x="20" y="141"/>
                    <a:pt x="0" y="116"/>
                    <a:pt x="0" y="71"/>
                  </a:cubicBezTo>
                  <a:cubicBezTo>
                    <a:pt x="0" y="25"/>
                    <a:pt x="21" y="0"/>
                    <a:pt x="58" y="0"/>
                  </a:cubicBezTo>
                  <a:cubicBezTo>
                    <a:pt x="96" y="0"/>
                    <a:pt x="116" y="25"/>
                    <a:pt x="116" y="71"/>
                  </a:cubicBezTo>
                  <a:cubicBezTo>
                    <a:pt x="116" y="116"/>
                    <a:pt x="96" y="141"/>
                    <a:pt x="58" y="141"/>
                  </a:cubicBezTo>
                  <a:moveTo>
                    <a:pt x="59" y="16"/>
                  </a:moveTo>
                  <a:cubicBezTo>
                    <a:pt x="35" y="16"/>
                    <a:pt x="22" y="35"/>
                    <a:pt x="22" y="71"/>
                  </a:cubicBezTo>
                  <a:cubicBezTo>
                    <a:pt x="22" y="88"/>
                    <a:pt x="26" y="104"/>
                    <a:pt x="32" y="113"/>
                  </a:cubicBezTo>
                  <a:cubicBezTo>
                    <a:pt x="37" y="121"/>
                    <a:pt x="47" y="125"/>
                    <a:pt x="58" y="125"/>
                  </a:cubicBezTo>
                  <a:cubicBezTo>
                    <a:pt x="82" y="125"/>
                    <a:pt x="94" y="107"/>
                    <a:pt x="94" y="71"/>
                  </a:cubicBezTo>
                  <a:cubicBezTo>
                    <a:pt x="94" y="34"/>
                    <a:pt x="82" y="16"/>
                    <a:pt x="59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-1648106" y="394402"/>
              <a:ext cx="193675" cy="417513"/>
            </a:xfrm>
            <a:custGeom>
              <a:avLst/>
              <a:gdLst>
                <a:gd name="T0" fmla="*/ 67 w 69"/>
                <a:gd name="T1" fmla="*/ 16 h 149"/>
                <a:gd name="T2" fmla="*/ 50 w 69"/>
                <a:gd name="T3" fmla="*/ 15 h 149"/>
                <a:gd name="T4" fmla="*/ 37 w 69"/>
                <a:gd name="T5" fmla="*/ 33 h 149"/>
                <a:gd name="T6" fmla="*/ 37 w 69"/>
                <a:gd name="T7" fmla="*/ 52 h 149"/>
                <a:gd name="T8" fmla="*/ 64 w 69"/>
                <a:gd name="T9" fmla="*/ 52 h 149"/>
                <a:gd name="T10" fmla="*/ 64 w 69"/>
                <a:gd name="T11" fmla="*/ 65 h 149"/>
                <a:gd name="T12" fmla="*/ 37 w 69"/>
                <a:gd name="T13" fmla="*/ 65 h 149"/>
                <a:gd name="T14" fmla="*/ 37 w 69"/>
                <a:gd name="T15" fmla="*/ 149 h 149"/>
                <a:gd name="T16" fmla="*/ 17 w 69"/>
                <a:gd name="T17" fmla="*/ 149 h 149"/>
                <a:gd name="T18" fmla="*/ 17 w 69"/>
                <a:gd name="T19" fmla="*/ 65 h 149"/>
                <a:gd name="T20" fmla="*/ 0 w 69"/>
                <a:gd name="T21" fmla="*/ 65 h 149"/>
                <a:gd name="T22" fmla="*/ 0 w 69"/>
                <a:gd name="T23" fmla="*/ 54 h 149"/>
                <a:gd name="T24" fmla="*/ 17 w 69"/>
                <a:gd name="T25" fmla="*/ 51 h 149"/>
                <a:gd name="T26" fmla="*/ 17 w 69"/>
                <a:gd name="T27" fmla="*/ 35 h 149"/>
                <a:gd name="T28" fmla="*/ 22 w 69"/>
                <a:gd name="T29" fmla="*/ 11 h 149"/>
                <a:gd name="T30" fmla="*/ 44 w 69"/>
                <a:gd name="T31" fmla="*/ 0 h 149"/>
                <a:gd name="T32" fmla="*/ 69 w 69"/>
                <a:gd name="T33" fmla="*/ 4 h 149"/>
                <a:gd name="T34" fmla="*/ 67 w 69"/>
                <a:gd name="T35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49">
                  <a:moveTo>
                    <a:pt x="67" y="16"/>
                  </a:moveTo>
                  <a:cubicBezTo>
                    <a:pt x="65" y="16"/>
                    <a:pt x="59" y="15"/>
                    <a:pt x="50" y="15"/>
                  </a:cubicBezTo>
                  <a:cubicBezTo>
                    <a:pt x="40" y="15"/>
                    <a:pt x="37" y="19"/>
                    <a:pt x="37" y="3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1"/>
                    <a:pt x="18" y="16"/>
                    <a:pt x="22" y="11"/>
                  </a:cubicBezTo>
                  <a:cubicBezTo>
                    <a:pt x="27" y="4"/>
                    <a:pt x="34" y="0"/>
                    <a:pt x="44" y="0"/>
                  </a:cubicBezTo>
                  <a:cubicBezTo>
                    <a:pt x="54" y="0"/>
                    <a:pt x="66" y="3"/>
                    <a:pt x="69" y="4"/>
                  </a:cubicBezTo>
                  <a:lnTo>
                    <a:pt x="6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-1456018" y="534102"/>
              <a:ext cx="190500" cy="284163"/>
            </a:xfrm>
            <a:custGeom>
              <a:avLst/>
              <a:gdLst>
                <a:gd name="T0" fmla="*/ 31 w 68"/>
                <a:gd name="T1" fmla="*/ 101 h 101"/>
                <a:gd name="T2" fmla="*/ 0 w 68"/>
                <a:gd name="T3" fmla="*/ 96 h 101"/>
                <a:gd name="T4" fmla="*/ 3 w 68"/>
                <a:gd name="T5" fmla="*/ 83 h 101"/>
                <a:gd name="T6" fmla="*/ 27 w 68"/>
                <a:gd name="T7" fmla="*/ 86 h 101"/>
                <a:gd name="T8" fmla="*/ 48 w 68"/>
                <a:gd name="T9" fmla="*/ 72 h 101"/>
                <a:gd name="T10" fmla="*/ 31 w 68"/>
                <a:gd name="T11" fmla="*/ 57 h 101"/>
                <a:gd name="T12" fmla="*/ 1 w 68"/>
                <a:gd name="T13" fmla="*/ 29 h 101"/>
                <a:gd name="T14" fmla="*/ 35 w 68"/>
                <a:gd name="T15" fmla="*/ 0 h 101"/>
                <a:gd name="T16" fmla="*/ 63 w 68"/>
                <a:gd name="T17" fmla="*/ 5 h 101"/>
                <a:gd name="T18" fmla="*/ 60 w 68"/>
                <a:gd name="T19" fmla="*/ 17 h 101"/>
                <a:gd name="T20" fmla="*/ 37 w 68"/>
                <a:gd name="T21" fmla="*/ 14 h 101"/>
                <a:gd name="T22" fmla="*/ 21 w 68"/>
                <a:gd name="T23" fmla="*/ 27 h 101"/>
                <a:gd name="T24" fmla="*/ 68 w 68"/>
                <a:gd name="T25" fmla="*/ 69 h 101"/>
                <a:gd name="T26" fmla="*/ 31 w 68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01">
                  <a:moveTo>
                    <a:pt x="31" y="101"/>
                  </a:moveTo>
                  <a:cubicBezTo>
                    <a:pt x="21" y="101"/>
                    <a:pt x="12" y="99"/>
                    <a:pt x="0" y="9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3" y="85"/>
                    <a:pt x="20" y="86"/>
                    <a:pt x="27" y="86"/>
                  </a:cubicBezTo>
                  <a:cubicBezTo>
                    <a:pt x="41" y="86"/>
                    <a:pt x="48" y="81"/>
                    <a:pt x="48" y="72"/>
                  </a:cubicBezTo>
                  <a:cubicBezTo>
                    <a:pt x="48" y="64"/>
                    <a:pt x="45" y="61"/>
                    <a:pt x="31" y="57"/>
                  </a:cubicBezTo>
                  <a:cubicBezTo>
                    <a:pt x="14" y="52"/>
                    <a:pt x="1" y="47"/>
                    <a:pt x="1" y="29"/>
                  </a:cubicBezTo>
                  <a:cubicBezTo>
                    <a:pt x="1" y="10"/>
                    <a:pt x="14" y="0"/>
                    <a:pt x="35" y="0"/>
                  </a:cubicBezTo>
                  <a:cubicBezTo>
                    <a:pt x="43" y="0"/>
                    <a:pt x="52" y="1"/>
                    <a:pt x="63" y="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16"/>
                    <a:pt x="45" y="14"/>
                    <a:pt x="37" y="14"/>
                  </a:cubicBezTo>
                  <a:cubicBezTo>
                    <a:pt x="27" y="14"/>
                    <a:pt x="21" y="19"/>
                    <a:pt x="21" y="27"/>
                  </a:cubicBezTo>
                  <a:cubicBezTo>
                    <a:pt x="21" y="47"/>
                    <a:pt x="68" y="34"/>
                    <a:pt x="68" y="69"/>
                  </a:cubicBezTo>
                  <a:cubicBezTo>
                    <a:pt x="68" y="89"/>
                    <a:pt x="54" y="101"/>
                    <a:pt x="31" y="10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-1262343" y="464252"/>
              <a:ext cx="187325" cy="354013"/>
            </a:xfrm>
            <a:custGeom>
              <a:avLst/>
              <a:gdLst>
                <a:gd name="T0" fmla="*/ 39 w 67"/>
                <a:gd name="T1" fmla="*/ 126 h 126"/>
                <a:gd name="T2" fmla="*/ 19 w 67"/>
                <a:gd name="T3" fmla="*/ 115 h 126"/>
                <a:gd name="T4" fmla="*/ 17 w 67"/>
                <a:gd name="T5" fmla="*/ 93 h 126"/>
                <a:gd name="T6" fmla="*/ 17 w 67"/>
                <a:gd name="T7" fmla="*/ 40 h 126"/>
                <a:gd name="T8" fmla="*/ 0 w 67"/>
                <a:gd name="T9" fmla="*/ 40 h 126"/>
                <a:gd name="T10" fmla="*/ 0 w 67"/>
                <a:gd name="T11" fmla="*/ 29 h 126"/>
                <a:gd name="T12" fmla="*/ 17 w 67"/>
                <a:gd name="T13" fmla="*/ 27 h 126"/>
                <a:gd name="T14" fmla="*/ 17 w 67"/>
                <a:gd name="T15" fmla="*/ 0 h 126"/>
                <a:gd name="T16" fmla="*/ 37 w 67"/>
                <a:gd name="T17" fmla="*/ 0 h 126"/>
                <a:gd name="T18" fmla="*/ 37 w 67"/>
                <a:gd name="T19" fmla="*/ 27 h 126"/>
                <a:gd name="T20" fmla="*/ 63 w 67"/>
                <a:gd name="T21" fmla="*/ 27 h 126"/>
                <a:gd name="T22" fmla="*/ 63 w 67"/>
                <a:gd name="T23" fmla="*/ 40 h 126"/>
                <a:gd name="T24" fmla="*/ 37 w 67"/>
                <a:gd name="T25" fmla="*/ 40 h 126"/>
                <a:gd name="T26" fmla="*/ 37 w 67"/>
                <a:gd name="T27" fmla="*/ 87 h 126"/>
                <a:gd name="T28" fmla="*/ 38 w 67"/>
                <a:gd name="T29" fmla="*/ 106 h 126"/>
                <a:gd name="T30" fmla="*/ 47 w 67"/>
                <a:gd name="T31" fmla="*/ 110 h 126"/>
                <a:gd name="T32" fmla="*/ 64 w 67"/>
                <a:gd name="T33" fmla="*/ 107 h 126"/>
                <a:gd name="T34" fmla="*/ 67 w 67"/>
                <a:gd name="T35" fmla="*/ 120 h 126"/>
                <a:gd name="T36" fmla="*/ 39 w 67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26">
                  <a:moveTo>
                    <a:pt x="39" y="126"/>
                  </a:moveTo>
                  <a:cubicBezTo>
                    <a:pt x="30" y="126"/>
                    <a:pt x="23" y="122"/>
                    <a:pt x="19" y="115"/>
                  </a:cubicBezTo>
                  <a:cubicBezTo>
                    <a:pt x="17" y="111"/>
                    <a:pt x="17" y="106"/>
                    <a:pt x="17" y="9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04"/>
                    <a:pt x="37" y="104"/>
                    <a:pt x="38" y="106"/>
                  </a:cubicBezTo>
                  <a:cubicBezTo>
                    <a:pt x="40" y="109"/>
                    <a:pt x="43" y="110"/>
                    <a:pt x="47" y="110"/>
                  </a:cubicBezTo>
                  <a:cubicBezTo>
                    <a:pt x="52" y="110"/>
                    <a:pt x="56" y="109"/>
                    <a:pt x="64" y="107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55" y="124"/>
                    <a:pt x="47" y="126"/>
                    <a:pt x="39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-1071843" y="530927"/>
              <a:ext cx="230187" cy="287338"/>
            </a:xfrm>
            <a:custGeom>
              <a:avLst/>
              <a:gdLst>
                <a:gd name="T0" fmla="*/ 21 w 82"/>
                <a:gd name="T1" fmla="*/ 54 h 102"/>
                <a:gd name="T2" fmla="*/ 21 w 82"/>
                <a:gd name="T3" fmla="*/ 57 h 102"/>
                <a:gd name="T4" fmla="*/ 45 w 82"/>
                <a:gd name="T5" fmla="*/ 85 h 102"/>
                <a:gd name="T6" fmla="*/ 77 w 82"/>
                <a:gd name="T7" fmla="*/ 79 h 102"/>
                <a:gd name="T8" fmla="*/ 81 w 82"/>
                <a:gd name="T9" fmla="*/ 90 h 102"/>
                <a:gd name="T10" fmla="*/ 39 w 82"/>
                <a:gd name="T11" fmla="*/ 102 h 102"/>
                <a:gd name="T12" fmla="*/ 0 w 82"/>
                <a:gd name="T13" fmla="*/ 54 h 102"/>
                <a:gd name="T14" fmla="*/ 43 w 82"/>
                <a:gd name="T15" fmla="*/ 0 h 102"/>
                <a:gd name="T16" fmla="*/ 82 w 82"/>
                <a:gd name="T17" fmla="*/ 49 h 102"/>
                <a:gd name="T18" fmla="*/ 82 w 82"/>
                <a:gd name="T19" fmla="*/ 54 h 102"/>
                <a:gd name="T20" fmla="*/ 21 w 82"/>
                <a:gd name="T21" fmla="*/ 54 h 102"/>
                <a:gd name="T22" fmla="*/ 44 w 82"/>
                <a:gd name="T23" fmla="*/ 14 h 102"/>
                <a:gd name="T24" fmla="*/ 22 w 82"/>
                <a:gd name="T25" fmla="*/ 42 h 102"/>
                <a:gd name="T26" fmla="*/ 63 w 82"/>
                <a:gd name="T27" fmla="*/ 40 h 102"/>
                <a:gd name="T28" fmla="*/ 44 w 82"/>
                <a:gd name="T2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02">
                  <a:moveTo>
                    <a:pt x="21" y="54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1" y="76"/>
                    <a:pt x="29" y="85"/>
                    <a:pt x="45" y="85"/>
                  </a:cubicBezTo>
                  <a:cubicBezTo>
                    <a:pt x="53" y="85"/>
                    <a:pt x="61" y="84"/>
                    <a:pt x="77" y="7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61" y="99"/>
                    <a:pt x="51" y="102"/>
                    <a:pt x="39" y="102"/>
                  </a:cubicBezTo>
                  <a:cubicBezTo>
                    <a:pt x="15" y="102"/>
                    <a:pt x="0" y="84"/>
                    <a:pt x="0" y="54"/>
                  </a:cubicBezTo>
                  <a:cubicBezTo>
                    <a:pt x="0" y="22"/>
                    <a:pt x="16" y="0"/>
                    <a:pt x="43" y="0"/>
                  </a:cubicBezTo>
                  <a:cubicBezTo>
                    <a:pt x="69" y="0"/>
                    <a:pt x="82" y="16"/>
                    <a:pt x="82" y="49"/>
                  </a:cubicBezTo>
                  <a:cubicBezTo>
                    <a:pt x="82" y="54"/>
                    <a:pt x="82" y="54"/>
                    <a:pt x="82" y="54"/>
                  </a:cubicBezTo>
                  <a:lnTo>
                    <a:pt x="21" y="54"/>
                  </a:lnTo>
                  <a:close/>
                  <a:moveTo>
                    <a:pt x="44" y="14"/>
                  </a:moveTo>
                  <a:cubicBezTo>
                    <a:pt x="31" y="14"/>
                    <a:pt x="24" y="24"/>
                    <a:pt x="22" y="4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23"/>
                    <a:pt x="57" y="14"/>
                    <a:pt x="44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-816256" y="402339"/>
              <a:ext cx="234950" cy="415925"/>
            </a:xfrm>
            <a:custGeom>
              <a:avLst/>
              <a:gdLst>
                <a:gd name="T0" fmla="*/ 65 w 84"/>
                <a:gd name="T1" fmla="*/ 146 h 148"/>
                <a:gd name="T2" fmla="*/ 65 w 84"/>
                <a:gd name="T3" fmla="*/ 137 h 148"/>
                <a:gd name="T4" fmla="*/ 33 w 84"/>
                <a:gd name="T5" fmla="*/ 148 h 148"/>
                <a:gd name="T6" fmla="*/ 0 w 84"/>
                <a:gd name="T7" fmla="*/ 97 h 148"/>
                <a:gd name="T8" fmla="*/ 35 w 84"/>
                <a:gd name="T9" fmla="*/ 46 h 148"/>
                <a:gd name="T10" fmla="*/ 64 w 84"/>
                <a:gd name="T11" fmla="*/ 57 h 148"/>
                <a:gd name="T12" fmla="*/ 64 w 84"/>
                <a:gd name="T13" fmla="*/ 0 h 148"/>
                <a:gd name="T14" fmla="*/ 84 w 84"/>
                <a:gd name="T15" fmla="*/ 0 h 148"/>
                <a:gd name="T16" fmla="*/ 84 w 84"/>
                <a:gd name="T17" fmla="*/ 146 h 148"/>
                <a:gd name="T18" fmla="*/ 65 w 84"/>
                <a:gd name="T19" fmla="*/ 146 h 148"/>
                <a:gd name="T20" fmla="*/ 64 w 84"/>
                <a:gd name="T21" fmla="*/ 69 h 148"/>
                <a:gd name="T22" fmla="*/ 42 w 84"/>
                <a:gd name="T23" fmla="*/ 64 h 148"/>
                <a:gd name="T24" fmla="*/ 21 w 84"/>
                <a:gd name="T25" fmla="*/ 97 h 148"/>
                <a:gd name="T26" fmla="*/ 41 w 84"/>
                <a:gd name="T27" fmla="*/ 131 h 148"/>
                <a:gd name="T28" fmla="*/ 64 w 84"/>
                <a:gd name="T29" fmla="*/ 125 h 148"/>
                <a:gd name="T30" fmla="*/ 64 w 84"/>
                <a:gd name="T31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48">
                  <a:moveTo>
                    <a:pt x="65" y="146"/>
                  </a:moveTo>
                  <a:cubicBezTo>
                    <a:pt x="65" y="137"/>
                    <a:pt x="65" y="137"/>
                    <a:pt x="65" y="137"/>
                  </a:cubicBezTo>
                  <a:cubicBezTo>
                    <a:pt x="54" y="143"/>
                    <a:pt x="43" y="148"/>
                    <a:pt x="33" y="148"/>
                  </a:cubicBezTo>
                  <a:cubicBezTo>
                    <a:pt x="12" y="148"/>
                    <a:pt x="0" y="129"/>
                    <a:pt x="0" y="97"/>
                  </a:cubicBezTo>
                  <a:cubicBezTo>
                    <a:pt x="0" y="66"/>
                    <a:pt x="14" y="46"/>
                    <a:pt x="35" y="46"/>
                  </a:cubicBezTo>
                  <a:cubicBezTo>
                    <a:pt x="46" y="46"/>
                    <a:pt x="55" y="52"/>
                    <a:pt x="64" y="5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46"/>
                    <a:pt x="84" y="146"/>
                    <a:pt x="84" y="146"/>
                  </a:cubicBezTo>
                  <a:lnTo>
                    <a:pt x="65" y="146"/>
                  </a:lnTo>
                  <a:close/>
                  <a:moveTo>
                    <a:pt x="64" y="69"/>
                  </a:moveTo>
                  <a:cubicBezTo>
                    <a:pt x="52" y="65"/>
                    <a:pt x="48" y="64"/>
                    <a:pt x="42" y="64"/>
                  </a:cubicBezTo>
                  <a:cubicBezTo>
                    <a:pt x="28" y="64"/>
                    <a:pt x="21" y="75"/>
                    <a:pt x="21" y="97"/>
                  </a:cubicBezTo>
                  <a:cubicBezTo>
                    <a:pt x="21" y="120"/>
                    <a:pt x="28" y="131"/>
                    <a:pt x="41" y="131"/>
                  </a:cubicBezTo>
                  <a:cubicBezTo>
                    <a:pt x="47" y="131"/>
                    <a:pt x="52" y="129"/>
                    <a:pt x="64" y="125"/>
                  </a:cubicBezTo>
                  <a:lnTo>
                    <a:pt x="6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-1973543" y="950027"/>
              <a:ext cx="46037" cy="98425"/>
            </a:xfrm>
            <a:custGeom>
              <a:avLst/>
              <a:gdLst>
                <a:gd name="T0" fmla="*/ 15 w 16"/>
                <a:gd name="T1" fmla="*/ 5 h 35"/>
                <a:gd name="T2" fmla="*/ 6 w 16"/>
                <a:gd name="T3" fmla="*/ 7 h 35"/>
                <a:gd name="T4" fmla="*/ 6 w 16"/>
                <a:gd name="T5" fmla="*/ 35 h 35"/>
                <a:gd name="T6" fmla="*/ 0 w 16"/>
                <a:gd name="T7" fmla="*/ 35 h 35"/>
                <a:gd name="T8" fmla="*/ 0 w 16"/>
                <a:gd name="T9" fmla="*/ 0 h 35"/>
                <a:gd name="T10" fmla="*/ 5 w 16"/>
                <a:gd name="T11" fmla="*/ 0 h 35"/>
                <a:gd name="T12" fmla="*/ 5 w 16"/>
                <a:gd name="T13" fmla="*/ 3 h 35"/>
                <a:gd name="T14" fmla="*/ 15 w 16"/>
                <a:gd name="T15" fmla="*/ 0 h 35"/>
                <a:gd name="T16" fmla="*/ 16 w 16"/>
                <a:gd name="T17" fmla="*/ 0 h 35"/>
                <a:gd name="T18" fmla="*/ 16 w 16"/>
                <a:gd name="T19" fmla="*/ 5 h 35"/>
                <a:gd name="T20" fmla="*/ 15 w 16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-1919568" y="946852"/>
              <a:ext cx="69850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6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-1821143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1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1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-1781456" y="946852"/>
              <a:ext cx="63500" cy="104775"/>
            </a:xfrm>
            <a:custGeom>
              <a:avLst/>
              <a:gdLst>
                <a:gd name="T0" fmla="*/ 10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0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0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4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4" y="0"/>
                    <a:pt x="17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0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-1697318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-1649693" y="946852"/>
              <a:ext cx="74612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6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6" y="5"/>
                  </a:cubicBezTo>
                  <a:cubicBezTo>
                    <a:pt x="13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4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-1551268" y="946852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3 w 29"/>
                <a:gd name="T5" fmla="*/ 50 h 52"/>
                <a:gd name="T6" fmla="*/ 3 w 29"/>
                <a:gd name="T7" fmla="*/ 47 h 52"/>
                <a:gd name="T8" fmla="*/ 13 w 29"/>
                <a:gd name="T9" fmla="*/ 47 h 52"/>
                <a:gd name="T10" fmla="*/ 22 w 29"/>
                <a:gd name="T11" fmla="*/ 44 h 52"/>
                <a:gd name="T12" fmla="*/ 24 w 29"/>
                <a:gd name="T13" fmla="*/ 35 h 52"/>
                <a:gd name="T14" fmla="*/ 24 w 29"/>
                <a:gd name="T15" fmla="*/ 32 h 52"/>
                <a:gd name="T16" fmla="*/ 12 w 29"/>
                <a:gd name="T17" fmla="*/ 36 h 52"/>
                <a:gd name="T18" fmla="*/ 0 w 29"/>
                <a:gd name="T19" fmla="*/ 19 h 52"/>
                <a:gd name="T20" fmla="*/ 13 w 29"/>
                <a:gd name="T21" fmla="*/ 0 h 52"/>
                <a:gd name="T22" fmla="*/ 24 w 29"/>
                <a:gd name="T23" fmla="*/ 4 h 52"/>
                <a:gd name="T24" fmla="*/ 24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4 w 29"/>
                <a:gd name="T33" fmla="*/ 8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4 w 29"/>
                <a:gd name="T41" fmla="*/ 29 h 52"/>
                <a:gd name="T42" fmla="*/ 24 w 2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9" y="52"/>
                    <a:pt x="3" y="5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8" y="47"/>
                    <a:pt x="10" y="47"/>
                    <a:pt x="13" y="47"/>
                  </a:cubicBezTo>
                  <a:cubicBezTo>
                    <a:pt x="18" y="47"/>
                    <a:pt x="21" y="46"/>
                    <a:pt x="22" y="44"/>
                  </a:cubicBezTo>
                  <a:cubicBezTo>
                    <a:pt x="23" y="42"/>
                    <a:pt x="24" y="40"/>
                    <a:pt x="24" y="3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30"/>
                    <a:pt x="0" y="19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0" y="2"/>
                    <a:pt x="24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4"/>
                    <a:pt x="28" y="46"/>
                    <a:pt x="25" y="49"/>
                  </a:cubicBezTo>
                  <a:moveTo>
                    <a:pt x="24" y="8"/>
                  </a:moveTo>
                  <a:cubicBezTo>
                    <a:pt x="18" y="6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9" y="31"/>
                    <a:pt x="14" y="31"/>
                  </a:cubicBezTo>
                  <a:cubicBezTo>
                    <a:pt x="16" y="31"/>
                    <a:pt x="18" y="31"/>
                    <a:pt x="24" y="29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-1397281" y="946852"/>
              <a:ext cx="63500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10 w 23"/>
                <a:gd name="T7" fmla="*/ 32 h 37"/>
                <a:gd name="T8" fmla="*/ 18 w 23"/>
                <a:gd name="T9" fmla="*/ 27 h 37"/>
                <a:gd name="T10" fmla="*/ 12 w 23"/>
                <a:gd name="T11" fmla="*/ 21 h 37"/>
                <a:gd name="T12" fmla="*/ 1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1 w 23"/>
                <a:gd name="T19" fmla="*/ 6 h 37"/>
                <a:gd name="T20" fmla="*/ 13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5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10" y="32"/>
                  </a:cubicBezTo>
                  <a:cubicBezTo>
                    <a:pt x="15" y="32"/>
                    <a:pt x="18" y="30"/>
                    <a:pt x="18" y="27"/>
                  </a:cubicBezTo>
                  <a:cubicBezTo>
                    <a:pt x="18" y="24"/>
                    <a:pt x="16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9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-1324256" y="924627"/>
              <a:ext cx="63500" cy="127000"/>
            </a:xfrm>
            <a:custGeom>
              <a:avLst/>
              <a:gdLst>
                <a:gd name="T0" fmla="*/ 13 w 23"/>
                <a:gd name="T1" fmla="*/ 45 h 45"/>
                <a:gd name="T2" fmla="*/ 7 w 23"/>
                <a:gd name="T3" fmla="*/ 42 h 45"/>
                <a:gd name="T4" fmla="*/ 6 w 23"/>
                <a:gd name="T5" fmla="*/ 35 h 45"/>
                <a:gd name="T6" fmla="*/ 6 w 23"/>
                <a:gd name="T7" fmla="*/ 13 h 45"/>
                <a:gd name="T8" fmla="*/ 0 w 23"/>
                <a:gd name="T9" fmla="*/ 13 h 45"/>
                <a:gd name="T10" fmla="*/ 0 w 23"/>
                <a:gd name="T11" fmla="*/ 10 h 45"/>
                <a:gd name="T12" fmla="*/ 6 w 23"/>
                <a:gd name="T13" fmla="*/ 9 h 45"/>
                <a:gd name="T14" fmla="*/ 6 w 23"/>
                <a:gd name="T15" fmla="*/ 0 h 45"/>
                <a:gd name="T16" fmla="*/ 12 w 23"/>
                <a:gd name="T17" fmla="*/ 0 h 45"/>
                <a:gd name="T18" fmla="*/ 12 w 23"/>
                <a:gd name="T19" fmla="*/ 9 h 45"/>
                <a:gd name="T20" fmla="*/ 21 w 23"/>
                <a:gd name="T21" fmla="*/ 9 h 45"/>
                <a:gd name="T22" fmla="*/ 21 w 23"/>
                <a:gd name="T23" fmla="*/ 13 h 45"/>
                <a:gd name="T24" fmla="*/ 12 w 23"/>
                <a:gd name="T25" fmla="*/ 13 h 45"/>
                <a:gd name="T26" fmla="*/ 12 w 23"/>
                <a:gd name="T27" fmla="*/ 32 h 45"/>
                <a:gd name="T28" fmla="*/ 12 w 23"/>
                <a:gd name="T29" fmla="*/ 39 h 45"/>
                <a:gd name="T30" fmla="*/ 15 w 23"/>
                <a:gd name="T31" fmla="*/ 40 h 45"/>
                <a:gd name="T32" fmla="*/ 22 w 23"/>
                <a:gd name="T33" fmla="*/ 39 h 45"/>
                <a:gd name="T34" fmla="*/ 23 w 23"/>
                <a:gd name="T35" fmla="*/ 43 h 45"/>
                <a:gd name="T36" fmla="*/ 13 w 23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5">
                  <a:moveTo>
                    <a:pt x="13" y="45"/>
                  </a:moveTo>
                  <a:cubicBezTo>
                    <a:pt x="10" y="45"/>
                    <a:pt x="8" y="44"/>
                    <a:pt x="7" y="42"/>
                  </a:cubicBezTo>
                  <a:cubicBezTo>
                    <a:pt x="6" y="40"/>
                    <a:pt x="6" y="39"/>
                    <a:pt x="6" y="3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3" y="40"/>
                    <a:pt x="14" y="40"/>
                    <a:pt x="15" y="40"/>
                  </a:cubicBezTo>
                  <a:cubicBezTo>
                    <a:pt x="17" y="40"/>
                    <a:pt x="19" y="40"/>
                    <a:pt x="22" y="39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9" y="44"/>
                    <a:pt x="16" y="45"/>
                    <a:pt x="1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-1249643" y="946852"/>
              <a:ext cx="71437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-1148043" y="946852"/>
              <a:ext cx="76200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5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5" y="5"/>
                  </a:cubicBezTo>
                  <a:cubicBezTo>
                    <a:pt x="12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3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auto">
            <a:xfrm>
              <a:off x="-1049618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9" y="53"/>
                    <a:pt x="15" y="54"/>
                    <a:pt x="12" y="54"/>
                  </a:cubicBezTo>
                  <a:cubicBezTo>
                    <a:pt x="4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0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8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8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-943256" y="946852"/>
              <a:ext cx="69850" cy="104775"/>
            </a:xfrm>
            <a:custGeom>
              <a:avLst/>
              <a:gdLst>
                <a:gd name="T0" fmla="*/ 19 w 25"/>
                <a:gd name="T1" fmla="*/ 36 h 37"/>
                <a:gd name="T2" fmla="*/ 19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6 w 25"/>
                <a:gd name="T9" fmla="*/ 16 h 37"/>
                <a:gd name="T10" fmla="*/ 19 w 25"/>
                <a:gd name="T11" fmla="*/ 15 h 37"/>
                <a:gd name="T12" fmla="*/ 19 w 25"/>
                <a:gd name="T13" fmla="*/ 14 h 37"/>
                <a:gd name="T14" fmla="*/ 13 w 25"/>
                <a:gd name="T15" fmla="*/ 5 h 37"/>
                <a:gd name="T16" fmla="*/ 2 w 25"/>
                <a:gd name="T17" fmla="*/ 7 h 37"/>
                <a:gd name="T18" fmla="*/ 2 w 25"/>
                <a:gd name="T19" fmla="*/ 3 h 37"/>
                <a:gd name="T20" fmla="*/ 15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19 w 25"/>
                <a:gd name="T29" fmla="*/ 36 h 37"/>
                <a:gd name="T30" fmla="*/ 19 w 25"/>
                <a:gd name="T31" fmla="*/ 19 h 37"/>
                <a:gd name="T32" fmla="*/ 5 w 25"/>
                <a:gd name="T33" fmla="*/ 26 h 37"/>
                <a:gd name="T34" fmla="*/ 10 w 25"/>
                <a:gd name="T35" fmla="*/ 32 h 37"/>
                <a:gd name="T36" fmla="*/ 19 w 25"/>
                <a:gd name="T37" fmla="*/ 30 h 37"/>
                <a:gd name="T38" fmla="*/ 19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19" y="36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4" y="37"/>
                    <a:pt x="0" y="34"/>
                    <a:pt x="0" y="26"/>
                  </a:cubicBezTo>
                  <a:cubicBezTo>
                    <a:pt x="0" y="20"/>
                    <a:pt x="2" y="17"/>
                    <a:pt x="6" y="16"/>
                  </a:cubicBezTo>
                  <a:cubicBezTo>
                    <a:pt x="9" y="15"/>
                    <a:pt x="12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20" y="5"/>
                    <a:pt x="13" y="5"/>
                  </a:cubicBezTo>
                  <a:cubicBezTo>
                    <a:pt x="10" y="5"/>
                    <a:pt x="7" y="6"/>
                    <a:pt x="2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4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19" y="36"/>
                  </a:lnTo>
                  <a:close/>
                  <a:moveTo>
                    <a:pt x="19" y="19"/>
                  </a:moveTo>
                  <a:cubicBezTo>
                    <a:pt x="8" y="20"/>
                    <a:pt x="5" y="21"/>
                    <a:pt x="5" y="26"/>
                  </a:cubicBezTo>
                  <a:cubicBezTo>
                    <a:pt x="5" y="30"/>
                    <a:pt x="7" y="32"/>
                    <a:pt x="10" y="32"/>
                  </a:cubicBezTo>
                  <a:cubicBezTo>
                    <a:pt x="13" y="32"/>
                    <a:pt x="19" y="30"/>
                    <a:pt x="19" y="3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-844831" y="950027"/>
              <a:ext cx="47625" cy="98425"/>
            </a:xfrm>
            <a:custGeom>
              <a:avLst/>
              <a:gdLst>
                <a:gd name="T0" fmla="*/ 15 w 17"/>
                <a:gd name="T1" fmla="*/ 5 h 35"/>
                <a:gd name="T2" fmla="*/ 6 w 17"/>
                <a:gd name="T3" fmla="*/ 7 h 35"/>
                <a:gd name="T4" fmla="*/ 6 w 17"/>
                <a:gd name="T5" fmla="*/ 35 h 35"/>
                <a:gd name="T6" fmla="*/ 0 w 17"/>
                <a:gd name="T7" fmla="*/ 35 h 35"/>
                <a:gd name="T8" fmla="*/ 0 w 17"/>
                <a:gd name="T9" fmla="*/ 0 h 35"/>
                <a:gd name="T10" fmla="*/ 5 w 17"/>
                <a:gd name="T11" fmla="*/ 0 h 35"/>
                <a:gd name="T12" fmla="*/ 5 w 17"/>
                <a:gd name="T13" fmla="*/ 3 h 35"/>
                <a:gd name="T14" fmla="*/ 15 w 17"/>
                <a:gd name="T15" fmla="*/ 0 h 35"/>
                <a:gd name="T16" fmla="*/ 17 w 17"/>
                <a:gd name="T17" fmla="*/ 0 h 35"/>
                <a:gd name="T18" fmla="*/ 17 w 17"/>
                <a:gd name="T19" fmla="*/ 5 h 35"/>
                <a:gd name="T20" fmla="*/ 15 w 17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-790856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0" y="53"/>
                    <a:pt x="15" y="54"/>
                    <a:pt x="12" y="54"/>
                  </a:cubicBezTo>
                  <a:cubicBezTo>
                    <a:pt x="5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1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9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9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-687668" y="946852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4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 userDrawn="1"/>
          </p:nvSpPr>
          <p:spPr bwMode="auto">
            <a:xfrm>
              <a:off x="-1975131" y="1118302"/>
              <a:ext cx="19050" cy="141288"/>
            </a:xfrm>
            <a:custGeom>
              <a:avLst/>
              <a:gdLst>
                <a:gd name="T0" fmla="*/ 4 w 7"/>
                <a:gd name="T1" fmla="*/ 7 h 50"/>
                <a:gd name="T2" fmla="*/ 0 w 7"/>
                <a:gd name="T3" fmla="*/ 3 h 50"/>
                <a:gd name="T4" fmla="*/ 4 w 7"/>
                <a:gd name="T5" fmla="*/ 0 h 50"/>
                <a:gd name="T6" fmla="*/ 7 w 7"/>
                <a:gd name="T7" fmla="*/ 3 h 50"/>
                <a:gd name="T8" fmla="*/ 4 w 7"/>
                <a:gd name="T9" fmla="*/ 7 h 50"/>
                <a:gd name="T10" fmla="*/ 1 w 7"/>
                <a:gd name="T11" fmla="*/ 15 h 50"/>
                <a:gd name="T12" fmla="*/ 7 w 7"/>
                <a:gd name="T13" fmla="*/ 15 h 50"/>
                <a:gd name="T14" fmla="*/ 7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-1927506" y="1157989"/>
              <a:ext cx="122237" cy="101600"/>
            </a:xfrm>
            <a:custGeom>
              <a:avLst/>
              <a:gdLst>
                <a:gd name="T0" fmla="*/ 39 w 44"/>
                <a:gd name="T1" fmla="*/ 36 h 36"/>
                <a:gd name="T2" fmla="*/ 39 w 44"/>
                <a:gd name="T3" fmla="*/ 14 h 36"/>
                <a:gd name="T4" fmla="*/ 34 w 44"/>
                <a:gd name="T5" fmla="*/ 5 h 36"/>
                <a:gd name="T6" fmla="*/ 25 w 44"/>
                <a:gd name="T7" fmla="*/ 7 h 36"/>
                <a:gd name="T8" fmla="*/ 25 w 44"/>
                <a:gd name="T9" fmla="*/ 13 h 36"/>
                <a:gd name="T10" fmla="*/ 25 w 44"/>
                <a:gd name="T11" fmla="*/ 36 h 36"/>
                <a:gd name="T12" fmla="*/ 19 w 44"/>
                <a:gd name="T13" fmla="*/ 36 h 36"/>
                <a:gd name="T14" fmla="*/ 19 w 44"/>
                <a:gd name="T15" fmla="*/ 14 h 36"/>
                <a:gd name="T16" fmla="*/ 14 w 44"/>
                <a:gd name="T17" fmla="*/ 5 h 36"/>
                <a:gd name="T18" fmla="*/ 6 w 44"/>
                <a:gd name="T19" fmla="*/ 7 h 36"/>
                <a:gd name="T20" fmla="*/ 6 w 44"/>
                <a:gd name="T21" fmla="*/ 36 h 36"/>
                <a:gd name="T22" fmla="*/ 0 w 44"/>
                <a:gd name="T23" fmla="*/ 36 h 36"/>
                <a:gd name="T24" fmla="*/ 0 w 44"/>
                <a:gd name="T25" fmla="*/ 1 h 36"/>
                <a:gd name="T26" fmla="*/ 6 w 44"/>
                <a:gd name="T27" fmla="*/ 1 h 36"/>
                <a:gd name="T28" fmla="*/ 6 w 44"/>
                <a:gd name="T29" fmla="*/ 4 h 36"/>
                <a:gd name="T30" fmla="*/ 17 w 44"/>
                <a:gd name="T31" fmla="*/ 0 h 36"/>
                <a:gd name="T32" fmla="*/ 24 w 44"/>
                <a:gd name="T33" fmla="*/ 4 h 36"/>
                <a:gd name="T34" fmla="*/ 36 w 44"/>
                <a:gd name="T35" fmla="*/ 0 h 36"/>
                <a:gd name="T36" fmla="*/ 44 w 44"/>
                <a:gd name="T37" fmla="*/ 13 h 36"/>
                <a:gd name="T38" fmla="*/ 44 w 44"/>
                <a:gd name="T39" fmla="*/ 36 h 36"/>
                <a:gd name="T40" fmla="*/ 39 w 44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6">
                  <a:moveTo>
                    <a:pt x="39" y="36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9" y="5"/>
                    <a:pt x="34" y="5"/>
                  </a:cubicBezTo>
                  <a:cubicBezTo>
                    <a:pt x="31" y="5"/>
                    <a:pt x="30" y="5"/>
                    <a:pt x="25" y="7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5"/>
                    <a:pt x="14" y="5"/>
                  </a:cubicBezTo>
                  <a:cubicBezTo>
                    <a:pt x="12" y="5"/>
                    <a:pt x="11" y="5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7" y="3"/>
                    <a:pt x="32" y="0"/>
                    <a:pt x="36" y="0"/>
                  </a:cubicBezTo>
                  <a:cubicBezTo>
                    <a:pt x="44" y="0"/>
                    <a:pt x="44" y="6"/>
                    <a:pt x="44" y="13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3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-1776693" y="1157989"/>
              <a:ext cx="84137" cy="142875"/>
            </a:xfrm>
            <a:custGeom>
              <a:avLst/>
              <a:gdLst>
                <a:gd name="T0" fmla="*/ 17 w 30"/>
                <a:gd name="T1" fmla="*/ 37 h 51"/>
                <a:gd name="T2" fmla="*/ 6 w 30"/>
                <a:gd name="T3" fmla="*/ 33 h 51"/>
                <a:gd name="T4" fmla="*/ 6 w 30"/>
                <a:gd name="T5" fmla="*/ 51 h 51"/>
                <a:gd name="T6" fmla="*/ 0 w 30"/>
                <a:gd name="T7" fmla="*/ 51 h 51"/>
                <a:gd name="T8" fmla="*/ 0 w 30"/>
                <a:gd name="T9" fmla="*/ 1 h 51"/>
                <a:gd name="T10" fmla="*/ 6 w 30"/>
                <a:gd name="T11" fmla="*/ 1 h 51"/>
                <a:gd name="T12" fmla="*/ 6 w 30"/>
                <a:gd name="T13" fmla="*/ 4 h 51"/>
                <a:gd name="T14" fmla="*/ 18 w 30"/>
                <a:gd name="T15" fmla="*/ 0 h 51"/>
                <a:gd name="T16" fmla="*/ 30 w 30"/>
                <a:gd name="T17" fmla="*/ 18 h 51"/>
                <a:gd name="T18" fmla="*/ 17 w 30"/>
                <a:gd name="T19" fmla="*/ 37 h 51"/>
                <a:gd name="T20" fmla="*/ 16 w 30"/>
                <a:gd name="T21" fmla="*/ 5 h 51"/>
                <a:gd name="T22" fmla="*/ 6 w 30"/>
                <a:gd name="T23" fmla="*/ 7 h 51"/>
                <a:gd name="T24" fmla="*/ 6 w 30"/>
                <a:gd name="T25" fmla="*/ 29 h 51"/>
                <a:gd name="T26" fmla="*/ 15 w 30"/>
                <a:gd name="T27" fmla="*/ 32 h 51"/>
                <a:gd name="T28" fmla="*/ 24 w 30"/>
                <a:gd name="T29" fmla="*/ 19 h 51"/>
                <a:gd name="T30" fmla="*/ 16 w 30"/>
                <a:gd name="T3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1">
                  <a:moveTo>
                    <a:pt x="17" y="37"/>
                  </a:moveTo>
                  <a:cubicBezTo>
                    <a:pt x="13" y="37"/>
                    <a:pt x="9" y="35"/>
                    <a:pt x="6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1"/>
                    <a:pt x="14" y="0"/>
                    <a:pt x="18" y="0"/>
                  </a:cubicBezTo>
                  <a:cubicBezTo>
                    <a:pt x="25" y="0"/>
                    <a:pt x="30" y="7"/>
                    <a:pt x="30" y="18"/>
                  </a:cubicBezTo>
                  <a:cubicBezTo>
                    <a:pt x="30" y="29"/>
                    <a:pt x="24" y="37"/>
                    <a:pt x="17" y="37"/>
                  </a:cubicBezTo>
                  <a:moveTo>
                    <a:pt x="16" y="5"/>
                  </a:moveTo>
                  <a:cubicBezTo>
                    <a:pt x="13" y="5"/>
                    <a:pt x="11" y="6"/>
                    <a:pt x="6" y="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3" y="32"/>
                    <a:pt x="15" y="32"/>
                  </a:cubicBezTo>
                  <a:cubicBezTo>
                    <a:pt x="21" y="32"/>
                    <a:pt x="24" y="27"/>
                    <a:pt x="24" y="19"/>
                  </a:cubicBezTo>
                  <a:cubicBezTo>
                    <a:pt x="24" y="9"/>
                    <a:pt x="21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-1670331" y="1157989"/>
              <a:ext cx="46037" cy="101600"/>
            </a:xfrm>
            <a:custGeom>
              <a:avLst/>
              <a:gdLst>
                <a:gd name="T0" fmla="*/ 15 w 16"/>
                <a:gd name="T1" fmla="*/ 5 h 36"/>
                <a:gd name="T2" fmla="*/ 6 w 16"/>
                <a:gd name="T3" fmla="*/ 8 h 36"/>
                <a:gd name="T4" fmla="*/ 6 w 16"/>
                <a:gd name="T5" fmla="*/ 36 h 36"/>
                <a:gd name="T6" fmla="*/ 0 w 16"/>
                <a:gd name="T7" fmla="*/ 36 h 36"/>
                <a:gd name="T8" fmla="*/ 0 w 16"/>
                <a:gd name="T9" fmla="*/ 1 h 36"/>
                <a:gd name="T10" fmla="*/ 5 w 16"/>
                <a:gd name="T11" fmla="*/ 1 h 36"/>
                <a:gd name="T12" fmla="*/ 5 w 16"/>
                <a:gd name="T13" fmla="*/ 4 h 36"/>
                <a:gd name="T14" fmla="*/ 15 w 16"/>
                <a:gd name="T15" fmla="*/ 0 h 36"/>
                <a:gd name="T16" fmla="*/ 16 w 16"/>
                <a:gd name="T17" fmla="*/ 0 h 36"/>
                <a:gd name="T18" fmla="*/ 16 w 16"/>
                <a:gd name="T19" fmla="*/ 6 h 36"/>
                <a:gd name="T20" fmla="*/ 15 w 16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6">
                  <a:moveTo>
                    <a:pt x="15" y="5"/>
                  </a:moveTo>
                  <a:cubicBezTo>
                    <a:pt x="12" y="5"/>
                    <a:pt x="9" y="6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-1616356" y="1157989"/>
              <a:ext cx="87312" cy="104775"/>
            </a:xfrm>
            <a:custGeom>
              <a:avLst/>
              <a:gdLst>
                <a:gd name="T0" fmla="*/ 16 w 31"/>
                <a:gd name="T1" fmla="*/ 37 h 37"/>
                <a:gd name="T2" fmla="*/ 0 w 31"/>
                <a:gd name="T3" fmla="*/ 18 h 37"/>
                <a:gd name="T4" fmla="*/ 16 w 31"/>
                <a:gd name="T5" fmla="*/ 0 h 37"/>
                <a:gd name="T6" fmla="*/ 31 w 31"/>
                <a:gd name="T7" fmla="*/ 18 h 37"/>
                <a:gd name="T8" fmla="*/ 16 w 31"/>
                <a:gd name="T9" fmla="*/ 37 h 37"/>
                <a:gd name="T10" fmla="*/ 16 w 31"/>
                <a:gd name="T11" fmla="*/ 5 h 37"/>
                <a:gd name="T12" fmla="*/ 6 w 31"/>
                <a:gd name="T13" fmla="*/ 18 h 37"/>
                <a:gd name="T14" fmla="*/ 16 w 31"/>
                <a:gd name="T15" fmla="*/ 32 h 37"/>
                <a:gd name="T16" fmla="*/ 25 w 31"/>
                <a:gd name="T17" fmla="*/ 18 h 37"/>
                <a:gd name="T18" fmla="*/ 16 w 31"/>
                <a:gd name="T1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16" y="37"/>
                  </a:moveTo>
                  <a:cubicBezTo>
                    <a:pt x="6" y="37"/>
                    <a:pt x="0" y="30"/>
                    <a:pt x="0" y="18"/>
                  </a:cubicBezTo>
                  <a:cubicBezTo>
                    <a:pt x="0" y="7"/>
                    <a:pt x="6" y="0"/>
                    <a:pt x="16" y="0"/>
                  </a:cubicBezTo>
                  <a:cubicBezTo>
                    <a:pt x="26" y="0"/>
                    <a:pt x="31" y="6"/>
                    <a:pt x="31" y="18"/>
                  </a:cubicBezTo>
                  <a:cubicBezTo>
                    <a:pt x="31" y="30"/>
                    <a:pt x="26" y="37"/>
                    <a:pt x="16" y="37"/>
                  </a:cubicBezTo>
                  <a:moveTo>
                    <a:pt x="16" y="5"/>
                  </a:moveTo>
                  <a:cubicBezTo>
                    <a:pt x="9" y="5"/>
                    <a:pt x="6" y="9"/>
                    <a:pt x="6" y="18"/>
                  </a:cubicBezTo>
                  <a:cubicBezTo>
                    <a:pt x="6" y="28"/>
                    <a:pt x="9" y="32"/>
                    <a:pt x="16" y="32"/>
                  </a:cubicBezTo>
                  <a:cubicBezTo>
                    <a:pt x="22" y="32"/>
                    <a:pt x="25" y="28"/>
                    <a:pt x="25" y="18"/>
                  </a:cubicBezTo>
                  <a:cubicBezTo>
                    <a:pt x="25" y="9"/>
                    <a:pt x="23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-1517931" y="1161164"/>
              <a:ext cx="87312" cy="98425"/>
            </a:xfrm>
            <a:custGeom>
              <a:avLst/>
              <a:gdLst>
                <a:gd name="T0" fmla="*/ 33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0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3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3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-1417918" y="1118302"/>
              <a:ext cx="23812" cy="141288"/>
            </a:xfrm>
            <a:custGeom>
              <a:avLst/>
              <a:gdLst>
                <a:gd name="T0" fmla="*/ 4 w 8"/>
                <a:gd name="T1" fmla="*/ 7 h 50"/>
                <a:gd name="T2" fmla="*/ 0 w 8"/>
                <a:gd name="T3" fmla="*/ 3 h 50"/>
                <a:gd name="T4" fmla="*/ 4 w 8"/>
                <a:gd name="T5" fmla="*/ 0 h 50"/>
                <a:gd name="T6" fmla="*/ 8 w 8"/>
                <a:gd name="T7" fmla="*/ 3 h 50"/>
                <a:gd name="T8" fmla="*/ 4 w 8"/>
                <a:gd name="T9" fmla="*/ 7 h 50"/>
                <a:gd name="T10" fmla="*/ 1 w 8"/>
                <a:gd name="T11" fmla="*/ 15 h 50"/>
                <a:gd name="T12" fmla="*/ 7 w 8"/>
                <a:gd name="T13" fmla="*/ 15 h 50"/>
                <a:gd name="T14" fmla="*/ 7 w 8"/>
                <a:gd name="T15" fmla="*/ 50 h 50"/>
                <a:gd name="T16" fmla="*/ 1 w 8"/>
                <a:gd name="T17" fmla="*/ 50 h 50"/>
                <a:gd name="T18" fmla="*/ 1 w 8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-1370293" y="1157989"/>
              <a:ext cx="79375" cy="101600"/>
            </a:xfrm>
            <a:custGeom>
              <a:avLst/>
              <a:gdLst>
                <a:gd name="T0" fmla="*/ 22 w 28"/>
                <a:gd name="T1" fmla="*/ 36 h 36"/>
                <a:gd name="T2" fmla="*/ 22 w 28"/>
                <a:gd name="T3" fmla="*/ 14 h 36"/>
                <a:gd name="T4" fmla="*/ 16 w 28"/>
                <a:gd name="T5" fmla="*/ 5 h 36"/>
                <a:gd name="T6" fmla="*/ 6 w 28"/>
                <a:gd name="T7" fmla="*/ 7 h 36"/>
                <a:gd name="T8" fmla="*/ 6 w 28"/>
                <a:gd name="T9" fmla="*/ 36 h 36"/>
                <a:gd name="T10" fmla="*/ 0 w 28"/>
                <a:gd name="T11" fmla="*/ 36 h 36"/>
                <a:gd name="T12" fmla="*/ 0 w 28"/>
                <a:gd name="T13" fmla="*/ 1 h 36"/>
                <a:gd name="T14" fmla="*/ 6 w 28"/>
                <a:gd name="T15" fmla="*/ 1 h 36"/>
                <a:gd name="T16" fmla="*/ 6 w 28"/>
                <a:gd name="T17" fmla="*/ 4 h 36"/>
                <a:gd name="T18" fmla="*/ 18 w 28"/>
                <a:gd name="T19" fmla="*/ 0 h 36"/>
                <a:gd name="T20" fmla="*/ 26 w 28"/>
                <a:gd name="T21" fmla="*/ 3 h 36"/>
                <a:gd name="T22" fmla="*/ 28 w 28"/>
                <a:gd name="T23" fmla="*/ 13 h 36"/>
                <a:gd name="T24" fmla="*/ 28 w 28"/>
                <a:gd name="T25" fmla="*/ 36 h 36"/>
                <a:gd name="T26" fmla="*/ 22 w 2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6">
                  <a:moveTo>
                    <a:pt x="22" y="3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2" y="5"/>
                    <a:pt x="16" y="5"/>
                  </a:cubicBezTo>
                  <a:cubicBezTo>
                    <a:pt x="13" y="5"/>
                    <a:pt x="10" y="6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22" y="0"/>
                    <a:pt x="24" y="1"/>
                    <a:pt x="26" y="3"/>
                  </a:cubicBezTo>
                  <a:cubicBezTo>
                    <a:pt x="27" y="5"/>
                    <a:pt x="28" y="7"/>
                    <a:pt x="28" y="13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-1268693" y="1157989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2 w 29"/>
                <a:gd name="T5" fmla="*/ 50 h 52"/>
                <a:gd name="T6" fmla="*/ 3 w 29"/>
                <a:gd name="T7" fmla="*/ 46 h 52"/>
                <a:gd name="T8" fmla="*/ 12 w 29"/>
                <a:gd name="T9" fmla="*/ 47 h 52"/>
                <a:gd name="T10" fmla="*/ 22 w 29"/>
                <a:gd name="T11" fmla="*/ 43 h 52"/>
                <a:gd name="T12" fmla="*/ 23 w 29"/>
                <a:gd name="T13" fmla="*/ 34 h 52"/>
                <a:gd name="T14" fmla="*/ 23 w 29"/>
                <a:gd name="T15" fmla="*/ 32 h 52"/>
                <a:gd name="T16" fmla="*/ 12 w 29"/>
                <a:gd name="T17" fmla="*/ 36 h 52"/>
                <a:gd name="T18" fmla="*/ 0 w 29"/>
                <a:gd name="T19" fmla="*/ 18 h 52"/>
                <a:gd name="T20" fmla="*/ 13 w 29"/>
                <a:gd name="T21" fmla="*/ 0 h 52"/>
                <a:gd name="T22" fmla="*/ 23 w 29"/>
                <a:gd name="T23" fmla="*/ 4 h 52"/>
                <a:gd name="T24" fmla="*/ 23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3 w 29"/>
                <a:gd name="T33" fmla="*/ 7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3 w 29"/>
                <a:gd name="T41" fmla="*/ 29 h 52"/>
                <a:gd name="T42" fmla="*/ 23 w 29"/>
                <a:gd name="T4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8" y="51"/>
                    <a:pt x="2" y="5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47"/>
                    <a:pt x="10" y="47"/>
                    <a:pt x="12" y="47"/>
                  </a:cubicBezTo>
                  <a:cubicBezTo>
                    <a:pt x="17" y="47"/>
                    <a:pt x="21" y="46"/>
                    <a:pt x="22" y="43"/>
                  </a:cubicBezTo>
                  <a:cubicBezTo>
                    <a:pt x="23" y="42"/>
                    <a:pt x="23" y="40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29"/>
                    <a:pt x="0" y="18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6" y="0"/>
                    <a:pt x="20" y="2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3"/>
                    <a:pt x="28" y="46"/>
                    <a:pt x="25" y="49"/>
                  </a:cubicBezTo>
                  <a:moveTo>
                    <a:pt x="23" y="7"/>
                  </a:moveTo>
                  <a:cubicBezTo>
                    <a:pt x="18" y="5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8" y="31"/>
                    <a:pt x="14" y="31"/>
                  </a:cubicBezTo>
                  <a:cubicBezTo>
                    <a:pt x="16" y="31"/>
                    <a:pt x="18" y="31"/>
                    <a:pt x="23" y="29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 userDrawn="1"/>
          </p:nvSpPr>
          <p:spPr bwMode="auto">
            <a:xfrm>
              <a:off x="-1105181" y="1110364"/>
              <a:ext cx="15875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-1060731" y="1118302"/>
              <a:ext cx="19050" cy="141288"/>
            </a:xfrm>
            <a:custGeom>
              <a:avLst/>
              <a:gdLst>
                <a:gd name="T0" fmla="*/ 3 w 7"/>
                <a:gd name="T1" fmla="*/ 7 h 50"/>
                <a:gd name="T2" fmla="*/ 0 w 7"/>
                <a:gd name="T3" fmla="*/ 3 h 50"/>
                <a:gd name="T4" fmla="*/ 3 w 7"/>
                <a:gd name="T5" fmla="*/ 0 h 50"/>
                <a:gd name="T6" fmla="*/ 7 w 7"/>
                <a:gd name="T7" fmla="*/ 3 h 50"/>
                <a:gd name="T8" fmla="*/ 3 w 7"/>
                <a:gd name="T9" fmla="*/ 7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7"/>
                  </a:move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-1027393" y="1161164"/>
              <a:ext cx="87312" cy="98425"/>
            </a:xfrm>
            <a:custGeom>
              <a:avLst/>
              <a:gdLst>
                <a:gd name="T0" fmla="*/ 34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1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4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4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49"/>
            <p:cNvSpPr>
              <a:spLocks noEditPoints="1"/>
            </p:cNvSpPr>
            <p:nvPr userDrawn="1"/>
          </p:nvSpPr>
          <p:spPr bwMode="auto">
            <a:xfrm>
              <a:off x="-928968" y="1157989"/>
              <a:ext cx="79375" cy="104775"/>
            </a:xfrm>
            <a:custGeom>
              <a:avLst/>
              <a:gdLst>
                <a:gd name="T0" fmla="*/ 6 w 28"/>
                <a:gd name="T1" fmla="*/ 19 h 37"/>
                <a:gd name="T2" fmla="*/ 6 w 28"/>
                <a:gd name="T3" fmla="*/ 20 h 37"/>
                <a:gd name="T4" fmla="*/ 15 w 28"/>
                <a:gd name="T5" fmla="*/ 32 h 37"/>
                <a:gd name="T6" fmla="*/ 27 w 28"/>
                <a:gd name="T7" fmla="*/ 29 h 37"/>
                <a:gd name="T8" fmla="*/ 28 w 28"/>
                <a:gd name="T9" fmla="*/ 32 h 37"/>
                <a:gd name="T10" fmla="*/ 13 w 28"/>
                <a:gd name="T11" fmla="*/ 37 h 37"/>
                <a:gd name="T12" fmla="*/ 0 w 28"/>
                <a:gd name="T13" fmla="*/ 20 h 37"/>
                <a:gd name="T14" fmla="*/ 15 w 28"/>
                <a:gd name="T15" fmla="*/ 0 h 37"/>
                <a:gd name="T16" fmla="*/ 28 w 28"/>
                <a:gd name="T17" fmla="*/ 17 h 37"/>
                <a:gd name="T18" fmla="*/ 28 w 28"/>
                <a:gd name="T19" fmla="*/ 19 h 37"/>
                <a:gd name="T20" fmla="*/ 6 w 28"/>
                <a:gd name="T21" fmla="*/ 19 h 37"/>
                <a:gd name="T22" fmla="*/ 15 w 28"/>
                <a:gd name="T23" fmla="*/ 4 h 37"/>
                <a:gd name="T24" fmla="*/ 6 w 28"/>
                <a:gd name="T25" fmla="*/ 15 h 37"/>
                <a:gd name="T26" fmla="*/ 23 w 28"/>
                <a:gd name="T27" fmla="*/ 15 h 37"/>
                <a:gd name="T28" fmla="*/ 15 w 28"/>
                <a:gd name="T2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7">
                  <a:moveTo>
                    <a:pt x="6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8"/>
                    <a:pt x="9" y="32"/>
                    <a:pt x="15" y="32"/>
                  </a:cubicBezTo>
                  <a:cubicBezTo>
                    <a:pt x="18" y="32"/>
                    <a:pt x="21" y="31"/>
                    <a:pt x="27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1" y="36"/>
                    <a:pt x="18" y="37"/>
                    <a:pt x="13" y="37"/>
                  </a:cubicBezTo>
                  <a:cubicBezTo>
                    <a:pt x="5" y="37"/>
                    <a:pt x="0" y="30"/>
                    <a:pt x="0" y="20"/>
                  </a:cubicBezTo>
                  <a:cubicBezTo>
                    <a:pt x="0" y="7"/>
                    <a:pt x="5" y="0"/>
                    <a:pt x="15" y="0"/>
                  </a:cubicBezTo>
                  <a:cubicBezTo>
                    <a:pt x="24" y="0"/>
                    <a:pt x="28" y="6"/>
                    <a:pt x="28" y="17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6" y="19"/>
                  </a:lnTo>
                  <a:close/>
                  <a:moveTo>
                    <a:pt x="15" y="4"/>
                  </a:moveTo>
                  <a:cubicBezTo>
                    <a:pt x="10" y="4"/>
                    <a:pt x="7" y="8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7"/>
                    <a:pt x="20" y="4"/>
                    <a:pt x="1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-836893" y="1157989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6 h 37"/>
                <a:gd name="T10" fmla="*/ 12 w 23"/>
                <a:gd name="T11" fmla="*/ 20 h 37"/>
                <a:gd name="T12" fmla="*/ 0 w 23"/>
                <a:gd name="T13" fmla="*/ 10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4 h 37"/>
                <a:gd name="T22" fmla="*/ 6 w 23"/>
                <a:gd name="T23" fmla="*/ 10 h 37"/>
                <a:gd name="T24" fmla="*/ 23 w 23"/>
                <a:gd name="T25" fmla="*/ 25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6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5" y="32"/>
                    <a:pt x="17" y="30"/>
                    <a:pt x="17" y="26"/>
                  </a:cubicBezTo>
                  <a:cubicBezTo>
                    <a:pt x="17" y="23"/>
                    <a:pt x="16" y="22"/>
                    <a:pt x="12" y="20"/>
                  </a:cubicBezTo>
                  <a:cubicBezTo>
                    <a:pt x="5" y="19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4"/>
                    <a:pt x="12" y="4"/>
                  </a:cubicBezTo>
                  <a:cubicBezTo>
                    <a:pt x="8" y="4"/>
                    <a:pt x="6" y="6"/>
                    <a:pt x="6" y="10"/>
                  </a:cubicBezTo>
                  <a:cubicBezTo>
                    <a:pt x="6" y="18"/>
                    <a:pt x="23" y="13"/>
                    <a:pt x="23" y="25"/>
                  </a:cubicBezTo>
                  <a:cubicBezTo>
                    <a:pt x="23" y="32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7021704" y="2727934"/>
            <a:ext cx="1685932" cy="1651355"/>
            <a:chOff x="-2039938" y="4012733"/>
            <a:chExt cx="1935163" cy="1895475"/>
          </a:xfrm>
        </p:grpSpPr>
        <p:sp>
          <p:nvSpPr>
            <p:cNvPr id="53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6556842" cy="213955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6328242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1E5B"/>
                </a:solidFill>
              </a:defRPr>
            </a:lvl1pPr>
          </a:lstStyle>
          <a:p>
            <a:r>
              <a:rPr lang="en-GB" dirty="0"/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57" name="Date Placeholder 3"/>
          <p:cNvSpPr>
            <a:spLocks noGrp="1"/>
          </p:cNvSpPr>
          <p:nvPr>
            <p:ph type="dt" sz="half" idx="2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5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footer is edited in &gt;Insert &gt; Header &amp;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3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footer is edited in &gt;Insert &gt; Header &amp;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3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footer is edited in &gt;Insert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5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footer is edited in &gt;Insert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4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2.vml"/><Relationship Id="rId1" Type="http://schemas.openxmlformats.org/officeDocument/2006/relationships/theme" Target="../theme/theme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vmlDrawing" Target="../drawings/vmlDrawing3.vml"/><Relationship Id="rId1" Type="http://schemas.openxmlformats.org/officeDocument/2006/relationships/theme" Target="../theme/theme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vmlDrawing" Target="../drawings/vmlDrawing4.vml"/><Relationship Id="rId1" Type="http://schemas.openxmlformats.org/officeDocument/2006/relationships/theme" Target="../theme/theme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vmlDrawing" Target="../drawings/vmlDrawing5.vml"/><Relationship Id="rId1" Type="http://schemas.openxmlformats.org/officeDocument/2006/relationships/theme" Target="../theme/theme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vmlDrawing" Target="../drawings/vmlDrawing6.vml"/><Relationship Id="rId1" Type="http://schemas.openxmlformats.org/officeDocument/2006/relationships/theme" Target="../theme/theme8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vmlDrawing" Target="../drawings/vmlDrawing7.vml"/><Relationship Id="rId1" Type="http://schemas.openxmlformats.org/officeDocument/2006/relationships/theme" Target="../theme/theme9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7461992" y="4646445"/>
            <a:ext cx="1540073" cy="308431"/>
          </a:xfrm>
          <a:prstGeom prst="rect">
            <a:avLst/>
          </a:prstGeom>
        </p:spPr>
        <p:txBody>
          <a:bodyPr lIns="91438" tIns="45719" rIns="91438" bIns="45719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>
                <a:solidFill>
                  <a:schemeClr val="bg1"/>
                </a:solidFill>
                <a:latin typeface="DIN-Medium"/>
                <a:cs typeface="DIN-Medium"/>
              </a:rPr>
              <a:t>#</a:t>
            </a:r>
            <a:r>
              <a:rPr lang="en-US" sz="2000" dirty="0" err="1" smtClean="0">
                <a:solidFill>
                  <a:schemeClr val="bg1"/>
                </a:solidFill>
                <a:latin typeface="DIN-Medium"/>
                <a:cs typeface="DIN-Medium"/>
              </a:rPr>
              <a:t>ccnconf</a:t>
            </a:r>
            <a:endParaRPr lang="en-US" sz="1500" dirty="0">
              <a:solidFill>
                <a:schemeClr val="bg1"/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54"/>
          <p:cNvSpPr>
            <a:spLocks/>
          </p:cNvSpPr>
          <p:nvPr userDrawn="1"/>
        </p:nvSpPr>
        <p:spPr bwMode="auto">
          <a:xfrm>
            <a:off x="499501" y="4736859"/>
            <a:ext cx="8193357" cy="406641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2092B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674608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825529"/>
            <a:ext cx="552372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800"/>
            <a:r>
              <a:rPr lang="en-GB" dirty="0">
                <a:solidFill>
                  <a:prstClr val="white"/>
                </a:solidFill>
              </a:rPr>
              <a:t>This footer is edited in &gt;Insert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4060" y="4825529"/>
            <a:ext cx="80129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800"/>
            <a:r>
              <a:rPr lang="en-GB" dirty="0">
                <a:solidFill>
                  <a:prstClr val="white"/>
                </a:solidFill>
              </a:rPr>
              <a:t> 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 defTabSz="685800"/>
              <a:t>‹#›</a:t>
            </a:fld>
            <a:endParaRPr lang="en-GB" b="1" dirty="0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8323660" y="273844"/>
            <a:ext cx="46434" cy="67866"/>
          </a:xfrm>
          <a:custGeom>
            <a:avLst/>
            <a:gdLst>
              <a:gd name="T0" fmla="*/ 0 w 22"/>
              <a:gd name="T1" fmla="*/ 11 h 32"/>
              <a:gd name="T2" fmla="*/ 11 w 22"/>
              <a:gd name="T3" fmla="*/ 0 h 32"/>
              <a:gd name="T4" fmla="*/ 22 w 22"/>
              <a:gd name="T5" fmla="*/ 11 h 32"/>
              <a:gd name="T6" fmla="*/ 22 w 22"/>
              <a:gd name="T7" fmla="*/ 21 h 32"/>
              <a:gd name="T8" fmla="*/ 11 w 22"/>
              <a:gd name="T9" fmla="*/ 32 h 32"/>
              <a:gd name="T10" fmla="*/ 0 w 22"/>
              <a:gd name="T11" fmla="*/ 21 h 32"/>
              <a:gd name="T12" fmla="*/ 0 w 2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2">
                <a:moveTo>
                  <a:pt x="0" y="11"/>
                </a:move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7"/>
                  <a:pt x="17" y="32"/>
                  <a:pt x="11" y="32"/>
                </a:cubicBezTo>
                <a:cubicBezTo>
                  <a:pt x="5" y="32"/>
                  <a:pt x="0" y="27"/>
                  <a:pt x="0" y="21"/>
                </a:cubicBezTo>
                <a:lnTo>
                  <a:pt x="0" y="11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reeform 10"/>
          <p:cNvSpPr>
            <a:spLocks/>
          </p:cNvSpPr>
          <p:nvPr userDrawn="1"/>
        </p:nvSpPr>
        <p:spPr bwMode="auto">
          <a:xfrm>
            <a:off x="8208169" y="344092"/>
            <a:ext cx="277415" cy="184547"/>
          </a:xfrm>
          <a:custGeom>
            <a:avLst/>
            <a:gdLst>
              <a:gd name="T0" fmla="*/ 130 w 132"/>
              <a:gd name="T1" fmla="*/ 9 h 88"/>
              <a:gd name="T2" fmla="*/ 116 w 132"/>
              <a:gd name="T3" fmla="*/ 2 h 88"/>
              <a:gd name="T4" fmla="*/ 66 w 132"/>
              <a:gd name="T5" fmla="*/ 18 h 88"/>
              <a:gd name="T6" fmla="*/ 16 w 132"/>
              <a:gd name="T7" fmla="*/ 2 h 88"/>
              <a:gd name="T8" fmla="*/ 2 w 132"/>
              <a:gd name="T9" fmla="*/ 9 h 88"/>
              <a:gd name="T10" fmla="*/ 9 w 132"/>
              <a:gd name="T11" fmla="*/ 23 h 88"/>
              <a:gd name="T12" fmla="*/ 48 w 132"/>
              <a:gd name="T13" fmla="*/ 36 h 88"/>
              <a:gd name="T14" fmla="*/ 24 w 132"/>
              <a:gd name="T15" fmla="*/ 69 h 88"/>
              <a:gd name="T16" fmla="*/ 26 w 132"/>
              <a:gd name="T17" fmla="*/ 84 h 88"/>
              <a:gd name="T18" fmla="*/ 42 w 132"/>
              <a:gd name="T19" fmla="*/ 82 h 88"/>
              <a:gd name="T20" fmla="*/ 66 w 132"/>
              <a:gd name="T21" fmla="*/ 48 h 88"/>
              <a:gd name="T22" fmla="*/ 90 w 132"/>
              <a:gd name="T23" fmla="*/ 82 h 88"/>
              <a:gd name="T24" fmla="*/ 105 w 132"/>
              <a:gd name="T25" fmla="*/ 84 h 88"/>
              <a:gd name="T26" fmla="*/ 108 w 132"/>
              <a:gd name="T27" fmla="*/ 69 h 88"/>
              <a:gd name="T28" fmla="*/ 84 w 132"/>
              <a:gd name="T29" fmla="*/ 36 h 88"/>
              <a:gd name="T30" fmla="*/ 123 w 132"/>
              <a:gd name="T31" fmla="*/ 23 h 88"/>
              <a:gd name="T32" fmla="*/ 130 w 132"/>
              <a:gd name="T33" fmla="*/ 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88">
                <a:moveTo>
                  <a:pt x="130" y="9"/>
                </a:moveTo>
                <a:cubicBezTo>
                  <a:pt x="128" y="3"/>
                  <a:pt x="122" y="0"/>
                  <a:pt x="116" y="2"/>
                </a:cubicBezTo>
                <a:cubicBezTo>
                  <a:pt x="66" y="18"/>
                  <a:pt x="66" y="18"/>
                  <a:pt x="66" y="18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0"/>
                  <a:pt x="4" y="3"/>
                  <a:pt x="2" y="9"/>
                </a:cubicBezTo>
                <a:cubicBezTo>
                  <a:pt x="0" y="15"/>
                  <a:pt x="3" y="21"/>
                  <a:pt x="9" y="23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69"/>
                  <a:pt x="24" y="69"/>
                  <a:pt x="24" y="69"/>
                </a:cubicBezTo>
                <a:cubicBezTo>
                  <a:pt x="20" y="74"/>
                  <a:pt x="21" y="81"/>
                  <a:pt x="26" y="84"/>
                </a:cubicBezTo>
                <a:cubicBezTo>
                  <a:pt x="31" y="88"/>
                  <a:pt x="38" y="87"/>
                  <a:pt x="42" y="82"/>
                </a:cubicBezTo>
                <a:cubicBezTo>
                  <a:pt x="66" y="48"/>
                  <a:pt x="66" y="48"/>
                  <a:pt x="66" y="48"/>
                </a:cubicBezTo>
                <a:cubicBezTo>
                  <a:pt x="90" y="82"/>
                  <a:pt x="90" y="82"/>
                  <a:pt x="90" y="82"/>
                </a:cubicBezTo>
                <a:cubicBezTo>
                  <a:pt x="94" y="87"/>
                  <a:pt x="100" y="88"/>
                  <a:pt x="105" y="84"/>
                </a:cubicBezTo>
                <a:cubicBezTo>
                  <a:pt x="110" y="81"/>
                  <a:pt x="111" y="74"/>
                  <a:pt x="108" y="69"/>
                </a:cubicBezTo>
                <a:cubicBezTo>
                  <a:pt x="84" y="36"/>
                  <a:pt x="84" y="36"/>
                  <a:pt x="84" y="36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8" y="21"/>
                  <a:pt x="132" y="15"/>
                  <a:pt x="130" y="9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8096250" y="333375"/>
            <a:ext cx="35719" cy="52388"/>
          </a:xfrm>
          <a:custGeom>
            <a:avLst/>
            <a:gdLst>
              <a:gd name="T0" fmla="*/ 0 w 17"/>
              <a:gd name="T1" fmla="*/ 9 h 25"/>
              <a:gd name="T2" fmla="*/ 9 w 17"/>
              <a:gd name="T3" fmla="*/ 0 h 25"/>
              <a:gd name="T4" fmla="*/ 17 w 17"/>
              <a:gd name="T5" fmla="*/ 9 h 25"/>
              <a:gd name="T6" fmla="*/ 17 w 17"/>
              <a:gd name="T7" fmla="*/ 16 h 25"/>
              <a:gd name="T8" fmla="*/ 9 w 17"/>
              <a:gd name="T9" fmla="*/ 25 h 25"/>
              <a:gd name="T10" fmla="*/ 0 w 17"/>
              <a:gd name="T11" fmla="*/ 16 h 25"/>
              <a:gd name="T12" fmla="*/ 0 w 17"/>
              <a:gd name="T13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9"/>
                </a:moveTo>
                <a:cubicBezTo>
                  <a:pt x="0" y="4"/>
                  <a:pt x="4" y="0"/>
                  <a:pt x="9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21"/>
                  <a:pt x="13" y="25"/>
                  <a:pt x="9" y="25"/>
                </a:cubicBezTo>
                <a:cubicBezTo>
                  <a:pt x="4" y="25"/>
                  <a:pt x="0" y="21"/>
                  <a:pt x="0" y="16"/>
                </a:cubicBezTo>
                <a:lnTo>
                  <a:pt x="0" y="9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12"/>
          <p:cNvSpPr>
            <a:spLocks/>
          </p:cNvSpPr>
          <p:nvPr userDrawn="1"/>
        </p:nvSpPr>
        <p:spPr bwMode="auto">
          <a:xfrm>
            <a:off x="8010526" y="388144"/>
            <a:ext cx="210740" cy="139304"/>
          </a:xfrm>
          <a:custGeom>
            <a:avLst/>
            <a:gdLst>
              <a:gd name="T0" fmla="*/ 99 w 100"/>
              <a:gd name="T1" fmla="*/ 6 h 66"/>
              <a:gd name="T2" fmla="*/ 88 w 100"/>
              <a:gd name="T3" fmla="*/ 1 h 66"/>
              <a:gd name="T4" fmla="*/ 50 w 100"/>
              <a:gd name="T5" fmla="*/ 14 h 66"/>
              <a:gd name="T6" fmla="*/ 12 w 100"/>
              <a:gd name="T7" fmla="*/ 1 h 66"/>
              <a:gd name="T8" fmla="*/ 1 w 100"/>
              <a:gd name="T9" fmla="*/ 6 h 66"/>
              <a:gd name="T10" fmla="*/ 6 w 100"/>
              <a:gd name="T11" fmla="*/ 17 h 66"/>
              <a:gd name="T12" fmla="*/ 36 w 100"/>
              <a:gd name="T13" fmla="*/ 27 h 66"/>
              <a:gd name="T14" fmla="*/ 18 w 100"/>
              <a:gd name="T15" fmla="*/ 52 h 66"/>
              <a:gd name="T16" fmla="*/ 20 w 100"/>
              <a:gd name="T17" fmla="*/ 64 h 66"/>
              <a:gd name="T18" fmla="*/ 31 w 100"/>
              <a:gd name="T19" fmla="*/ 62 h 66"/>
              <a:gd name="T20" fmla="*/ 50 w 100"/>
              <a:gd name="T21" fmla="*/ 36 h 66"/>
              <a:gd name="T22" fmla="*/ 68 w 100"/>
              <a:gd name="T23" fmla="*/ 62 h 66"/>
              <a:gd name="T24" fmla="*/ 80 w 100"/>
              <a:gd name="T25" fmla="*/ 64 h 66"/>
              <a:gd name="T26" fmla="*/ 82 w 100"/>
              <a:gd name="T27" fmla="*/ 52 h 66"/>
              <a:gd name="T28" fmla="*/ 63 w 100"/>
              <a:gd name="T29" fmla="*/ 27 h 66"/>
              <a:gd name="T30" fmla="*/ 93 w 100"/>
              <a:gd name="T31" fmla="*/ 17 h 66"/>
              <a:gd name="T32" fmla="*/ 99 w 100"/>
              <a:gd name="T33" fmla="*/ 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66">
                <a:moveTo>
                  <a:pt x="99" y="6"/>
                </a:moveTo>
                <a:cubicBezTo>
                  <a:pt x="97" y="2"/>
                  <a:pt x="92" y="0"/>
                  <a:pt x="88" y="1"/>
                </a:cubicBezTo>
                <a:cubicBezTo>
                  <a:pt x="50" y="14"/>
                  <a:pt x="50" y="14"/>
                  <a:pt x="50" y="14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2" y="2"/>
                  <a:pt x="1" y="6"/>
                </a:cubicBezTo>
                <a:cubicBezTo>
                  <a:pt x="0" y="11"/>
                  <a:pt x="2" y="15"/>
                  <a:pt x="6" y="17"/>
                </a:cubicBezTo>
                <a:cubicBezTo>
                  <a:pt x="36" y="27"/>
                  <a:pt x="36" y="27"/>
                  <a:pt x="36" y="27"/>
                </a:cubicBezTo>
                <a:cubicBezTo>
                  <a:pt x="18" y="52"/>
                  <a:pt x="18" y="52"/>
                  <a:pt x="18" y="52"/>
                </a:cubicBezTo>
                <a:cubicBezTo>
                  <a:pt x="15" y="56"/>
                  <a:pt x="16" y="61"/>
                  <a:pt x="20" y="64"/>
                </a:cubicBezTo>
                <a:cubicBezTo>
                  <a:pt x="23" y="66"/>
                  <a:pt x="29" y="66"/>
                  <a:pt x="31" y="62"/>
                </a:cubicBezTo>
                <a:cubicBezTo>
                  <a:pt x="50" y="36"/>
                  <a:pt x="50" y="36"/>
                  <a:pt x="50" y="36"/>
                </a:cubicBezTo>
                <a:cubicBezTo>
                  <a:pt x="68" y="62"/>
                  <a:pt x="68" y="62"/>
                  <a:pt x="68" y="62"/>
                </a:cubicBezTo>
                <a:cubicBezTo>
                  <a:pt x="71" y="66"/>
                  <a:pt x="76" y="66"/>
                  <a:pt x="80" y="64"/>
                </a:cubicBezTo>
                <a:cubicBezTo>
                  <a:pt x="84" y="61"/>
                  <a:pt x="84" y="56"/>
                  <a:pt x="82" y="52"/>
                </a:cubicBezTo>
                <a:cubicBezTo>
                  <a:pt x="63" y="27"/>
                  <a:pt x="63" y="27"/>
                  <a:pt x="63" y="27"/>
                </a:cubicBezTo>
                <a:cubicBezTo>
                  <a:pt x="93" y="17"/>
                  <a:pt x="93" y="17"/>
                  <a:pt x="93" y="17"/>
                </a:cubicBezTo>
                <a:cubicBezTo>
                  <a:pt x="98" y="15"/>
                  <a:pt x="100" y="11"/>
                  <a:pt x="99" y="6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reeform 13"/>
          <p:cNvSpPr>
            <a:spLocks/>
          </p:cNvSpPr>
          <p:nvPr userDrawn="1"/>
        </p:nvSpPr>
        <p:spPr bwMode="auto">
          <a:xfrm>
            <a:off x="7928372" y="383382"/>
            <a:ext cx="27384" cy="35719"/>
          </a:xfrm>
          <a:custGeom>
            <a:avLst/>
            <a:gdLst>
              <a:gd name="T0" fmla="*/ 0 w 13"/>
              <a:gd name="T1" fmla="*/ 6 h 17"/>
              <a:gd name="T2" fmla="*/ 7 w 13"/>
              <a:gd name="T3" fmla="*/ 0 h 17"/>
              <a:gd name="T4" fmla="*/ 13 w 13"/>
              <a:gd name="T5" fmla="*/ 6 h 17"/>
              <a:gd name="T6" fmla="*/ 13 w 13"/>
              <a:gd name="T7" fmla="*/ 11 h 17"/>
              <a:gd name="T8" fmla="*/ 7 w 13"/>
              <a:gd name="T9" fmla="*/ 17 h 17"/>
              <a:gd name="T10" fmla="*/ 0 w 13"/>
              <a:gd name="T11" fmla="*/ 11 h 17"/>
              <a:gd name="T12" fmla="*/ 0 w 13"/>
              <a:gd name="T13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7">
                <a:moveTo>
                  <a:pt x="0" y="6"/>
                </a:moveTo>
                <a:cubicBezTo>
                  <a:pt x="0" y="2"/>
                  <a:pt x="3" y="0"/>
                  <a:pt x="7" y="0"/>
                </a:cubicBezTo>
                <a:cubicBezTo>
                  <a:pt x="10" y="0"/>
                  <a:pt x="13" y="2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5"/>
                  <a:pt x="10" y="17"/>
                  <a:pt x="7" y="17"/>
                </a:cubicBezTo>
                <a:cubicBezTo>
                  <a:pt x="3" y="17"/>
                  <a:pt x="0" y="15"/>
                  <a:pt x="0" y="11"/>
                </a:cubicBezTo>
                <a:lnTo>
                  <a:pt x="0" y="6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reeform 14"/>
          <p:cNvSpPr>
            <a:spLocks/>
          </p:cNvSpPr>
          <p:nvPr userDrawn="1"/>
        </p:nvSpPr>
        <p:spPr bwMode="auto">
          <a:xfrm>
            <a:off x="7862888" y="421481"/>
            <a:ext cx="158353" cy="105966"/>
          </a:xfrm>
          <a:custGeom>
            <a:avLst/>
            <a:gdLst>
              <a:gd name="T0" fmla="*/ 74 w 75"/>
              <a:gd name="T1" fmla="*/ 5 h 50"/>
              <a:gd name="T2" fmla="*/ 66 w 75"/>
              <a:gd name="T3" fmla="*/ 1 h 50"/>
              <a:gd name="T4" fmla="*/ 38 w 75"/>
              <a:gd name="T5" fmla="*/ 11 h 50"/>
              <a:gd name="T6" fmla="*/ 9 w 75"/>
              <a:gd name="T7" fmla="*/ 1 h 50"/>
              <a:gd name="T8" fmla="*/ 1 w 75"/>
              <a:gd name="T9" fmla="*/ 5 h 50"/>
              <a:gd name="T10" fmla="*/ 5 w 75"/>
              <a:gd name="T11" fmla="*/ 13 h 50"/>
              <a:gd name="T12" fmla="*/ 28 w 75"/>
              <a:gd name="T13" fmla="*/ 20 h 50"/>
              <a:gd name="T14" fmla="*/ 14 w 75"/>
              <a:gd name="T15" fmla="*/ 39 h 50"/>
              <a:gd name="T16" fmla="*/ 15 w 75"/>
              <a:gd name="T17" fmla="*/ 48 h 50"/>
              <a:gd name="T18" fmla="*/ 24 w 75"/>
              <a:gd name="T19" fmla="*/ 47 h 50"/>
              <a:gd name="T20" fmla="*/ 38 w 75"/>
              <a:gd name="T21" fmla="*/ 28 h 50"/>
              <a:gd name="T22" fmla="*/ 51 w 75"/>
              <a:gd name="T23" fmla="*/ 47 h 50"/>
              <a:gd name="T24" fmla="*/ 60 w 75"/>
              <a:gd name="T25" fmla="*/ 48 h 50"/>
              <a:gd name="T26" fmla="*/ 62 w 75"/>
              <a:gd name="T27" fmla="*/ 39 h 50"/>
              <a:gd name="T28" fmla="*/ 48 w 75"/>
              <a:gd name="T29" fmla="*/ 20 h 50"/>
              <a:gd name="T30" fmla="*/ 70 w 75"/>
              <a:gd name="T31" fmla="*/ 13 h 50"/>
              <a:gd name="T32" fmla="*/ 74 w 75"/>
              <a:gd name="T33" fmla="*/ 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50">
                <a:moveTo>
                  <a:pt x="74" y="5"/>
                </a:moveTo>
                <a:cubicBezTo>
                  <a:pt x="73" y="2"/>
                  <a:pt x="69" y="0"/>
                  <a:pt x="66" y="1"/>
                </a:cubicBezTo>
                <a:cubicBezTo>
                  <a:pt x="38" y="11"/>
                  <a:pt x="38" y="11"/>
                  <a:pt x="38" y="11"/>
                </a:cubicBezTo>
                <a:cubicBezTo>
                  <a:pt x="9" y="1"/>
                  <a:pt x="9" y="1"/>
                  <a:pt x="9" y="1"/>
                </a:cubicBezTo>
                <a:cubicBezTo>
                  <a:pt x="6" y="0"/>
                  <a:pt x="2" y="2"/>
                  <a:pt x="1" y="5"/>
                </a:cubicBezTo>
                <a:cubicBezTo>
                  <a:pt x="0" y="9"/>
                  <a:pt x="2" y="12"/>
                  <a:pt x="5" y="13"/>
                </a:cubicBezTo>
                <a:cubicBezTo>
                  <a:pt x="28" y="20"/>
                  <a:pt x="28" y="20"/>
                  <a:pt x="28" y="20"/>
                </a:cubicBezTo>
                <a:cubicBezTo>
                  <a:pt x="14" y="39"/>
                  <a:pt x="14" y="39"/>
                  <a:pt x="14" y="39"/>
                </a:cubicBezTo>
                <a:cubicBezTo>
                  <a:pt x="12" y="42"/>
                  <a:pt x="12" y="46"/>
                  <a:pt x="15" y="48"/>
                </a:cubicBezTo>
                <a:cubicBezTo>
                  <a:pt x="18" y="50"/>
                  <a:pt x="22" y="49"/>
                  <a:pt x="24" y="47"/>
                </a:cubicBezTo>
                <a:cubicBezTo>
                  <a:pt x="38" y="28"/>
                  <a:pt x="38" y="28"/>
                  <a:pt x="38" y="28"/>
                </a:cubicBezTo>
                <a:cubicBezTo>
                  <a:pt x="51" y="47"/>
                  <a:pt x="51" y="47"/>
                  <a:pt x="51" y="47"/>
                </a:cubicBezTo>
                <a:cubicBezTo>
                  <a:pt x="53" y="49"/>
                  <a:pt x="57" y="50"/>
                  <a:pt x="60" y="48"/>
                </a:cubicBezTo>
                <a:cubicBezTo>
                  <a:pt x="63" y="46"/>
                  <a:pt x="64" y="42"/>
                  <a:pt x="62" y="39"/>
                </a:cubicBezTo>
                <a:cubicBezTo>
                  <a:pt x="48" y="20"/>
                  <a:pt x="48" y="20"/>
                  <a:pt x="48" y="20"/>
                </a:cubicBezTo>
                <a:cubicBezTo>
                  <a:pt x="70" y="13"/>
                  <a:pt x="70" y="13"/>
                  <a:pt x="70" y="13"/>
                </a:cubicBezTo>
                <a:cubicBezTo>
                  <a:pt x="73" y="12"/>
                  <a:pt x="75" y="9"/>
                  <a:pt x="74" y="5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 15"/>
          <p:cNvSpPr>
            <a:spLocks noEditPoints="1"/>
          </p:cNvSpPr>
          <p:nvPr userDrawn="1"/>
        </p:nvSpPr>
        <p:spPr bwMode="auto">
          <a:xfrm>
            <a:off x="7454504" y="511969"/>
            <a:ext cx="244078" cy="297656"/>
          </a:xfrm>
          <a:custGeom>
            <a:avLst/>
            <a:gdLst>
              <a:gd name="T0" fmla="*/ 58 w 116"/>
              <a:gd name="T1" fmla="*/ 141 h 141"/>
              <a:gd name="T2" fmla="*/ 0 w 116"/>
              <a:gd name="T3" fmla="*/ 71 h 141"/>
              <a:gd name="T4" fmla="*/ 58 w 116"/>
              <a:gd name="T5" fmla="*/ 0 h 141"/>
              <a:gd name="T6" fmla="*/ 116 w 116"/>
              <a:gd name="T7" fmla="*/ 71 h 141"/>
              <a:gd name="T8" fmla="*/ 58 w 116"/>
              <a:gd name="T9" fmla="*/ 141 h 141"/>
              <a:gd name="T10" fmla="*/ 59 w 116"/>
              <a:gd name="T11" fmla="*/ 16 h 141"/>
              <a:gd name="T12" fmla="*/ 22 w 116"/>
              <a:gd name="T13" fmla="*/ 71 h 141"/>
              <a:gd name="T14" fmla="*/ 32 w 116"/>
              <a:gd name="T15" fmla="*/ 113 h 141"/>
              <a:gd name="T16" fmla="*/ 58 w 116"/>
              <a:gd name="T17" fmla="*/ 125 h 141"/>
              <a:gd name="T18" fmla="*/ 94 w 116"/>
              <a:gd name="T19" fmla="*/ 71 h 141"/>
              <a:gd name="T20" fmla="*/ 59 w 116"/>
              <a:gd name="T21" fmla="*/ 1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41">
                <a:moveTo>
                  <a:pt x="58" y="141"/>
                </a:moveTo>
                <a:cubicBezTo>
                  <a:pt x="20" y="141"/>
                  <a:pt x="0" y="116"/>
                  <a:pt x="0" y="71"/>
                </a:cubicBezTo>
                <a:cubicBezTo>
                  <a:pt x="0" y="25"/>
                  <a:pt x="21" y="0"/>
                  <a:pt x="58" y="0"/>
                </a:cubicBezTo>
                <a:cubicBezTo>
                  <a:pt x="96" y="0"/>
                  <a:pt x="116" y="25"/>
                  <a:pt x="116" y="71"/>
                </a:cubicBezTo>
                <a:cubicBezTo>
                  <a:pt x="116" y="116"/>
                  <a:pt x="96" y="141"/>
                  <a:pt x="58" y="141"/>
                </a:cubicBezTo>
                <a:moveTo>
                  <a:pt x="59" y="16"/>
                </a:moveTo>
                <a:cubicBezTo>
                  <a:pt x="35" y="16"/>
                  <a:pt x="22" y="35"/>
                  <a:pt x="22" y="71"/>
                </a:cubicBezTo>
                <a:cubicBezTo>
                  <a:pt x="22" y="88"/>
                  <a:pt x="26" y="104"/>
                  <a:pt x="32" y="113"/>
                </a:cubicBezTo>
                <a:cubicBezTo>
                  <a:pt x="37" y="121"/>
                  <a:pt x="47" y="125"/>
                  <a:pt x="58" y="125"/>
                </a:cubicBezTo>
                <a:cubicBezTo>
                  <a:pt x="82" y="125"/>
                  <a:pt x="94" y="107"/>
                  <a:pt x="94" y="71"/>
                </a:cubicBezTo>
                <a:cubicBezTo>
                  <a:pt x="94" y="34"/>
                  <a:pt x="82" y="16"/>
                  <a:pt x="59" y="16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16"/>
          <p:cNvSpPr>
            <a:spLocks/>
          </p:cNvSpPr>
          <p:nvPr userDrawn="1"/>
        </p:nvSpPr>
        <p:spPr bwMode="auto">
          <a:xfrm>
            <a:off x="7715251" y="491729"/>
            <a:ext cx="145256" cy="313135"/>
          </a:xfrm>
          <a:custGeom>
            <a:avLst/>
            <a:gdLst>
              <a:gd name="T0" fmla="*/ 67 w 69"/>
              <a:gd name="T1" fmla="*/ 16 h 149"/>
              <a:gd name="T2" fmla="*/ 50 w 69"/>
              <a:gd name="T3" fmla="*/ 15 h 149"/>
              <a:gd name="T4" fmla="*/ 37 w 69"/>
              <a:gd name="T5" fmla="*/ 33 h 149"/>
              <a:gd name="T6" fmla="*/ 37 w 69"/>
              <a:gd name="T7" fmla="*/ 52 h 149"/>
              <a:gd name="T8" fmla="*/ 64 w 69"/>
              <a:gd name="T9" fmla="*/ 52 h 149"/>
              <a:gd name="T10" fmla="*/ 64 w 69"/>
              <a:gd name="T11" fmla="*/ 65 h 149"/>
              <a:gd name="T12" fmla="*/ 37 w 69"/>
              <a:gd name="T13" fmla="*/ 65 h 149"/>
              <a:gd name="T14" fmla="*/ 37 w 69"/>
              <a:gd name="T15" fmla="*/ 149 h 149"/>
              <a:gd name="T16" fmla="*/ 17 w 69"/>
              <a:gd name="T17" fmla="*/ 149 h 149"/>
              <a:gd name="T18" fmla="*/ 17 w 69"/>
              <a:gd name="T19" fmla="*/ 65 h 149"/>
              <a:gd name="T20" fmla="*/ 0 w 69"/>
              <a:gd name="T21" fmla="*/ 65 h 149"/>
              <a:gd name="T22" fmla="*/ 0 w 69"/>
              <a:gd name="T23" fmla="*/ 54 h 149"/>
              <a:gd name="T24" fmla="*/ 17 w 69"/>
              <a:gd name="T25" fmla="*/ 51 h 149"/>
              <a:gd name="T26" fmla="*/ 17 w 69"/>
              <a:gd name="T27" fmla="*/ 35 h 149"/>
              <a:gd name="T28" fmla="*/ 22 w 69"/>
              <a:gd name="T29" fmla="*/ 11 h 149"/>
              <a:gd name="T30" fmla="*/ 44 w 69"/>
              <a:gd name="T31" fmla="*/ 0 h 149"/>
              <a:gd name="T32" fmla="*/ 69 w 69"/>
              <a:gd name="T33" fmla="*/ 4 h 149"/>
              <a:gd name="T34" fmla="*/ 67 w 69"/>
              <a:gd name="T35" fmla="*/ 16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9" h="149">
                <a:moveTo>
                  <a:pt x="67" y="16"/>
                </a:moveTo>
                <a:cubicBezTo>
                  <a:pt x="65" y="16"/>
                  <a:pt x="59" y="15"/>
                  <a:pt x="50" y="15"/>
                </a:cubicBezTo>
                <a:cubicBezTo>
                  <a:pt x="40" y="15"/>
                  <a:pt x="37" y="19"/>
                  <a:pt x="37" y="33"/>
                </a:cubicBezTo>
                <a:cubicBezTo>
                  <a:pt x="37" y="52"/>
                  <a:pt x="37" y="52"/>
                  <a:pt x="37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65"/>
                  <a:pt x="64" y="65"/>
                  <a:pt x="64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7" y="149"/>
                  <a:pt x="37" y="149"/>
                  <a:pt x="37" y="149"/>
                </a:cubicBezTo>
                <a:cubicBezTo>
                  <a:pt x="17" y="149"/>
                  <a:pt x="17" y="149"/>
                  <a:pt x="17" y="149"/>
                </a:cubicBezTo>
                <a:cubicBezTo>
                  <a:pt x="17" y="65"/>
                  <a:pt x="17" y="65"/>
                  <a:pt x="17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54"/>
                  <a:pt x="0" y="54"/>
                  <a:pt x="0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1"/>
                  <a:pt x="18" y="16"/>
                  <a:pt x="22" y="11"/>
                </a:cubicBezTo>
                <a:cubicBezTo>
                  <a:pt x="27" y="4"/>
                  <a:pt x="34" y="0"/>
                  <a:pt x="44" y="0"/>
                </a:cubicBezTo>
                <a:cubicBezTo>
                  <a:pt x="54" y="0"/>
                  <a:pt x="66" y="3"/>
                  <a:pt x="69" y="4"/>
                </a:cubicBezTo>
                <a:lnTo>
                  <a:pt x="67" y="16"/>
                </a:lnTo>
                <a:close/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17"/>
          <p:cNvSpPr>
            <a:spLocks/>
          </p:cNvSpPr>
          <p:nvPr userDrawn="1"/>
        </p:nvSpPr>
        <p:spPr bwMode="auto">
          <a:xfrm>
            <a:off x="7859316" y="596504"/>
            <a:ext cx="142875" cy="213122"/>
          </a:xfrm>
          <a:custGeom>
            <a:avLst/>
            <a:gdLst>
              <a:gd name="T0" fmla="*/ 31 w 68"/>
              <a:gd name="T1" fmla="*/ 101 h 101"/>
              <a:gd name="T2" fmla="*/ 0 w 68"/>
              <a:gd name="T3" fmla="*/ 96 h 101"/>
              <a:gd name="T4" fmla="*/ 3 w 68"/>
              <a:gd name="T5" fmla="*/ 83 h 101"/>
              <a:gd name="T6" fmla="*/ 27 w 68"/>
              <a:gd name="T7" fmla="*/ 86 h 101"/>
              <a:gd name="T8" fmla="*/ 48 w 68"/>
              <a:gd name="T9" fmla="*/ 72 h 101"/>
              <a:gd name="T10" fmla="*/ 31 w 68"/>
              <a:gd name="T11" fmla="*/ 57 h 101"/>
              <a:gd name="T12" fmla="*/ 1 w 68"/>
              <a:gd name="T13" fmla="*/ 29 h 101"/>
              <a:gd name="T14" fmla="*/ 35 w 68"/>
              <a:gd name="T15" fmla="*/ 0 h 101"/>
              <a:gd name="T16" fmla="*/ 63 w 68"/>
              <a:gd name="T17" fmla="*/ 5 h 101"/>
              <a:gd name="T18" fmla="*/ 60 w 68"/>
              <a:gd name="T19" fmla="*/ 17 h 101"/>
              <a:gd name="T20" fmla="*/ 37 w 68"/>
              <a:gd name="T21" fmla="*/ 14 h 101"/>
              <a:gd name="T22" fmla="*/ 21 w 68"/>
              <a:gd name="T23" fmla="*/ 27 h 101"/>
              <a:gd name="T24" fmla="*/ 68 w 68"/>
              <a:gd name="T25" fmla="*/ 69 h 101"/>
              <a:gd name="T26" fmla="*/ 31 w 68"/>
              <a:gd name="T2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8" h="101">
                <a:moveTo>
                  <a:pt x="31" y="101"/>
                </a:moveTo>
                <a:cubicBezTo>
                  <a:pt x="21" y="101"/>
                  <a:pt x="12" y="99"/>
                  <a:pt x="0" y="96"/>
                </a:cubicBezTo>
                <a:cubicBezTo>
                  <a:pt x="3" y="83"/>
                  <a:pt x="3" y="83"/>
                  <a:pt x="3" y="83"/>
                </a:cubicBezTo>
                <a:cubicBezTo>
                  <a:pt x="13" y="85"/>
                  <a:pt x="20" y="86"/>
                  <a:pt x="27" y="86"/>
                </a:cubicBezTo>
                <a:cubicBezTo>
                  <a:pt x="41" y="86"/>
                  <a:pt x="48" y="81"/>
                  <a:pt x="48" y="72"/>
                </a:cubicBezTo>
                <a:cubicBezTo>
                  <a:pt x="48" y="64"/>
                  <a:pt x="45" y="61"/>
                  <a:pt x="31" y="57"/>
                </a:cubicBezTo>
                <a:cubicBezTo>
                  <a:pt x="14" y="52"/>
                  <a:pt x="1" y="47"/>
                  <a:pt x="1" y="29"/>
                </a:cubicBezTo>
                <a:cubicBezTo>
                  <a:pt x="1" y="10"/>
                  <a:pt x="14" y="0"/>
                  <a:pt x="35" y="0"/>
                </a:cubicBezTo>
                <a:cubicBezTo>
                  <a:pt x="43" y="0"/>
                  <a:pt x="52" y="1"/>
                  <a:pt x="63" y="5"/>
                </a:cubicBezTo>
                <a:cubicBezTo>
                  <a:pt x="60" y="17"/>
                  <a:pt x="60" y="17"/>
                  <a:pt x="60" y="17"/>
                </a:cubicBezTo>
                <a:cubicBezTo>
                  <a:pt x="53" y="16"/>
                  <a:pt x="45" y="14"/>
                  <a:pt x="37" y="14"/>
                </a:cubicBezTo>
                <a:cubicBezTo>
                  <a:pt x="27" y="14"/>
                  <a:pt x="21" y="19"/>
                  <a:pt x="21" y="27"/>
                </a:cubicBezTo>
                <a:cubicBezTo>
                  <a:pt x="21" y="47"/>
                  <a:pt x="68" y="34"/>
                  <a:pt x="68" y="69"/>
                </a:cubicBezTo>
                <a:cubicBezTo>
                  <a:pt x="68" y="89"/>
                  <a:pt x="54" y="101"/>
                  <a:pt x="31" y="101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18"/>
          <p:cNvSpPr>
            <a:spLocks/>
          </p:cNvSpPr>
          <p:nvPr userDrawn="1"/>
        </p:nvSpPr>
        <p:spPr bwMode="auto">
          <a:xfrm>
            <a:off x="8004573" y="544116"/>
            <a:ext cx="140494" cy="265510"/>
          </a:xfrm>
          <a:custGeom>
            <a:avLst/>
            <a:gdLst>
              <a:gd name="T0" fmla="*/ 39 w 67"/>
              <a:gd name="T1" fmla="*/ 126 h 126"/>
              <a:gd name="T2" fmla="*/ 19 w 67"/>
              <a:gd name="T3" fmla="*/ 115 h 126"/>
              <a:gd name="T4" fmla="*/ 17 w 67"/>
              <a:gd name="T5" fmla="*/ 93 h 126"/>
              <a:gd name="T6" fmla="*/ 17 w 67"/>
              <a:gd name="T7" fmla="*/ 40 h 126"/>
              <a:gd name="T8" fmla="*/ 0 w 67"/>
              <a:gd name="T9" fmla="*/ 40 h 126"/>
              <a:gd name="T10" fmla="*/ 0 w 67"/>
              <a:gd name="T11" fmla="*/ 29 h 126"/>
              <a:gd name="T12" fmla="*/ 17 w 67"/>
              <a:gd name="T13" fmla="*/ 27 h 126"/>
              <a:gd name="T14" fmla="*/ 17 w 67"/>
              <a:gd name="T15" fmla="*/ 0 h 126"/>
              <a:gd name="T16" fmla="*/ 37 w 67"/>
              <a:gd name="T17" fmla="*/ 0 h 126"/>
              <a:gd name="T18" fmla="*/ 37 w 67"/>
              <a:gd name="T19" fmla="*/ 27 h 126"/>
              <a:gd name="T20" fmla="*/ 63 w 67"/>
              <a:gd name="T21" fmla="*/ 27 h 126"/>
              <a:gd name="T22" fmla="*/ 63 w 67"/>
              <a:gd name="T23" fmla="*/ 40 h 126"/>
              <a:gd name="T24" fmla="*/ 37 w 67"/>
              <a:gd name="T25" fmla="*/ 40 h 126"/>
              <a:gd name="T26" fmla="*/ 37 w 67"/>
              <a:gd name="T27" fmla="*/ 87 h 126"/>
              <a:gd name="T28" fmla="*/ 38 w 67"/>
              <a:gd name="T29" fmla="*/ 106 h 126"/>
              <a:gd name="T30" fmla="*/ 47 w 67"/>
              <a:gd name="T31" fmla="*/ 110 h 126"/>
              <a:gd name="T32" fmla="*/ 64 w 67"/>
              <a:gd name="T33" fmla="*/ 107 h 126"/>
              <a:gd name="T34" fmla="*/ 67 w 67"/>
              <a:gd name="T35" fmla="*/ 120 h 126"/>
              <a:gd name="T36" fmla="*/ 39 w 67"/>
              <a:gd name="T37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" h="126">
                <a:moveTo>
                  <a:pt x="39" y="126"/>
                </a:moveTo>
                <a:cubicBezTo>
                  <a:pt x="30" y="126"/>
                  <a:pt x="23" y="122"/>
                  <a:pt x="19" y="115"/>
                </a:cubicBezTo>
                <a:cubicBezTo>
                  <a:pt x="17" y="111"/>
                  <a:pt x="17" y="106"/>
                  <a:pt x="17" y="9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9"/>
                  <a:pt x="0" y="29"/>
                  <a:pt x="0" y="29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0"/>
                  <a:pt x="17" y="0"/>
                  <a:pt x="1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27"/>
                  <a:pt x="37" y="27"/>
                  <a:pt x="37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40"/>
                  <a:pt x="63" y="40"/>
                  <a:pt x="63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04"/>
                  <a:pt x="37" y="104"/>
                  <a:pt x="38" y="106"/>
                </a:cubicBezTo>
                <a:cubicBezTo>
                  <a:pt x="40" y="109"/>
                  <a:pt x="43" y="110"/>
                  <a:pt x="47" y="110"/>
                </a:cubicBezTo>
                <a:cubicBezTo>
                  <a:pt x="52" y="110"/>
                  <a:pt x="56" y="109"/>
                  <a:pt x="64" y="107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55" y="124"/>
                  <a:pt x="47" y="126"/>
                  <a:pt x="39" y="126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19"/>
          <p:cNvSpPr>
            <a:spLocks noEditPoints="1"/>
          </p:cNvSpPr>
          <p:nvPr userDrawn="1"/>
        </p:nvSpPr>
        <p:spPr bwMode="auto">
          <a:xfrm>
            <a:off x="8147448" y="594122"/>
            <a:ext cx="172640" cy="215504"/>
          </a:xfrm>
          <a:custGeom>
            <a:avLst/>
            <a:gdLst>
              <a:gd name="T0" fmla="*/ 21 w 82"/>
              <a:gd name="T1" fmla="*/ 54 h 102"/>
              <a:gd name="T2" fmla="*/ 21 w 82"/>
              <a:gd name="T3" fmla="*/ 57 h 102"/>
              <a:gd name="T4" fmla="*/ 45 w 82"/>
              <a:gd name="T5" fmla="*/ 85 h 102"/>
              <a:gd name="T6" fmla="*/ 77 w 82"/>
              <a:gd name="T7" fmla="*/ 79 h 102"/>
              <a:gd name="T8" fmla="*/ 81 w 82"/>
              <a:gd name="T9" fmla="*/ 90 h 102"/>
              <a:gd name="T10" fmla="*/ 39 w 82"/>
              <a:gd name="T11" fmla="*/ 102 h 102"/>
              <a:gd name="T12" fmla="*/ 0 w 82"/>
              <a:gd name="T13" fmla="*/ 54 h 102"/>
              <a:gd name="T14" fmla="*/ 43 w 82"/>
              <a:gd name="T15" fmla="*/ 0 h 102"/>
              <a:gd name="T16" fmla="*/ 82 w 82"/>
              <a:gd name="T17" fmla="*/ 49 h 102"/>
              <a:gd name="T18" fmla="*/ 82 w 82"/>
              <a:gd name="T19" fmla="*/ 54 h 102"/>
              <a:gd name="T20" fmla="*/ 21 w 82"/>
              <a:gd name="T21" fmla="*/ 54 h 102"/>
              <a:gd name="T22" fmla="*/ 44 w 82"/>
              <a:gd name="T23" fmla="*/ 14 h 102"/>
              <a:gd name="T24" fmla="*/ 22 w 82"/>
              <a:gd name="T25" fmla="*/ 42 h 102"/>
              <a:gd name="T26" fmla="*/ 63 w 82"/>
              <a:gd name="T27" fmla="*/ 40 h 102"/>
              <a:gd name="T28" fmla="*/ 44 w 82"/>
              <a:gd name="T29" fmla="*/ 1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2" h="102">
                <a:moveTo>
                  <a:pt x="21" y="54"/>
                </a:moveTo>
                <a:cubicBezTo>
                  <a:pt x="21" y="57"/>
                  <a:pt x="21" y="57"/>
                  <a:pt x="21" y="57"/>
                </a:cubicBezTo>
                <a:cubicBezTo>
                  <a:pt x="21" y="76"/>
                  <a:pt x="29" y="85"/>
                  <a:pt x="45" y="85"/>
                </a:cubicBezTo>
                <a:cubicBezTo>
                  <a:pt x="53" y="85"/>
                  <a:pt x="61" y="84"/>
                  <a:pt x="77" y="79"/>
                </a:cubicBezTo>
                <a:cubicBezTo>
                  <a:pt x="81" y="90"/>
                  <a:pt x="81" y="90"/>
                  <a:pt x="81" y="90"/>
                </a:cubicBezTo>
                <a:cubicBezTo>
                  <a:pt x="61" y="99"/>
                  <a:pt x="51" y="102"/>
                  <a:pt x="39" y="102"/>
                </a:cubicBezTo>
                <a:cubicBezTo>
                  <a:pt x="15" y="102"/>
                  <a:pt x="0" y="84"/>
                  <a:pt x="0" y="54"/>
                </a:cubicBezTo>
                <a:cubicBezTo>
                  <a:pt x="0" y="22"/>
                  <a:pt x="16" y="0"/>
                  <a:pt x="43" y="0"/>
                </a:cubicBezTo>
                <a:cubicBezTo>
                  <a:pt x="69" y="0"/>
                  <a:pt x="82" y="16"/>
                  <a:pt x="82" y="49"/>
                </a:cubicBezTo>
                <a:cubicBezTo>
                  <a:pt x="82" y="54"/>
                  <a:pt x="82" y="54"/>
                  <a:pt x="82" y="54"/>
                </a:cubicBezTo>
                <a:lnTo>
                  <a:pt x="21" y="54"/>
                </a:lnTo>
                <a:close/>
                <a:moveTo>
                  <a:pt x="44" y="14"/>
                </a:moveTo>
                <a:cubicBezTo>
                  <a:pt x="31" y="14"/>
                  <a:pt x="24" y="24"/>
                  <a:pt x="22" y="42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23"/>
                  <a:pt x="57" y="14"/>
                  <a:pt x="44" y="14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reeform 20"/>
          <p:cNvSpPr>
            <a:spLocks noEditPoints="1"/>
          </p:cNvSpPr>
          <p:nvPr userDrawn="1"/>
        </p:nvSpPr>
        <p:spPr bwMode="auto">
          <a:xfrm>
            <a:off x="8339137" y="497681"/>
            <a:ext cx="176213" cy="311944"/>
          </a:xfrm>
          <a:custGeom>
            <a:avLst/>
            <a:gdLst>
              <a:gd name="T0" fmla="*/ 65 w 84"/>
              <a:gd name="T1" fmla="*/ 146 h 148"/>
              <a:gd name="T2" fmla="*/ 65 w 84"/>
              <a:gd name="T3" fmla="*/ 137 h 148"/>
              <a:gd name="T4" fmla="*/ 33 w 84"/>
              <a:gd name="T5" fmla="*/ 148 h 148"/>
              <a:gd name="T6" fmla="*/ 0 w 84"/>
              <a:gd name="T7" fmla="*/ 97 h 148"/>
              <a:gd name="T8" fmla="*/ 35 w 84"/>
              <a:gd name="T9" fmla="*/ 46 h 148"/>
              <a:gd name="T10" fmla="*/ 64 w 84"/>
              <a:gd name="T11" fmla="*/ 57 h 148"/>
              <a:gd name="T12" fmla="*/ 64 w 84"/>
              <a:gd name="T13" fmla="*/ 0 h 148"/>
              <a:gd name="T14" fmla="*/ 84 w 84"/>
              <a:gd name="T15" fmla="*/ 0 h 148"/>
              <a:gd name="T16" fmla="*/ 84 w 84"/>
              <a:gd name="T17" fmla="*/ 146 h 148"/>
              <a:gd name="T18" fmla="*/ 65 w 84"/>
              <a:gd name="T19" fmla="*/ 146 h 148"/>
              <a:gd name="T20" fmla="*/ 64 w 84"/>
              <a:gd name="T21" fmla="*/ 69 h 148"/>
              <a:gd name="T22" fmla="*/ 42 w 84"/>
              <a:gd name="T23" fmla="*/ 64 h 148"/>
              <a:gd name="T24" fmla="*/ 21 w 84"/>
              <a:gd name="T25" fmla="*/ 97 h 148"/>
              <a:gd name="T26" fmla="*/ 41 w 84"/>
              <a:gd name="T27" fmla="*/ 131 h 148"/>
              <a:gd name="T28" fmla="*/ 64 w 84"/>
              <a:gd name="T29" fmla="*/ 125 h 148"/>
              <a:gd name="T30" fmla="*/ 64 w 84"/>
              <a:gd name="T31" fmla="*/ 6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" h="148">
                <a:moveTo>
                  <a:pt x="65" y="146"/>
                </a:moveTo>
                <a:cubicBezTo>
                  <a:pt x="65" y="137"/>
                  <a:pt x="65" y="137"/>
                  <a:pt x="65" y="137"/>
                </a:cubicBezTo>
                <a:cubicBezTo>
                  <a:pt x="54" y="143"/>
                  <a:pt x="43" y="148"/>
                  <a:pt x="33" y="148"/>
                </a:cubicBezTo>
                <a:cubicBezTo>
                  <a:pt x="12" y="148"/>
                  <a:pt x="0" y="129"/>
                  <a:pt x="0" y="97"/>
                </a:cubicBezTo>
                <a:cubicBezTo>
                  <a:pt x="0" y="66"/>
                  <a:pt x="14" y="46"/>
                  <a:pt x="35" y="46"/>
                </a:cubicBezTo>
                <a:cubicBezTo>
                  <a:pt x="46" y="46"/>
                  <a:pt x="55" y="52"/>
                  <a:pt x="64" y="57"/>
                </a:cubicBezTo>
                <a:cubicBezTo>
                  <a:pt x="64" y="0"/>
                  <a:pt x="64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146"/>
                  <a:pt x="84" y="146"/>
                  <a:pt x="84" y="146"/>
                </a:cubicBezTo>
                <a:lnTo>
                  <a:pt x="65" y="146"/>
                </a:lnTo>
                <a:close/>
                <a:moveTo>
                  <a:pt x="64" y="69"/>
                </a:moveTo>
                <a:cubicBezTo>
                  <a:pt x="52" y="65"/>
                  <a:pt x="48" y="64"/>
                  <a:pt x="42" y="64"/>
                </a:cubicBezTo>
                <a:cubicBezTo>
                  <a:pt x="28" y="64"/>
                  <a:pt x="21" y="75"/>
                  <a:pt x="21" y="97"/>
                </a:cubicBezTo>
                <a:cubicBezTo>
                  <a:pt x="21" y="120"/>
                  <a:pt x="28" y="131"/>
                  <a:pt x="41" y="131"/>
                </a:cubicBezTo>
                <a:cubicBezTo>
                  <a:pt x="47" y="131"/>
                  <a:pt x="52" y="129"/>
                  <a:pt x="64" y="125"/>
                </a:cubicBezTo>
                <a:lnTo>
                  <a:pt x="64" y="69"/>
                </a:lnTo>
                <a:close/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03576" y="4825529"/>
            <a:ext cx="1459286" cy="273844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r"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8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6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2" r:id="rId1"/>
    <p:sldLayoutId id="2147493473" r:id="rId2"/>
    <p:sldLayoutId id="2147493474" r:id="rId3"/>
    <p:sldLayoutId id="2147493475" r:id="rId4"/>
    <p:sldLayoutId id="2147493476" r:id="rId5"/>
    <p:sldLayoutId id="2147493477" r:id="rId6"/>
    <p:sldLayoutId id="2147493478" r:id="rId7"/>
    <p:sldLayoutId id="2147493479" r:id="rId8"/>
    <p:sldLayoutId id="2147493480" r:id="rId9"/>
    <p:sldLayoutId id="2147493481" r:id="rId10"/>
    <p:sldLayoutId id="214749348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92B6"/>
        </a:buClr>
        <a:buFont typeface="Wingdings" panose="05000000000000000000" pitchFamily="2" charset="2"/>
        <a:buChar char="§"/>
        <a:defRPr sz="21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92B6"/>
        </a:buClr>
        <a:buFont typeface="Wingdings" panose="05000000000000000000" pitchFamily="2" charset="2"/>
        <a:buChar char="§"/>
        <a:defRPr sz="1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92B6"/>
        </a:buClr>
        <a:buFont typeface="Wingdings" panose="05000000000000000000" pitchFamily="2" charset="2"/>
        <a:buChar char="§"/>
        <a:defRPr sz="15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92B6"/>
        </a:buClr>
        <a:buFont typeface="Wingdings" panose="05000000000000000000" pitchFamily="2" charset="2"/>
        <a:buChar char="§"/>
        <a:defRPr sz="14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92B6"/>
        </a:buClr>
        <a:buFont typeface="Wingdings" panose="05000000000000000000" pitchFamily="2" charset="2"/>
        <a:buChar char="§"/>
        <a:defRPr sz="14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15478" y="14287"/>
          <a:ext cx="9128522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Photo Editor Photo" r:id="rId5" imgW="9142857" imgH="6849431" progId="">
                  <p:embed/>
                </p:oleObj>
              </mc:Choice>
              <mc:Fallback>
                <p:oleObj name="Photo Editor Photo" r:id="rId5" imgW="9142857" imgH="684943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" y="14287"/>
                        <a:ext cx="9128522" cy="512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789384"/>
            <a:ext cx="82296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251223" y="0"/>
            <a:ext cx="1872853" cy="6810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685"/>
            <a:ext cx="82296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7997429" y="4775598"/>
            <a:ext cx="650081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CBA84F0-D46B-6649-96E6-6B71EB01078D}" type="slidenum">
              <a:rPr lang="en-GB" sz="1200" b="1" smtClean="0">
                <a:solidFill>
                  <a:srgbClr val="00B050"/>
                </a:solidFill>
                <a:latin typeface="Calibri" charset="0"/>
                <a:ea typeface="ＭＳ Ｐゴシック" charset="0"/>
                <a:cs typeface="Arial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b="1" smtClean="0">
              <a:solidFill>
                <a:srgbClr val="00B05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1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4" r:id="rId1"/>
    <p:sldLayoutId id="2147493485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8348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8348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8348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8348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08348"/>
          </a:solidFill>
          <a:latin typeface="Calibri" pitchFamily="34" charset="0"/>
          <a:ea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rgbClr val="008348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rgbClr val="008348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rgbClr val="008348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rgbClr val="008348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5162327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4067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77573532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594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62456362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0465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21502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5370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5440473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0310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5222258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31638" y="198014"/>
            <a:ext cx="8683964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rPr>
              <a:t>TRACKER</a:t>
            </a:r>
            <a:endParaRPr lang="en-GB" sz="1400" dirty="0">
              <a:solidFill>
                <a:srgbClr val="80808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1659" y="54204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231658" y="4709822"/>
            <a:ext cx="8612691" cy="351080"/>
            <a:chOff x="75" y="3877"/>
            <a:chExt cx="5385" cy="2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77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dirty="0" smtClean="0">
                  <a:solidFill>
                    <a:srgbClr val="009DD9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8374" indent="-608374" defTabSz="893548" fontAlgn="base">
                <a:spcBef>
                  <a:spcPct val="0"/>
                </a:spcBef>
                <a:spcAft>
                  <a:spcPct val="0"/>
                </a:spcAft>
                <a:tabLst>
                  <a:tab pos="611542" algn="l"/>
                </a:tabLst>
              </a:pPr>
              <a:r>
                <a:rPr lang="en-GB" sz="1000" dirty="0" smtClean="0">
                  <a:solidFill>
                    <a:srgbClr val="009DD9"/>
                  </a:solidFill>
                  <a:ea typeface="Arial Unicode MS" pitchFamily="34" charset="-128"/>
                  <a:cs typeface="Arial Unicode MS" pitchFamily="34" charset="-128"/>
                </a:rPr>
                <a:t>SOURCE: Source</a:t>
              </a:r>
              <a:endParaRPr lang="en-GB" sz="1000" dirty="0">
                <a:solidFill>
                  <a:srgbClr val="009DD9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 smtClean="0">
                  <a:solidFill>
                    <a:srgbClr val="808080"/>
                  </a:solidFill>
                  <a:ea typeface="Arial Unicode MS" pitchFamily="34" charset="-128"/>
                  <a:cs typeface="Arial Unicode MS" pitchFamily="34" charset="-128"/>
                </a:rPr>
                <a:t>Unit of measure</a:t>
              </a:r>
              <a:endParaRPr lang="en-GB" sz="1600" dirty="0">
                <a:solidFill>
                  <a:srgbClr val="80808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5"/>
            <a:ext cx="231638" cy="17371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4" tIns="45629" rIns="91254" bIns="45629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5355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893548" rtl="0" eaLnBrk="1" fontAlgn="base" hangingPunct="1">
        <a:lnSpc>
          <a:spcPct val="85000"/>
        </a:lnSpc>
        <a:spcBef>
          <a:spcPct val="0"/>
        </a:spcBef>
        <a:spcAft>
          <a:spcPct val="0"/>
        </a:spcAft>
        <a:tabLst>
          <a:tab pos="361222" algn="l"/>
        </a:tabLst>
        <a:defRPr sz="3200" b="0">
          <a:solidFill>
            <a:schemeClr val="accent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6269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2561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68842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5120" algn="l" defTabSz="89354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286" indent="-19170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6269" indent="-261411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3128" indent="-155264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8300" indent="-129912" algn="l" defTabSz="8935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6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42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2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00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67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959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241" algn="l" defTabSz="9125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reports.ofsted.gov.uk/" TargetMode="External"/><Relationship Id="rId7" Type="http://schemas.openxmlformats.org/officeDocument/2006/relationships/hyperlink" Target="http://www.twitter.com/ofstednews" TargetMode="External"/><Relationship Id="rId2" Type="http://schemas.openxmlformats.org/officeDocument/2006/relationships/hyperlink" Target="http://www.gov.uk/ofste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lideshare.net/ofstednews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youtube.com/ofstednews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linkedin.com/company/ofsted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2461" y="2448732"/>
            <a:ext cx="7087064" cy="854644"/>
          </a:xfrm>
          <a:prstGeom prst="rect">
            <a:avLst/>
          </a:prstGeom>
        </p:spPr>
        <p:txBody>
          <a:bodyPr vert="horz" lIns="91438" tIns="45719" rIns="91438" bIns="45719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DIN-Medium"/>
                <a:cs typeface="DIN-Medium"/>
              </a:rPr>
              <a:t>Chaired by: Cllr Ian </a:t>
            </a:r>
            <a:r>
              <a:rPr lang="en-US" sz="1800" dirty="0" smtClean="0">
                <a:latin typeface="DIN-Medium"/>
                <a:cs typeface="DIN-Medium"/>
              </a:rPr>
              <a:t>Hudspeth</a:t>
            </a:r>
            <a:br>
              <a:rPr lang="en-US" sz="1800" dirty="0" smtClean="0">
                <a:latin typeface="DIN-Medium"/>
                <a:cs typeface="DIN-Medium"/>
              </a:rPr>
            </a:br>
            <a:r>
              <a:rPr lang="en-US" sz="1800" dirty="0" smtClean="0">
                <a:latin typeface="DIN-Medium"/>
                <a:cs typeface="DIN-Medium"/>
              </a:rPr>
              <a:t>CCN </a:t>
            </a:r>
            <a:r>
              <a:rPr lang="en-US" sz="1800" dirty="0">
                <a:latin typeface="DIN-Medium"/>
                <a:cs typeface="DIN-Medium"/>
              </a:rPr>
              <a:t>Spokesman for Education and Children’s Services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2461" y="1435636"/>
            <a:ext cx="6323011" cy="1013096"/>
          </a:xfrm>
          <a:prstGeom prst="rect">
            <a:avLst/>
          </a:prstGeom>
        </p:spPr>
        <p:txBody>
          <a:bodyPr lIns="91438" tIns="45719" rIns="91438" bIns="45719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8A3169"/>
                </a:solidFill>
                <a:latin typeface="DIN-Medium"/>
                <a:cs typeface="DIN-Medium"/>
              </a:rPr>
              <a:t>Children’s Social Care:</a:t>
            </a:r>
          </a:p>
          <a:p>
            <a:pPr algn="l"/>
            <a:r>
              <a:rPr lang="en-US" sz="2000" dirty="0">
                <a:solidFill>
                  <a:srgbClr val="8A3169"/>
                </a:solidFill>
                <a:latin typeface="DIN-Medium"/>
                <a:cs typeface="DIN-Medium"/>
              </a:rPr>
              <a:t>Pressures and Practice in Counties</a:t>
            </a:r>
            <a:endParaRPr lang="en-US" sz="2000" dirty="0">
              <a:solidFill>
                <a:srgbClr val="8A3169"/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677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 open and honest conversation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Providing a self-evaluation and meeting annually are non-statutory </a:t>
            </a:r>
            <a:r>
              <a:rPr lang="en-GB" dirty="0"/>
              <a:t>and not </a:t>
            </a:r>
            <a:r>
              <a:rPr lang="en-GB" dirty="0" smtClean="0"/>
              <a:t>enforceable by Ofsted.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If </a:t>
            </a:r>
            <a:r>
              <a:rPr lang="en-GB" dirty="0"/>
              <a:t>an LA decides not to </a:t>
            </a:r>
            <a:r>
              <a:rPr lang="en-GB" dirty="0" smtClean="0"/>
              <a:t>participate </a:t>
            </a:r>
            <a:r>
              <a:rPr lang="en-GB" dirty="0"/>
              <a:t>it will not affect their inspection </a:t>
            </a:r>
            <a:r>
              <a:rPr lang="en-GB" dirty="0" smtClean="0"/>
              <a:t>judgements.</a:t>
            </a:r>
            <a:endParaRPr lang="en-GB" dirty="0"/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We may be </a:t>
            </a:r>
            <a:r>
              <a:rPr lang="en-GB" dirty="0"/>
              <a:t>less able to </a:t>
            </a:r>
            <a:r>
              <a:rPr lang="en-GB" dirty="0" smtClean="0"/>
              <a:t>tailor our response to each LA and apply a proportionate approach.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Slide</a:t>
            </a:r>
            <a:r>
              <a:rPr lang="en-GB" dirty="0" smtClean="0"/>
              <a:t> </a:t>
            </a:r>
            <a:fld id="{5F4C8201-D8A8-417D-8A18-42E93E6C5D44}" type="slidenum">
              <a:rPr lang="en-GB" b="1" smtClean="0"/>
              <a:pPr/>
              <a:t>10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312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visits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Inspection of local authority children's services (ILACS)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5F4C8201-D8A8-417D-8A18-42E93E6C5D44}" type="slidenum">
              <a:rPr lang="en-GB" b="1" smtClean="0"/>
              <a:pPr/>
              <a:t>11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23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Focused visit scope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Will be of a particular area of service or cohort of children.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We will usually have discussed the scope with the LA at their annual engagement.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The criteria and information requested will be a ‘sub-set’ of what appears in the framework.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We may adjust the criteria or information request to reflect local context and the specific scope.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We will use focused visits to evaluate and highlight good practice and areas of concern.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Slide</a:t>
            </a:r>
            <a:r>
              <a:rPr lang="en-GB" dirty="0" smtClean="0"/>
              <a:t> </a:t>
            </a:r>
            <a:fld id="{5F4C8201-D8A8-417D-8A18-42E93E6C5D44}" type="slidenum">
              <a:rPr lang="en-GB" b="1" smtClean="0"/>
              <a:pPr/>
              <a:t>12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Judgements and report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No graded judgments.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Narrative letter:</a:t>
            </a:r>
          </a:p>
          <a:p>
            <a:pPr marL="470285" lvl="1" indent="-203592">
              <a:tabLst>
                <a:tab pos="470285" algn="l"/>
              </a:tabLst>
            </a:pPr>
            <a:r>
              <a:rPr lang="en-GB" dirty="0" smtClean="0"/>
              <a:t>Strengths</a:t>
            </a:r>
          </a:p>
          <a:p>
            <a:pPr marL="470285" lvl="1" indent="-203592">
              <a:tabLst>
                <a:tab pos="470285" algn="l"/>
              </a:tabLst>
            </a:pPr>
            <a:r>
              <a:rPr lang="en-GB" dirty="0" smtClean="0"/>
              <a:t>Areas for improvement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If we identify serious concerns, we will give unequivocal areas for priority action.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Will inform our decision about when to inspect and whether to use a standard or short inspection.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Slide</a:t>
            </a:r>
            <a:r>
              <a:rPr lang="en-GB" dirty="0" smtClean="0"/>
              <a:t> </a:t>
            </a:r>
            <a:fld id="{5F4C8201-D8A8-417D-8A18-42E93E6C5D44}" type="slidenum">
              <a:rPr lang="en-GB" b="1" smtClean="0"/>
              <a:pPr/>
              <a:t>13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534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and short inspections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Inspection of local authority children's services (ILACS)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5F4C8201-D8A8-417D-8A18-42E93E6C5D44}" type="slidenum">
              <a:rPr lang="en-GB" b="1" smtClean="0"/>
              <a:pPr/>
              <a:t>14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988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Onsite activity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693" indent="-266693">
              <a:tabLst>
                <a:tab pos="266693" algn="l"/>
              </a:tabLst>
            </a:pPr>
            <a:r>
              <a:rPr lang="en-GB" dirty="0"/>
              <a:t>Inspectors will spend most of their time looking at case files with social </a:t>
            </a:r>
            <a:r>
              <a:rPr lang="en-GB" dirty="0" smtClean="0"/>
              <a:t>workers.</a:t>
            </a:r>
            <a:endParaRPr lang="en-GB" dirty="0"/>
          </a:p>
          <a:p>
            <a:pPr marL="266693" indent="-266693">
              <a:tabLst>
                <a:tab pos="266693" algn="l"/>
              </a:tabLst>
            </a:pPr>
            <a:r>
              <a:rPr lang="en-GB" dirty="0"/>
              <a:t>They will talk to managers if their findings </a:t>
            </a:r>
            <a:r>
              <a:rPr lang="en-GB" dirty="0" smtClean="0"/>
              <a:t>indicate </a:t>
            </a:r>
            <a:r>
              <a:rPr lang="en-GB" dirty="0"/>
              <a:t>a strength or concern that they need to triangulate </a:t>
            </a:r>
            <a:r>
              <a:rPr lang="en-GB" dirty="0" smtClean="0"/>
              <a:t>further.</a:t>
            </a:r>
            <a:endParaRPr lang="en-GB" dirty="0"/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They will hold regular keep-in-touch (KIT) meetings with the DCS. However…… 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……they may ask the DCS to meet inspectors at the office where they are inspecting that day.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Slide</a:t>
            </a:r>
            <a:r>
              <a:rPr lang="en-GB" dirty="0" smtClean="0"/>
              <a:t> </a:t>
            </a:r>
            <a:fld id="{5F4C8201-D8A8-417D-8A18-42E93E6C5D44}" type="slidenum">
              <a:rPr lang="en-GB" b="1" smtClean="0"/>
              <a:pPr/>
              <a:t>15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118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278644"/>
            <a:ext cx="6746081" cy="994172"/>
          </a:xfrm>
        </p:spPr>
        <p:txBody>
          <a:bodyPr/>
          <a:lstStyle/>
          <a:p>
            <a:r>
              <a:rPr lang="en-GB" b="1" dirty="0" smtClean="0"/>
              <a:t>Managing expectations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To make a proportionate programme work, inspectors must target their activity carefully.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They will not be able to speak with everyone. They will focus on key lines of enquiry and where the emerging findings take them.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Onsite activity </a:t>
            </a:r>
            <a:r>
              <a:rPr lang="en-GB" dirty="0"/>
              <a:t>will not </a:t>
            </a:r>
            <a:r>
              <a:rPr lang="en-GB" dirty="0" smtClean="0"/>
              <a:t>routinely include </a:t>
            </a:r>
            <a:r>
              <a:rPr lang="en-GB" dirty="0"/>
              <a:t>set-piece meetings with the same list of people that happens on a </a:t>
            </a:r>
            <a:r>
              <a:rPr lang="en-GB" dirty="0" smtClean="0"/>
              <a:t>SIF.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Inspectors will prioritise activities that tell them about the quality of social work practice with children and families.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Slide</a:t>
            </a:r>
            <a:r>
              <a:rPr lang="en-GB" dirty="0" smtClean="0"/>
              <a:t> </a:t>
            </a:r>
            <a:fld id="{5F4C8201-D8A8-417D-8A18-42E93E6C5D44}" type="slidenum">
              <a:rPr lang="en-GB" b="1" smtClean="0"/>
              <a:pPr/>
              <a:t>16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398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Difference between a standard and a short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A short inspection is not a standard squeezed into less time.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Short inspections happen where an LA is good or outstanding and we have no reason to believe they have declined.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There is an assumption the LA remains at least good.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Inspectors will look at whether:</a:t>
            </a:r>
          </a:p>
          <a:p>
            <a:pPr lvl="1"/>
            <a:r>
              <a:rPr lang="en-GB" dirty="0" smtClean="0"/>
              <a:t>the quality of practice has improved, been maintained or deteriorated</a:t>
            </a:r>
          </a:p>
          <a:p>
            <a:pPr lvl="1"/>
            <a:r>
              <a:rPr lang="en-GB" dirty="0" smtClean="0"/>
              <a:t>the authority’s self-evaluation is </a:t>
            </a:r>
            <a:r>
              <a:rPr lang="en-GB" dirty="0"/>
              <a:t>accurate </a:t>
            </a:r>
            <a:r>
              <a:rPr lang="en-GB" dirty="0" smtClean="0"/>
              <a:t>and can be relied on.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Slide</a:t>
            </a:r>
            <a:r>
              <a:rPr lang="en-GB" dirty="0" smtClean="0"/>
              <a:t> </a:t>
            </a:r>
            <a:fld id="{5F4C8201-D8A8-417D-8A18-42E93E6C5D44}" type="slidenum">
              <a:rPr lang="en-GB" b="1" smtClean="0"/>
              <a:pPr/>
              <a:t>17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853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Inspection judgements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8652" y="1109092"/>
          <a:ext cx="7886700" cy="302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449"/>
                <a:gridCol w="195412"/>
                <a:gridCol w="2503713"/>
                <a:gridCol w="170986"/>
                <a:gridCol w="2528140"/>
              </a:tblGrid>
              <a:tr h="285750"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Overall judgement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3726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Key judgement</a:t>
                      </a:r>
                      <a:r>
                        <a:rPr lang="en-GB" sz="1400" dirty="0" smtClean="0"/>
                        <a:t>: The impact of leadership on social work practice with children and families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Key judgement: </a:t>
                      </a:r>
                      <a:r>
                        <a:rPr lang="en-GB" sz="1400" dirty="0" smtClean="0"/>
                        <a:t>The experiences</a:t>
                      </a:r>
                      <a:r>
                        <a:rPr lang="en-GB" sz="1400" baseline="0" dirty="0" smtClean="0"/>
                        <a:t> and progress of children in need of help and protection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Key judgement: </a:t>
                      </a:r>
                      <a:r>
                        <a:rPr lang="en-GB" sz="1400" dirty="0" smtClean="0"/>
                        <a:t>The experiences and progress of children in care and care leavers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</a:tr>
              <a:tr h="18059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Narrative</a:t>
                      </a:r>
                      <a:r>
                        <a:rPr lang="en-GB" sz="1400" dirty="0" smtClean="0"/>
                        <a:t>:</a:t>
                      </a:r>
                    </a:p>
                    <a:p>
                      <a:r>
                        <a:rPr lang="en-GB" sz="1400" dirty="0" smtClean="0"/>
                        <a:t>How</a:t>
                      </a:r>
                      <a:r>
                        <a:rPr lang="en-GB" sz="1400" baseline="0" dirty="0" smtClean="0"/>
                        <a:t> good leaders are at creating an environment where social work can flourish</a:t>
                      </a:r>
                      <a:endParaRPr lang="en-GB" sz="1400" dirty="0" smtClean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Narrative</a:t>
                      </a:r>
                    </a:p>
                    <a:p>
                      <a:r>
                        <a:rPr lang="en-GB" sz="1400" dirty="0" smtClean="0"/>
                        <a:t>Early help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Children</a:t>
                      </a:r>
                      <a:r>
                        <a:rPr lang="en-GB" sz="1400" baseline="0" dirty="0" smtClean="0"/>
                        <a:t> in need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Children on a child protection plan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Narrative</a:t>
                      </a:r>
                    </a:p>
                    <a:p>
                      <a:r>
                        <a:rPr lang="en-GB" sz="1400" dirty="0" smtClean="0"/>
                        <a:t>How well</a:t>
                      </a:r>
                      <a:r>
                        <a:rPr lang="en-GB" sz="1400" baseline="0" dirty="0" smtClean="0"/>
                        <a:t> permanence is achieved (including adoption and special guardianship)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Care leavers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Making good decisions</a:t>
                      </a:r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4095073"/>
            <a:ext cx="7886700" cy="366967"/>
          </a:xfrm>
          <a:prstGeom prst="rect">
            <a:avLst/>
          </a:prstGeom>
        </p:spPr>
        <p:txBody>
          <a:bodyPr lIns="68579" tIns="34289" rIns="68579" bIns="3428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092B6"/>
              </a:buClr>
              <a:buFont typeface="Wingdings" panose="05000000000000000000" pitchFamily="2" charset="2"/>
              <a:buChar char="§"/>
              <a:defRPr sz="2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092B6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092B6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092B6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092B6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Overall and key judgements made on our four-point scale: outstanding, good requires improvement to be good, inadequate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779679" y="4841007"/>
            <a:ext cx="80129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189" rtl="0" eaLnBrk="1" latinLnBrk="0" hangingPunct="1">
              <a:defRPr sz="9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/>
                </a:solidFill>
              </a:rPr>
              <a:t>Slide</a:t>
            </a:r>
            <a:r>
              <a:rPr lang="en-GB" dirty="0" smtClean="0"/>
              <a:t> </a:t>
            </a:r>
            <a:fld id="{5F4C8201-D8A8-417D-8A18-42E93E6C5D44}" type="slidenum">
              <a:rPr lang="en-GB" b="1" smtClean="0"/>
              <a:pPr/>
              <a:t>18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65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100" b="1" kern="0" dirty="0">
                <a:latin typeface="Tahoma"/>
                <a:ea typeface="+mj-ea"/>
                <a:cs typeface="+mj-cs"/>
              </a:rPr>
              <a:t>Creating environments where social work can flourish</a:t>
            </a:r>
            <a:endParaRPr lang="en-GB" altLang="en-US" dirty="0" smtClean="0"/>
          </a:p>
        </p:txBody>
      </p:sp>
      <p:sp>
        <p:nvSpPr>
          <p:cNvPr id="143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4538" inden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rgbClr val="1D9CAB"/>
              </a:buClr>
              <a:buSzPct val="140000"/>
              <a:buNone/>
              <a:defRPr/>
            </a:pPr>
            <a:endParaRPr lang="en-GB" altLang="en-US" sz="1800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altLang="en-US" dirty="0" smtClean="0"/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8650" y="4825605"/>
            <a:ext cx="5523310" cy="273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21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57199" indent="-214308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18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28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15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20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12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1885903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228795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571686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2914577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900" dirty="0">
                <a:solidFill>
                  <a:srgbClr val="FFFFFF"/>
                </a:solidFill>
              </a:rPr>
              <a:t>Inspection: practice matters</a:t>
            </a:r>
          </a:p>
        </p:txBody>
      </p:sp>
      <p:sp>
        <p:nvSpPr>
          <p:cNvPr id="96261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764198" y="4825605"/>
            <a:ext cx="5523728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21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57199" indent="-214308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18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28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15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20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12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1885903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228795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571686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2914577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900" dirty="0">
                <a:solidFill>
                  <a:srgbClr val="FFFFFF"/>
                </a:solidFill>
              </a:rPr>
              <a:t>Slide</a:t>
            </a:r>
            <a:r>
              <a:rPr lang="en-GB" altLang="en-US" sz="900" dirty="0"/>
              <a:t> </a:t>
            </a:r>
            <a:fld id="{55D81404-A32F-4FE7-82F9-3765CF075859}" type="slidenum">
              <a:rPr lang="en-GB" altLang="en-US" sz="900" b="1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en-US" sz="9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72367"/>
              </p:ext>
            </p:extLst>
          </p:nvPr>
        </p:nvGraphicFramePr>
        <p:xfrm>
          <a:off x="628649" y="827691"/>
          <a:ext cx="8227483" cy="377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0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2461" y="2448732"/>
            <a:ext cx="5685463" cy="854644"/>
          </a:xfrm>
          <a:prstGeom prst="rect">
            <a:avLst/>
          </a:prstGeom>
        </p:spPr>
        <p:txBody>
          <a:bodyPr vert="horz" lIns="91438" tIns="45719" rIns="91438" bIns="45719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latin typeface="DIN-Medium"/>
                <a:cs typeface="DIN-Medium"/>
              </a:rPr>
              <a:t>Isabelle </a:t>
            </a:r>
            <a:r>
              <a:rPr lang="en-GB" sz="1800" dirty="0" err="1">
                <a:latin typeface="DIN-Medium"/>
                <a:cs typeface="DIN-Medium"/>
              </a:rPr>
              <a:t>Trowler</a:t>
            </a:r>
            <a:r>
              <a:rPr lang="en-GB" sz="1800" dirty="0">
                <a:latin typeface="DIN-Medium"/>
                <a:cs typeface="DIN-Medium"/>
              </a:rPr>
              <a:t> </a:t>
            </a:r>
            <a:r>
              <a:rPr lang="mr-IN" sz="1800" dirty="0">
                <a:latin typeface="DIN-Medium"/>
                <a:cs typeface="DIN-Medium"/>
              </a:rPr>
              <a:t>–</a:t>
            </a:r>
            <a:r>
              <a:rPr lang="en-GB" sz="1800" dirty="0">
                <a:latin typeface="DIN-Medium"/>
                <a:cs typeface="DIN-Medium"/>
              </a:rPr>
              <a:t> Chief Social Worker</a:t>
            </a:r>
            <a:endParaRPr lang="en-US" sz="1800" dirty="0">
              <a:latin typeface="DIN-Medium"/>
              <a:cs typeface="DIN-Medium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2461" y="1435636"/>
            <a:ext cx="6323011" cy="1013096"/>
          </a:xfrm>
          <a:prstGeom prst="rect">
            <a:avLst/>
          </a:prstGeom>
        </p:spPr>
        <p:txBody>
          <a:bodyPr lIns="91438" tIns="45719" rIns="91438" bIns="45719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8A3169"/>
                </a:solidFill>
                <a:latin typeface="DIN-Medium"/>
                <a:cs typeface="DIN-Medium"/>
              </a:rPr>
              <a:t>Children’s Social Care:</a:t>
            </a:r>
          </a:p>
          <a:p>
            <a:pPr algn="l"/>
            <a:r>
              <a:rPr lang="en-US" sz="2000" dirty="0">
                <a:solidFill>
                  <a:srgbClr val="8A3169"/>
                </a:solidFill>
                <a:latin typeface="DIN-Medium"/>
                <a:cs typeface="DIN-Medium"/>
              </a:rPr>
              <a:t>Pressures and Practice in Counties</a:t>
            </a:r>
            <a:endParaRPr lang="en-US" sz="2000" dirty="0">
              <a:solidFill>
                <a:srgbClr val="8A3169"/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5525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Inspection of local authority children's services (ILACS)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5F4C8201-D8A8-417D-8A18-42E93E6C5D44}" type="slidenum">
              <a:rPr lang="en-GB" b="1" smtClean="0"/>
              <a:pPr/>
              <a:t>20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913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Next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693" indent="-266693">
              <a:tabLst>
                <a:tab pos="266693" algn="l"/>
              </a:tabLst>
            </a:pPr>
            <a:r>
              <a:rPr lang="en-GB" dirty="0"/>
              <a:t>Starting to contact LAs about self-evaluation and annual engagement </a:t>
            </a:r>
            <a:r>
              <a:rPr lang="en-GB" dirty="0" smtClean="0"/>
              <a:t>opportunities.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By end of November 2017– publish the framework and guidance.</a:t>
            </a:r>
          </a:p>
          <a:p>
            <a:pPr marL="266693" indent="-266693">
              <a:tabLst>
                <a:tab pos="266693" algn="l"/>
              </a:tabLst>
            </a:pPr>
            <a:r>
              <a:rPr lang="en-GB" dirty="0" smtClean="0"/>
              <a:t>January 2018 – ‘launch’ events for LAs:</a:t>
            </a:r>
          </a:p>
          <a:p>
            <a:pPr lvl="1"/>
            <a:r>
              <a:rPr lang="en-GB" dirty="0" smtClean="0"/>
              <a:t>Mon 15 January (pm) and Friday 19 January (am) in Leeds</a:t>
            </a:r>
          </a:p>
          <a:p>
            <a:pPr lvl="1"/>
            <a:r>
              <a:rPr lang="en-GB" dirty="0"/>
              <a:t>Mon </a:t>
            </a:r>
            <a:r>
              <a:rPr lang="en-GB" dirty="0" smtClean="0"/>
              <a:t>22 January </a:t>
            </a:r>
            <a:r>
              <a:rPr lang="en-GB" dirty="0"/>
              <a:t>(pm) and Friday </a:t>
            </a:r>
            <a:r>
              <a:rPr lang="en-GB" dirty="0" smtClean="0"/>
              <a:t>26 January </a:t>
            </a:r>
            <a:r>
              <a:rPr lang="en-GB" dirty="0"/>
              <a:t>(am) in </a:t>
            </a:r>
            <a:r>
              <a:rPr lang="en-GB" dirty="0" smtClean="0"/>
              <a:t>London</a:t>
            </a:r>
          </a:p>
          <a:p>
            <a:pPr lvl="1"/>
            <a:r>
              <a:rPr lang="en-GB" dirty="0" smtClean="0"/>
              <a:t>(we will write to all LAs with the details soon)</a:t>
            </a:r>
          </a:p>
          <a:p>
            <a:r>
              <a:rPr lang="en-GB" dirty="0" smtClean="0"/>
              <a:t>January 2018– first inspections announced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Slide</a:t>
            </a:r>
            <a:r>
              <a:rPr lang="en-GB" dirty="0" smtClean="0"/>
              <a:t> </a:t>
            </a:r>
            <a:fld id="{5F4C8201-D8A8-417D-8A18-42E93E6C5D44}" type="slidenum">
              <a:rPr lang="en-GB" b="1" smtClean="0"/>
              <a:pPr/>
              <a:t>21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774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66211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lisa.pascoe@ofsted.gov.uk </a:t>
            </a:r>
          </a:p>
        </p:txBody>
      </p:sp>
      <p:sp>
        <p:nvSpPr>
          <p:cNvPr id="11059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8651" y="4825605"/>
            <a:ext cx="7569200" cy="273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21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57199" indent="-214308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18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28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15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20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12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1885903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228795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571686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2914577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900" dirty="0"/>
              <a:t>Inspection of local authority children's services (ILACS)</a:t>
            </a:r>
          </a:p>
        </p:txBody>
      </p:sp>
      <p:sp>
        <p:nvSpPr>
          <p:cNvPr id="11059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28651" y="4825530"/>
            <a:ext cx="7569200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21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57199" indent="-214308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18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28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 sz="1500"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20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12" indent="-171446">
              <a:lnSpc>
                <a:spcPct val="90000"/>
              </a:lnSpc>
              <a:spcBef>
                <a:spcPts val="375"/>
              </a:spcBef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1885903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228795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571686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2914577" indent="-171446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2092B6"/>
              </a:buClr>
              <a:buFont typeface="Arial" panose="020B0604020202020204" pitchFamily="34" charset="0"/>
              <a:buChar char="•"/>
              <a:defRPr>
                <a:solidFill>
                  <a:srgbClr val="221E5B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900" dirty="0"/>
              <a:t>Slide </a:t>
            </a:r>
            <a:fld id="{31B06D69-2FAC-4FC2-A749-CCACDF911557}" type="slidenum">
              <a:rPr lang="en-GB" altLang="en-US" sz="900" b="1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altLang="en-US" sz="900" b="1" dirty="0"/>
          </a:p>
        </p:txBody>
      </p:sp>
    </p:spTree>
    <p:extLst>
      <p:ext uri="{BB962C8B-B14F-4D97-AF65-F5344CB8AC3E}">
        <p14:creationId xmlns:p14="http://schemas.microsoft.com/office/powerpoint/2010/main" val="8150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Ofsted on the web and on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altLang="en-US" u="sng" dirty="0">
                <a:hlinkClick r:id="rId2"/>
              </a:rPr>
              <a:t>www.gov.uk/ofsted</a:t>
            </a:r>
            <a:endParaRPr lang="en-GB" altLang="en-US" u="sng" dirty="0"/>
          </a:p>
          <a:p>
            <a:pPr>
              <a:buNone/>
            </a:pPr>
            <a:r>
              <a:rPr lang="en-GB" altLang="en-US" u="sng" dirty="0" smtClean="0">
                <a:hlinkClick r:id="rId3"/>
              </a:rPr>
              <a:t>https://</a:t>
            </a:r>
            <a:r>
              <a:rPr lang="en-GB" altLang="en-US" u="sng" dirty="0">
                <a:hlinkClick r:id="rId3"/>
              </a:rPr>
              <a:t>reports.ofsted.gov.uk</a:t>
            </a:r>
            <a:endParaRPr lang="en-GB" altLang="en-US" u="sng" dirty="0"/>
          </a:p>
          <a:p>
            <a:pPr lvl="1">
              <a:spcBef>
                <a:spcPts val="1125"/>
              </a:spcBef>
              <a:buNone/>
            </a:pPr>
            <a:r>
              <a:rPr lang="en-GB" altLang="en-US" u="sng" dirty="0">
                <a:hlinkClick r:id="rId4"/>
              </a:rPr>
              <a:t>www.linkedin.com/company/ofsted</a:t>
            </a:r>
            <a:r>
              <a:rPr lang="en-GB" altLang="en-US" u="sng" dirty="0"/>
              <a:t> </a:t>
            </a:r>
          </a:p>
          <a:p>
            <a:pPr lvl="1">
              <a:spcBef>
                <a:spcPts val="1125"/>
              </a:spcBef>
              <a:buNone/>
            </a:pPr>
            <a:r>
              <a:rPr lang="en-GB" altLang="en-US" u="sng" dirty="0">
                <a:hlinkClick r:id="rId5"/>
              </a:rPr>
              <a:t>www.youtube.com/ofstednews</a:t>
            </a:r>
            <a:r>
              <a:rPr lang="en-GB" altLang="en-US" u="sng" dirty="0"/>
              <a:t> </a:t>
            </a:r>
          </a:p>
          <a:p>
            <a:pPr lvl="1">
              <a:spcBef>
                <a:spcPts val="1125"/>
              </a:spcBef>
              <a:buNone/>
            </a:pPr>
            <a:r>
              <a:rPr lang="en-GB" altLang="en-US" u="sng" dirty="0">
                <a:hlinkClick r:id="rId6"/>
              </a:rPr>
              <a:t>www.slideshare.net/ofstednews</a:t>
            </a:r>
            <a:r>
              <a:rPr lang="en-GB" altLang="en-US" u="sng" dirty="0"/>
              <a:t> </a:t>
            </a:r>
          </a:p>
          <a:p>
            <a:pPr lvl="1">
              <a:spcBef>
                <a:spcPts val="1125"/>
              </a:spcBef>
              <a:buNone/>
            </a:pPr>
            <a:r>
              <a:rPr lang="en-GB" altLang="en-US" u="sng" dirty="0">
                <a:hlinkClick r:id="rId7"/>
              </a:rPr>
              <a:t>www.twitter.com/ofstednews</a:t>
            </a:r>
            <a:r>
              <a:rPr lang="en-GB" altLang="en-US" u="sng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This footer is edited in &gt;Insert &gt; Header &amp;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23</a:t>
            </a:fld>
            <a:endParaRPr lang="en-GB" b="1" dirty="0"/>
          </a:p>
        </p:txBody>
      </p:sp>
      <p:pic>
        <p:nvPicPr>
          <p:cNvPr id="6" name="Picture 2" descr="C:\Users\crowe\Downloads\1469543308_slidesha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7" y="3002952"/>
            <a:ext cx="297656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crowe\Downloads\1469543276_twitt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7" y="3400620"/>
            <a:ext cx="297656" cy="29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crowe\Downloads\1469543271_linkedi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6" y="2193326"/>
            <a:ext cx="303610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crowe\Downloads\1469543262_youtube_v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4" y="2570753"/>
            <a:ext cx="304800" cy="30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021704" y="2727935"/>
            <a:ext cx="1685932" cy="1651355"/>
            <a:chOff x="-2039938" y="4012733"/>
            <a:chExt cx="1935163" cy="1895475"/>
          </a:xfrm>
          <a:solidFill>
            <a:srgbClr val="2092B6">
              <a:alpha val="25098"/>
            </a:srgbClr>
          </a:solidFill>
        </p:grpSpPr>
        <p:sp>
          <p:nvSpPr>
            <p:cNvPr id="11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GB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6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2461" y="2448732"/>
            <a:ext cx="5685463" cy="854644"/>
          </a:xfrm>
          <a:prstGeom prst="rect">
            <a:avLst/>
          </a:prstGeom>
        </p:spPr>
        <p:txBody>
          <a:bodyPr vert="horz" lIns="91438" tIns="45719" rIns="91438" bIns="45719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latin typeface="DIN-Medium"/>
                <a:cs typeface="DIN-Medium"/>
              </a:rPr>
              <a:t>Lisa Pascoe </a:t>
            </a:r>
            <a:r>
              <a:rPr lang="mr-IN" sz="1800" dirty="0">
                <a:latin typeface="DIN-Medium"/>
                <a:cs typeface="DIN-Medium"/>
              </a:rPr>
              <a:t>–</a:t>
            </a:r>
            <a:r>
              <a:rPr lang="en-GB" sz="1800" dirty="0">
                <a:latin typeface="DIN-Medium"/>
                <a:cs typeface="DIN-Medium"/>
              </a:rPr>
              <a:t> Deputy Chief Inspector, Ofsted</a:t>
            </a:r>
            <a:endParaRPr lang="en-US" sz="1800" dirty="0">
              <a:latin typeface="DIN-Medium"/>
              <a:cs typeface="DIN-Medium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2461" y="1435636"/>
            <a:ext cx="6323011" cy="1013096"/>
          </a:xfrm>
          <a:prstGeom prst="rect">
            <a:avLst/>
          </a:prstGeom>
        </p:spPr>
        <p:txBody>
          <a:bodyPr lIns="91438" tIns="45719" rIns="91438" bIns="45719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8A3169"/>
                </a:solidFill>
                <a:latin typeface="DIN-Medium"/>
                <a:cs typeface="DIN-Medium"/>
              </a:rPr>
              <a:t>Children’s Social Care:</a:t>
            </a:r>
          </a:p>
          <a:p>
            <a:pPr algn="l"/>
            <a:r>
              <a:rPr lang="en-US" sz="2000" dirty="0">
                <a:solidFill>
                  <a:srgbClr val="8A3169"/>
                </a:solidFill>
                <a:latin typeface="DIN-Medium"/>
                <a:cs typeface="DIN-Medium"/>
              </a:rPr>
              <a:t>Pressures and Practice in Counties</a:t>
            </a:r>
            <a:endParaRPr lang="en-US" sz="2000" dirty="0">
              <a:solidFill>
                <a:srgbClr val="8A3169"/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486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Inspection of local authority children's services (ILACS)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Lisa Pascoe</a:t>
            </a:r>
          </a:p>
          <a:p>
            <a:r>
              <a:rPr lang="en-GB" dirty="0" smtClean="0"/>
              <a:t>Deputy director, social care policy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Inspection of local authority children's services (ILACS)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4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system not a programme of inspections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0266" indent="-270266">
              <a:tabLst>
                <a:tab pos="270266" algn="l"/>
              </a:tabLst>
            </a:pPr>
            <a:r>
              <a:rPr lang="en-GB" dirty="0" smtClean="0"/>
              <a:t>Annual self-evaluation </a:t>
            </a:r>
            <a:r>
              <a:rPr lang="en-GB" dirty="0"/>
              <a:t>of social work </a:t>
            </a:r>
            <a:r>
              <a:rPr lang="en-GB" dirty="0" smtClean="0"/>
              <a:t>practice.</a:t>
            </a:r>
            <a:endParaRPr lang="en-GB" dirty="0"/>
          </a:p>
          <a:p>
            <a:pPr marL="270266" indent="-270266">
              <a:tabLst>
                <a:tab pos="270266" algn="l"/>
              </a:tabLst>
            </a:pPr>
            <a:r>
              <a:rPr lang="en-GB" dirty="0" smtClean="0"/>
              <a:t>An </a:t>
            </a:r>
            <a:r>
              <a:rPr lang="en-GB" dirty="0"/>
              <a:t>annual conversation with each </a:t>
            </a:r>
            <a:r>
              <a:rPr lang="en-GB" dirty="0" smtClean="0"/>
              <a:t>local authority (LA).</a:t>
            </a:r>
          </a:p>
          <a:p>
            <a:pPr marL="270266" indent="-270266">
              <a:tabLst>
                <a:tab pos="270266" algn="l"/>
              </a:tabLst>
            </a:pPr>
            <a:r>
              <a:rPr lang="en-GB" dirty="0" smtClean="0"/>
              <a:t>Focused visits </a:t>
            </a:r>
            <a:r>
              <a:rPr lang="en-GB" dirty="0"/>
              <a:t>on </a:t>
            </a:r>
            <a:r>
              <a:rPr lang="en-GB" dirty="0" smtClean="0"/>
              <a:t>a potential area </a:t>
            </a:r>
            <a:r>
              <a:rPr lang="en-GB" dirty="0"/>
              <a:t>of </a:t>
            </a:r>
            <a:r>
              <a:rPr lang="en-GB" dirty="0" smtClean="0"/>
              <a:t>improvement or strength.</a:t>
            </a:r>
            <a:endParaRPr lang="en-GB" dirty="0"/>
          </a:p>
          <a:p>
            <a:pPr marL="270266" indent="-270266">
              <a:tabLst>
                <a:tab pos="270266" algn="l"/>
              </a:tabLst>
            </a:pPr>
            <a:r>
              <a:rPr lang="en-GB" dirty="0" smtClean="0"/>
              <a:t>Standard </a:t>
            </a:r>
            <a:r>
              <a:rPr lang="en-GB" dirty="0"/>
              <a:t>or short inspection of each </a:t>
            </a:r>
            <a:r>
              <a:rPr lang="en-GB" dirty="0" smtClean="0"/>
              <a:t>LA, depending on what we know (once </a:t>
            </a:r>
            <a:r>
              <a:rPr lang="en-GB" dirty="0"/>
              <a:t>in a three year </a:t>
            </a:r>
            <a:r>
              <a:rPr lang="en-GB" dirty="0" smtClean="0"/>
              <a:t>period).</a:t>
            </a:r>
          </a:p>
          <a:p>
            <a:pPr marL="270266" indent="-270266">
              <a:tabLst>
                <a:tab pos="270266" algn="l"/>
              </a:tabLst>
            </a:pPr>
            <a:r>
              <a:rPr lang="en-GB" dirty="0" smtClean="0"/>
              <a:t>Inadequate LAs continue to receive quarterly monitoring and a re-inspection through the SIF.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5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020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 inspection system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0266" indent="-270266">
              <a:tabLst>
                <a:tab pos="270266" algn="l"/>
              </a:tabLst>
            </a:pPr>
            <a:r>
              <a:rPr lang="en-GB" dirty="0" smtClean="0"/>
              <a:t>ILACS is a system, each feature informs how the other works.</a:t>
            </a:r>
          </a:p>
          <a:p>
            <a:pPr marL="270266" indent="-270266">
              <a:tabLst>
                <a:tab pos="270266" algn="l"/>
              </a:tabLst>
            </a:pPr>
            <a:r>
              <a:rPr lang="en-GB" dirty="0" smtClean="0"/>
              <a:t>This means more frequent engagement between Ofsted inspectors and LAs (not always as part of an inspection).</a:t>
            </a:r>
          </a:p>
          <a:p>
            <a:pPr marL="270266" indent="-270266">
              <a:tabLst>
                <a:tab pos="270266" algn="l"/>
              </a:tabLst>
            </a:pPr>
            <a:r>
              <a:rPr lang="en-GB" dirty="0" smtClean="0"/>
              <a:t>We want to help ‘catch LAs before they fall’ – we want to help </a:t>
            </a:r>
            <a:r>
              <a:rPr lang="en-GB" dirty="0"/>
              <a:t>LAs avoid becoming </a:t>
            </a:r>
            <a:r>
              <a:rPr lang="en-GB" dirty="0" smtClean="0"/>
              <a:t>inadequate.</a:t>
            </a:r>
          </a:p>
          <a:p>
            <a:pPr marL="270266" indent="-270266">
              <a:tabLst>
                <a:tab pos="270266" algn="l"/>
              </a:tabLst>
            </a:pPr>
            <a:r>
              <a:rPr lang="en-GB" dirty="0" smtClean="0"/>
              <a:t>We don’t want to wait until inspection to find this has happened.</a:t>
            </a:r>
          </a:p>
          <a:p>
            <a:pPr marL="270266" indent="-270266">
              <a:tabLst>
                <a:tab pos="270266" algn="l"/>
              </a:tabLst>
            </a:pPr>
            <a:r>
              <a:rPr lang="en-GB" dirty="0" smtClean="0"/>
              <a:t>More frequent contact also helps us to make inspection more efficient and less burdensome.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Slide</a:t>
            </a:r>
            <a:r>
              <a:rPr lang="en-GB" dirty="0" smtClean="0"/>
              <a:t> </a:t>
            </a:r>
            <a:fld id="{5F4C8201-D8A8-417D-8A18-42E93E6C5D44}" type="slidenum">
              <a:rPr lang="en-GB" b="1" smtClean="0"/>
              <a:pPr/>
              <a:t>6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186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6746081" cy="792038"/>
          </a:xfrm>
        </p:spPr>
        <p:txBody>
          <a:bodyPr/>
          <a:lstStyle/>
          <a:p>
            <a:r>
              <a:rPr lang="en-GB" b="1" dirty="0" smtClean="0"/>
              <a:t>Local authority contact with Ofsted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28650" y="1065882"/>
          <a:ext cx="7769394" cy="323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436"/>
                <a:gridCol w="192506"/>
                <a:gridCol w="2466473"/>
                <a:gridCol w="168443"/>
                <a:gridCol w="2490536"/>
              </a:tblGrid>
              <a:tr h="736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Inadequate local authority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Requires improvement to be good local authority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Good or outstanding local authority</a:t>
                      </a:r>
                    </a:p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2502878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Quarterly</a:t>
                      </a:r>
                      <a:r>
                        <a:rPr lang="en-GB" sz="1100" baseline="0" dirty="0" smtClean="0"/>
                        <a:t> monitoring visits</a:t>
                      </a:r>
                    </a:p>
                    <a:p>
                      <a:endParaRPr lang="en-GB" sz="1100" baseline="0" dirty="0" smtClean="0"/>
                    </a:p>
                    <a:p>
                      <a:r>
                        <a:rPr lang="en-GB" sz="1100" baseline="0" dirty="0" smtClean="0"/>
                        <a:t>SIF or post-monitoring SIF</a:t>
                      </a:r>
                    </a:p>
                    <a:p>
                      <a:endParaRPr lang="en-GB" sz="11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Annual conversation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Shared self-evaluation</a:t>
                      </a:r>
                      <a:endParaRPr lang="en-GB" sz="1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Standard inspection (once in a three year period)</a:t>
                      </a:r>
                    </a:p>
                    <a:p>
                      <a:endParaRPr lang="en-GB" sz="1100" dirty="0" smtClean="0"/>
                    </a:p>
                    <a:p>
                      <a:r>
                        <a:rPr lang="en-GB" sz="1100" dirty="0" smtClean="0"/>
                        <a:t>Up to two focused visits in between inspections</a:t>
                      </a:r>
                    </a:p>
                    <a:p>
                      <a:endParaRPr lang="en-GB" sz="1100" dirty="0" smtClean="0"/>
                    </a:p>
                    <a:p>
                      <a:r>
                        <a:rPr lang="en-GB" sz="1100" dirty="0" smtClean="0"/>
                        <a:t>Possible JTAI (would replace a focused visit)</a:t>
                      </a:r>
                    </a:p>
                    <a:p>
                      <a:endParaRPr lang="en-GB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Annual conversation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Shared self-evaluation</a:t>
                      </a:r>
                      <a:endParaRPr lang="en-GB" sz="1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Short inspection (once in a three year period)</a:t>
                      </a:r>
                    </a:p>
                    <a:p>
                      <a:endParaRPr lang="en-GB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Up</a:t>
                      </a:r>
                      <a:r>
                        <a:rPr lang="en-GB" sz="1100" baseline="0" dirty="0" smtClean="0"/>
                        <a:t> to two focused visits </a:t>
                      </a:r>
                      <a:r>
                        <a:rPr lang="en-GB" sz="1100" dirty="0" smtClean="0"/>
                        <a:t>in between inspections</a:t>
                      </a:r>
                    </a:p>
                    <a:p>
                      <a:endParaRPr lang="en-GB" sz="1100" baseline="0" dirty="0" smtClean="0"/>
                    </a:p>
                    <a:p>
                      <a:r>
                        <a:rPr lang="en-GB" sz="1100" dirty="0" smtClean="0"/>
                        <a:t>Possible JTAI (would replace a focused visit)</a:t>
                      </a:r>
                    </a:p>
                    <a:p>
                      <a:endParaRPr lang="en-GB" sz="1100" baseline="0" dirty="0" smtClean="0"/>
                    </a:p>
                    <a:p>
                      <a:r>
                        <a:rPr lang="en-GB" sz="1100" baseline="0" dirty="0" smtClean="0"/>
                        <a:t>Annual conversation</a:t>
                      </a:r>
                    </a:p>
                    <a:p>
                      <a:endParaRPr lang="en-GB" sz="1100" baseline="0" dirty="0" smtClean="0"/>
                    </a:p>
                    <a:p>
                      <a:r>
                        <a:rPr lang="en-GB" sz="1100" baseline="0" dirty="0" smtClean="0"/>
                        <a:t>Shared self-evaluation</a:t>
                      </a:r>
                      <a:endParaRPr lang="en-GB" sz="1100" dirty="0" smtClean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02546"/>
            <a:ext cx="6556842" cy="2139553"/>
          </a:xfrm>
        </p:spPr>
        <p:txBody>
          <a:bodyPr>
            <a:normAutofit/>
          </a:bodyPr>
          <a:lstStyle/>
          <a:p>
            <a:r>
              <a:rPr lang="en-GB" dirty="0" smtClean="0"/>
              <a:t>Activity outside of inspection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1400" dirty="0"/>
              <a:t>Self-evaluation and annual engagement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Inspection of local authority children's services (ILACS)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5F4C8201-D8A8-417D-8A18-42E93E6C5D44}" type="slidenum">
              <a:rPr lang="en-GB" b="1" smtClean="0"/>
              <a:pPr/>
              <a:t>8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715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273845"/>
            <a:ext cx="6746081" cy="951707"/>
          </a:xfrm>
        </p:spPr>
        <p:txBody>
          <a:bodyPr/>
          <a:lstStyle/>
          <a:p>
            <a:r>
              <a:rPr lang="en-GB" b="1" dirty="0" smtClean="0"/>
              <a:t>Benefits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693" indent="-266693"/>
            <a:r>
              <a:rPr lang="en-GB" dirty="0" smtClean="0"/>
              <a:t>Supports a more proportionate approach to inspection:</a:t>
            </a:r>
          </a:p>
          <a:p>
            <a:pPr marL="603632" lvl="1" indent="-260741">
              <a:tabLst>
                <a:tab pos="603632" algn="l"/>
              </a:tabLst>
            </a:pPr>
            <a:r>
              <a:rPr lang="en-GB" dirty="0" smtClean="0"/>
              <a:t>help Ofsted to make sure that focused visits look at the things that are most useful, for us and the LA</a:t>
            </a:r>
          </a:p>
          <a:p>
            <a:pPr marL="603632" lvl="1" indent="-260741">
              <a:tabLst>
                <a:tab pos="603632" algn="l"/>
              </a:tabLst>
            </a:pPr>
            <a:r>
              <a:rPr lang="en-GB" dirty="0" smtClean="0"/>
              <a:t>help inspectors create relevant lines of enquiry for inspections</a:t>
            </a:r>
          </a:p>
          <a:p>
            <a:pPr marL="603632" lvl="1" indent="-260741">
              <a:tabLst>
                <a:tab pos="603632" algn="l"/>
              </a:tabLst>
            </a:pPr>
            <a:r>
              <a:rPr lang="en-GB" dirty="0" smtClean="0"/>
              <a:t>help Ofsted decide on the best time for a visit/inspections.</a:t>
            </a:r>
          </a:p>
          <a:p>
            <a:pPr marL="266693" indent="-266693"/>
            <a:r>
              <a:rPr lang="en-GB" dirty="0" smtClean="0"/>
              <a:t>Provides </a:t>
            </a:r>
            <a:r>
              <a:rPr lang="en-GB" dirty="0"/>
              <a:t>Ofsted with evidence that leaders have a grip on social work </a:t>
            </a:r>
            <a:r>
              <a:rPr lang="en-GB" dirty="0" smtClean="0"/>
              <a:t>practice.</a:t>
            </a:r>
          </a:p>
          <a:p>
            <a:pPr marL="266693" indent="-266693"/>
            <a:r>
              <a:rPr lang="en-GB" dirty="0" smtClean="0"/>
              <a:t>If an LA identifies weaknesses and we can see credible, clear, appropriate plans for action, this will be seen as a strength in leadership, not a weakness.</a:t>
            </a:r>
            <a:endParaRPr lang="en-GB" dirty="0"/>
          </a:p>
          <a:p>
            <a:pPr lvl="1"/>
            <a:endParaRPr lang="en-GB" dirty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Inspection of local authority children's services (ILACS)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Slide</a:t>
            </a:r>
            <a:r>
              <a:rPr lang="en-GB" dirty="0" smtClean="0"/>
              <a:t> </a:t>
            </a:r>
            <a:fld id="{5F4C8201-D8A8-417D-8A18-42E93E6C5D44}" type="slidenum">
              <a:rPr lang="en-GB" b="1" smtClean="0"/>
              <a:pPr/>
              <a:t>9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122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B706EACD-EA6B-4E7B-95B6-07E411A3DD26}" vid="{96BCBDBA-7755-4F72-92EE-F736C6CD0488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m Format - English (UK)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E1"/>
      </a:hlink>
      <a:folHlink>
        <a:srgbClr val="0000E1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irm Format - English (UK)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E1"/>
      </a:hlink>
      <a:folHlink>
        <a:srgbClr val="0000E1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4_Firm Format - English (UK)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Firm Format - English (UK)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E1"/>
      </a:hlink>
      <a:folHlink>
        <a:srgbClr val="0000E1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5_Firm Format - English (UK)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6_Firm Format - English (UK)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sharepoint/v3/field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1350</TotalTime>
  <Words>1325</Words>
  <Application>Microsoft Office PowerPoint</Application>
  <PresentationFormat>On-screen Show (16:9)</PresentationFormat>
  <Paragraphs>201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ＭＳ Ｐゴシック</vt:lpstr>
      <vt:lpstr>Arial</vt:lpstr>
      <vt:lpstr>Arial Unicode MS</vt:lpstr>
      <vt:lpstr>Calibri</vt:lpstr>
      <vt:lpstr>DIN-Medium</vt:lpstr>
      <vt:lpstr>DIN-Regular</vt:lpstr>
      <vt:lpstr>Tahoma</vt:lpstr>
      <vt:lpstr>Wingdings</vt:lpstr>
      <vt:lpstr>Office Theme</vt:lpstr>
      <vt:lpstr>2_Office Theme</vt:lpstr>
      <vt:lpstr>1_Default Design</vt:lpstr>
      <vt:lpstr>Firm Format - English (UK)</vt:lpstr>
      <vt:lpstr>1_Firm Format - English (UK)</vt:lpstr>
      <vt:lpstr>24_Firm Format - English (UK)</vt:lpstr>
      <vt:lpstr>2_Firm Format - English (UK)</vt:lpstr>
      <vt:lpstr>25_Firm Format - English (UK)</vt:lpstr>
      <vt:lpstr>26_Firm Format - English (UK)</vt:lpstr>
      <vt:lpstr>Photo Editor Photo</vt:lpstr>
      <vt:lpstr>think-cell Slide</vt:lpstr>
      <vt:lpstr>PowerPoint Presentation</vt:lpstr>
      <vt:lpstr>PowerPoint Presentation</vt:lpstr>
      <vt:lpstr>PowerPoint Presentation</vt:lpstr>
      <vt:lpstr>Inspection of local authority children's services (ILACS)</vt:lpstr>
      <vt:lpstr>A system not a programme of inspections</vt:lpstr>
      <vt:lpstr>An inspection system</vt:lpstr>
      <vt:lpstr>Local authority contact with Ofsted</vt:lpstr>
      <vt:lpstr>Activity outside of inspection  Self-evaluation and annual engagement</vt:lpstr>
      <vt:lpstr>Benefits</vt:lpstr>
      <vt:lpstr>An open and honest conversation</vt:lpstr>
      <vt:lpstr>Focused visits </vt:lpstr>
      <vt:lpstr>Focused visit scope</vt:lpstr>
      <vt:lpstr>Judgements and report</vt:lpstr>
      <vt:lpstr>Standard and short inspections </vt:lpstr>
      <vt:lpstr>Onsite activity</vt:lpstr>
      <vt:lpstr>Managing expectations</vt:lpstr>
      <vt:lpstr>Difference between a standard and a short</vt:lpstr>
      <vt:lpstr>Inspection judgements</vt:lpstr>
      <vt:lpstr>Creating environments where social work can flourish</vt:lpstr>
      <vt:lpstr>Next steps </vt:lpstr>
      <vt:lpstr>Next</vt:lpstr>
      <vt:lpstr>lisa.pascoe@ofsted.gov.uk </vt:lpstr>
      <vt:lpstr>Ofsted on the web and on social media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Victoria Moloney</cp:lastModifiedBy>
  <cp:revision>106</cp:revision>
  <dcterms:created xsi:type="dcterms:W3CDTF">2010-04-12T23:12:02Z</dcterms:created>
  <dcterms:modified xsi:type="dcterms:W3CDTF">2017-11-22T15:37:01Z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