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1.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2.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3.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Lst>
  <p:notesMasterIdLst>
    <p:notesMasterId r:id="rId44"/>
  </p:notesMasterIdLst>
  <p:handoutMasterIdLst>
    <p:handoutMasterId r:id="rId45"/>
  </p:handoutMasterIdLst>
  <p:sldIdLst>
    <p:sldId id="448" r:id="rId5"/>
    <p:sldId id="825" r:id="rId6"/>
    <p:sldId id="859" r:id="rId7"/>
    <p:sldId id="860" r:id="rId8"/>
    <p:sldId id="861" r:id="rId9"/>
    <p:sldId id="692" r:id="rId10"/>
    <p:sldId id="835" r:id="rId11"/>
    <p:sldId id="870" r:id="rId12"/>
    <p:sldId id="799" r:id="rId13"/>
    <p:sldId id="830" r:id="rId14"/>
    <p:sldId id="837" r:id="rId15"/>
    <p:sldId id="863" r:id="rId16"/>
    <p:sldId id="862" r:id="rId17"/>
    <p:sldId id="843" r:id="rId18"/>
    <p:sldId id="780" r:id="rId19"/>
    <p:sldId id="865" r:id="rId20"/>
    <p:sldId id="846" r:id="rId21"/>
    <p:sldId id="873" r:id="rId22"/>
    <p:sldId id="848" r:id="rId23"/>
    <p:sldId id="866" r:id="rId24"/>
    <p:sldId id="867" r:id="rId25"/>
    <p:sldId id="874" r:id="rId26"/>
    <p:sldId id="868" r:id="rId27"/>
    <p:sldId id="828" r:id="rId28"/>
    <p:sldId id="849" r:id="rId29"/>
    <p:sldId id="850" r:id="rId30"/>
    <p:sldId id="851" r:id="rId31"/>
    <p:sldId id="852" r:id="rId32"/>
    <p:sldId id="875" r:id="rId33"/>
    <p:sldId id="876" r:id="rId34"/>
    <p:sldId id="878" r:id="rId35"/>
    <p:sldId id="829" r:id="rId36"/>
    <p:sldId id="854" r:id="rId37"/>
    <p:sldId id="855" r:id="rId38"/>
    <p:sldId id="872" r:id="rId39"/>
    <p:sldId id="856" r:id="rId40"/>
    <p:sldId id="857" r:id="rId41"/>
    <p:sldId id="858" r:id="rId42"/>
    <p:sldId id="842"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4D3E375-0828-4AD7-AFB2-89D5EF59C49C}">
          <p14:sldIdLst>
            <p14:sldId id="448"/>
            <p14:sldId id="825"/>
            <p14:sldId id="859"/>
            <p14:sldId id="860"/>
            <p14:sldId id="861"/>
            <p14:sldId id="692"/>
            <p14:sldId id="835"/>
            <p14:sldId id="870"/>
            <p14:sldId id="799"/>
            <p14:sldId id="830"/>
            <p14:sldId id="837"/>
          </p14:sldIdLst>
        </p14:section>
        <p14:section name="Untitled Section" id="{7B07E52F-6E83-4954-8910-97D444C2E89D}">
          <p14:sldIdLst>
            <p14:sldId id="863"/>
            <p14:sldId id="862"/>
            <p14:sldId id="843"/>
            <p14:sldId id="780"/>
            <p14:sldId id="865"/>
            <p14:sldId id="846"/>
            <p14:sldId id="873"/>
            <p14:sldId id="848"/>
            <p14:sldId id="866"/>
            <p14:sldId id="867"/>
            <p14:sldId id="874"/>
            <p14:sldId id="868"/>
            <p14:sldId id="828"/>
            <p14:sldId id="849"/>
            <p14:sldId id="850"/>
            <p14:sldId id="851"/>
            <p14:sldId id="852"/>
            <p14:sldId id="875"/>
            <p14:sldId id="876"/>
            <p14:sldId id="878"/>
            <p14:sldId id="829"/>
            <p14:sldId id="854"/>
            <p14:sldId id="855"/>
            <p14:sldId id="872"/>
            <p14:sldId id="856"/>
            <p14:sldId id="857"/>
            <p14:sldId id="858"/>
            <p14:sldId id="842"/>
          </p14:sldIdLst>
        </p14:section>
        <p14:section name="Untitled Section" id="{C2C97252-63AD-40F1-917D-C1B8147E1DF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 Doogue" initials="SD" lastIdx="1" clrIdx="0">
    <p:extLst>
      <p:ext uri="{19B8F6BF-5375-455C-9EA6-DF929625EA0E}">
        <p15:presenceInfo xmlns:p15="http://schemas.microsoft.com/office/powerpoint/2012/main" userId="Steve Doogu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70C0"/>
    <a:srgbClr val="FF0000"/>
    <a:srgbClr val="000000"/>
    <a:srgbClr val="CCC0DA"/>
    <a:srgbClr val="CCCCFF"/>
    <a:srgbClr val="70AD47"/>
    <a:srgbClr val="FF9500"/>
    <a:srgbClr val="FF6201"/>
    <a:srgbClr val="D07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094" autoAdjust="0"/>
  </p:normalViewPr>
  <p:slideViewPr>
    <p:cSldViewPr snapToGrid="0">
      <p:cViewPr varScale="1">
        <p:scale>
          <a:sx n="67" d="100"/>
          <a:sy n="67" d="100"/>
        </p:scale>
        <p:origin x="852"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3154" y="4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3.xml"/></Relationships>
</file>

<file path=ppt/charts/_rels/chart1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584128799912715E-2"/>
          <c:y val="3.9331449496232324E-2"/>
          <c:w val="0.59991486084900547"/>
          <c:h val="0.76870422699178731"/>
        </c:manualLayout>
      </c:layout>
      <c:lineChart>
        <c:grouping val="standard"/>
        <c:varyColors val="0"/>
        <c:ser>
          <c:idx val="1"/>
          <c:order val="0"/>
          <c:tx>
            <c:strRef>
              <c:f>charts!$C$22</c:f>
              <c:strCache>
                <c:ptCount val="1"/>
                <c:pt idx="0">
                  <c:v>Other unitaries / mets</c:v>
                </c:pt>
              </c:strCache>
            </c:strRef>
          </c:tx>
          <c:spPr>
            <a:ln w="31750" cap="rnd">
              <a:solidFill>
                <a:srgbClr val="FF9900"/>
              </a:solidFill>
              <a:round/>
            </a:ln>
            <a:effectLst/>
          </c:spPr>
          <c:marker>
            <c:symbol val="circle"/>
            <c:size val="7"/>
            <c:spPr>
              <a:solidFill>
                <a:schemeClr val="bg1"/>
              </a:solidFill>
              <a:ln w="9525">
                <a:solidFill>
                  <a:srgbClr val="FF9900"/>
                </a:solidFill>
              </a:ln>
              <a:effectLst/>
            </c:spPr>
          </c:marker>
          <c:cat>
            <c:strRef>
              <c:f>charts!$D$20:$M$20</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charts!$D$22:$M$22</c:f>
              <c:numCache>
                <c:formatCode>0.0%</c:formatCode>
                <c:ptCount val="10"/>
                <c:pt idx="0">
                  <c:v>0</c:v>
                </c:pt>
                <c:pt idx="1">
                  <c:v>4.4097301065793015E-3</c:v>
                </c:pt>
                <c:pt idx="2">
                  <c:v>-1.0456644578643592E-2</c:v>
                </c:pt>
                <c:pt idx="3">
                  <c:v>-5.3795320419006587E-2</c:v>
                </c:pt>
                <c:pt idx="4">
                  <c:v>-6.1002307313263948E-2</c:v>
                </c:pt>
                <c:pt idx="5">
                  <c:v>-7.5487976363616482E-2</c:v>
                </c:pt>
                <c:pt idx="6">
                  <c:v>-8.6984817619749966E-2</c:v>
                </c:pt>
                <c:pt idx="7">
                  <c:v>-9.5989490117000198E-2</c:v>
                </c:pt>
                <c:pt idx="8">
                  <c:v>-9.8717089675509739E-2</c:v>
                </c:pt>
                <c:pt idx="9">
                  <c:v>-0.10829034410979699</c:v>
                </c:pt>
              </c:numCache>
            </c:numRef>
          </c:val>
          <c:smooth val="0"/>
          <c:extLst>
            <c:ext xmlns:c16="http://schemas.microsoft.com/office/drawing/2014/chart" uri="{C3380CC4-5D6E-409C-BE32-E72D297353CC}">
              <c16:uniqueId val="{00000000-B913-4AC6-9CE1-B63B190795C9}"/>
            </c:ext>
          </c:extLst>
        </c:ser>
        <c:ser>
          <c:idx val="2"/>
          <c:order val="1"/>
          <c:tx>
            <c:strRef>
              <c:f>charts!$C$23</c:f>
              <c:strCache>
                <c:ptCount val="1"/>
                <c:pt idx="0">
                  <c:v>London</c:v>
                </c:pt>
              </c:strCache>
            </c:strRef>
          </c:tx>
          <c:spPr>
            <a:ln w="31750" cap="rnd">
              <a:solidFill>
                <a:schemeClr val="accent6"/>
              </a:solidFill>
              <a:round/>
            </a:ln>
            <a:effectLst/>
          </c:spPr>
          <c:marker>
            <c:symbol val="circle"/>
            <c:size val="7"/>
            <c:spPr>
              <a:solidFill>
                <a:schemeClr val="bg1"/>
              </a:solidFill>
              <a:ln w="9525">
                <a:solidFill>
                  <a:schemeClr val="accent6"/>
                </a:solidFill>
              </a:ln>
              <a:effectLst/>
            </c:spPr>
          </c:marker>
          <c:cat>
            <c:strRef>
              <c:f>charts!$D$20:$M$20</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charts!$D$23:$M$23</c:f>
              <c:numCache>
                <c:formatCode>0.0%</c:formatCode>
                <c:ptCount val="10"/>
                <c:pt idx="0">
                  <c:v>0</c:v>
                </c:pt>
                <c:pt idx="1">
                  <c:v>-0.12358409293160122</c:v>
                </c:pt>
                <c:pt idx="2">
                  <c:v>-0.14936175744470559</c:v>
                </c:pt>
                <c:pt idx="3">
                  <c:v>-0.18100326410275414</c:v>
                </c:pt>
                <c:pt idx="4">
                  <c:v>-0.15668228546147689</c:v>
                </c:pt>
                <c:pt idx="5">
                  <c:v>-0.16237469545884875</c:v>
                </c:pt>
                <c:pt idx="6">
                  <c:v>-0.12797242310748169</c:v>
                </c:pt>
                <c:pt idx="7">
                  <c:v>-9.268952223562299E-2</c:v>
                </c:pt>
                <c:pt idx="8">
                  <c:v>-8.5409232277252389E-2</c:v>
                </c:pt>
                <c:pt idx="9">
                  <c:v>-0.187763471094339</c:v>
                </c:pt>
              </c:numCache>
            </c:numRef>
          </c:val>
          <c:smooth val="0"/>
          <c:extLst>
            <c:ext xmlns:c16="http://schemas.microsoft.com/office/drawing/2014/chart" uri="{C3380CC4-5D6E-409C-BE32-E72D297353CC}">
              <c16:uniqueId val="{00000001-B913-4AC6-9CE1-B63B190795C9}"/>
            </c:ext>
          </c:extLst>
        </c:ser>
        <c:ser>
          <c:idx val="0"/>
          <c:order val="2"/>
          <c:tx>
            <c:strRef>
              <c:f>charts!$C$21</c:f>
              <c:strCache>
                <c:ptCount val="1"/>
                <c:pt idx="0">
                  <c:v>CCN authorities</c:v>
                </c:pt>
              </c:strCache>
            </c:strRef>
          </c:tx>
          <c:spPr>
            <a:ln w="31750" cap="rnd">
              <a:solidFill>
                <a:srgbClr val="0070C0"/>
              </a:solidFill>
              <a:round/>
            </a:ln>
            <a:effectLst/>
          </c:spPr>
          <c:marker>
            <c:symbol val="circle"/>
            <c:size val="7"/>
            <c:spPr>
              <a:solidFill>
                <a:schemeClr val="bg1"/>
              </a:solidFill>
              <a:ln w="9525">
                <a:solidFill>
                  <a:srgbClr val="0070C0"/>
                </a:solidFill>
              </a:ln>
              <a:effectLst/>
            </c:spPr>
          </c:marker>
          <c:cat>
            <c:strRef>
              <c:f>charts!$D$20:$M$20</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charts!$D$21:$M$21</c:f>
              <c:numCache>
                <c:formatCode>0.0%</c:formatCode>
                <c:ptCount val="10"/>
                <c:pt idx="0">
                  <c:v>0</c:v>
                </c:pt>
                <c:pt idx="1">
                  <c:v>9.1369941576255886E-3</c:v>
                </c:pt>
                <c:pt idx="2">
                  <c:v>-3.2624525312447195E-2</c:v>
                </c:pt>
                <c:pt idx="3">
                  <c:v>-9.0840843141981487E-2</c:v>
                </c:pt>
                <c:pt idx="4">
                  <c:v>-8.5095757322888321E-2</c:v>
                </c:pt>
                <c:pt idx="5">
                  <c:v>-7.6249170010985967E-2</c:v>
                </c:pt>
                <c:pt idx="6">
                  <c:v>-0.10763821533186135</c:v>
                </c:pt>
                <c:pt idx="7">
                  <c:v>-0.14196223612891545</c:v>
                </c:pt>
                <c:pt idx="8">
                  <c:v>-0.19490199581720236</c:v>
                </c:pt>
                <c:pt idx="9">
                  <c:v>-0.18501760702002157</c:v>
                </c:pt>
              </c:numCache>
            </c:numRef>
          </c:val>
          <c:smooth val="0"/>
          <c:extLst>
            <c:ext xmlns:c16="http://schemas.microsoft.com/office/drawing/2014/chart" uri="{C3380CC4-5D6E-409C-BE32-E72D297353CC}">
              <c16:uniqueId val="{00000002-B913-4AC6-9CE1-B63B190795C9}"/>
            </c:ext>
          </c:extLst>
        </c:ser>
        <c:dLbls>
          <c:showLegendKey val="0"/>
          <c:showVal val="0"/>
          <c:showCatName val="0"/>
          <c:showSerName val="0"/>
          <c:showPercent val="0"/>
          <c:showBubbleSize val="0"/>
        </c:dLbls>
        <c:marker val="1"/>
        <c:smooth val="0"/>
        <c:axId val="376077232"/>
        <c:axId val="458219056"/>
      </c:lineChart>
      <c:catAx>
        <c:axId val="376077232"/>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5400000" spcFirstLastPara="1" vertOverflow="ellipsis"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58219056"/>
        <c:crosses val="autoZero"/>
        <c:auto val="1"/>
        <c:lblAlgn val="ctr"/>
        <c:lblOffset val="100"/>
        <c:noMultiLvlLbl val="0"/>
      </c:catAx>
      <c:valAx>
        <c:axId val="458219056"/>
        <c:scaling>
          <c:orientation val="minMax"/>
          <c:min val="-0.35000000000000003"/>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76077232"/>
        <c:crosses val="autoZero"/>
        <c:crossBetween val="midCat"/>
      </c:valAx>
      <c:spPr>
        <a:noFill/>
        <a:ln>
          <a:noFill/>
        </a:ln>
        <a:effectLst/>
      </c:spPr>
    </c:plotArea>
    <c:legend>
      <c:legendPos val="r"/>
      <c:layout>
        <c:manualLayout>
          <c:xMode val="edge"/>
          <c:yMode val="edge"/>
          <c:x val="0.71683979197848202"/>
          <c:y val="3.8507941700697136E-2"/>
          <c:w val="0.28316020802151798"/>
          <c:h val="0.268823554313775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567655197413806E-2"/>
          <c:y val="3.7545032621499677E-2"/>
          <c:w val="0.5971634886769166"/>
          <c:h val="0.74785520458903376"/>
        </c:manualLayout>
      </c:layout>
      <c:lineChart>
        <c:grouping val="standard"/>
        <c:varyColors val="0"/>
        <c:ser>
          <c:idx val="0"/>
          <c:order val="0"/>
          <c:tx>
            <c:strRef>
              <c:f>charts!$C$133</c:f>
              <c:strCache>
                <c:ptCount val="1"/>
                <c:pt idx="0">
                  <c:v>Additional costs</c:v>
                </c:pt>
              </c:strCache>
            </c:strRef>
          </c:tx>
          <c:spPr>
            <a:ln w="28575" cap="rnd">
              <a:solidFill>
                <a:srgbClr val="FF0000"/>
              </a:solidFill>
              <a:round/>
            </a:ln>
            <a:effectLst/>
          </c:spPr>
          <c:marker>
            <c:symbol val="circle"/>
            <c:size val="7"/>
            <c:spPr>
              <a:solidFill>
                <a:schemeClr val="bg1"/>
              </a:solidFill>
              <a:ln w="9525">
                <a:solidFill>
                  <a:srgbClr val="FF0000"/>
                </a:solidFill>
              </a:ln>
              <a:effectLst/>
            </c:spPr>
          </c:marker>
          <c:cat>
            <c:strRef>
              <c:f>charts!$D$122:$M$122</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charts!$D$133:$M$133</c:f>
              <c:numCache>
                <c:formatCode>0.0%</c:formatCode>
                <c:ptCount val="10"/>
                <c:pt idx="0">
                  <c:v>0</c:v>
                </c:pt>
                <c:pt idx="1">
                  <c:v>1.7452567213883219E-2</c:v>
                </c:pt>
                <c:pt idx="2">
                  <c:v>3.4770419052943868E-2</c:v>
                </c:pt>
                <c:pt idx="3">
                  <c:v>6.4330684434461105E-2</c:v>
                </c:pt>
                <c:pt idx="4">
                  <c:v>8.7340972163211905E-2</c:v>
                </c:pt>
                <c:pt idx="5">
                  <c:v>0.10951022461227544</c:v>
                </c:pt>
                <c:pt idx="6">
                  <c:v>0.12671666316841845</c:v>
                </c:pt>
                <c:pt idx="7">
                  <c:v>0.14390330731759704</c:v>
                </c:pt>
                <c:pt idx="8">
                  <c:v>0.15872366609440669</c:v>
                </c:pt>
                <c:pt idx="9">
                  <c:v>0.17324368452627037</c:v>
                </c:pt>
              </c:numCache>
            </c:numRef>
          </c:val>
          <c:smooth val="0"/>
          <c:extLst>
            <c:ext xmlns:c16="http://schemas.microsoft.com/office/drawing/2014/chart" uri="{C3380CC4-5D6E-409C-BE32-E72D297353CC}">
              <c16:uniqueId val="{00000000-3192-42DA-8A5C-18B364F7C7CC}"/>
            </c:ext>
          </c:extLst>
        </c:ser>
        <c:ser>
          <c:idx val="1"/>
          <c:order val="1"/>
          <c:tx>
            <c:strRef>
              <c:f>charts!$C$134</c:f>
              <c:strCache>
                <c:ptCount val="1"/>
                <c:pt idx="0">
                  <c:v>Resources</c:v>
                </c:pt>
              </c:strCache>
            </c:strRef>
          </c:tx>
          <c:spPr>
            <a:ln w="28575" cap="rnd">
              <a:solidFill>
                <a:srgbClr val="0070C0"/>
              </a:solidFill>
              <a:round/>
            </a:ln>
            <a:effectLst/>
          </c:spPr>
          <c:marker>
            <c:symbol val="circle"/>
            <c:size val="7"/>
            <c:spPr>
              <a:solidFill>
                <a:schemeClr val="bg1"/>
              </a:solidFill>
              <a:ln w="9525">
                <a:solidFill>
                  <a:srgbClr val="0070C0"/>
                </a:solidFill>
              </a:ln>
              <a:effectLst/>
            </c:spPr>
          </c:marker>
          <c:cat>
            <c:strRef>
              <c:f>charts!$D$122:$M$122</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charts!$D$134:$M$134</c:f>
              <c:numCache>
                <c:formatCode>0.0%</c:formatCode>
                <c:ptCount val="10"/>
                <c:pt idx="0">
                  <c:v>0</c:v>
                </c:pt>
                <c:pt idx="1">
                  <c:v>1.6096884922344623E-2</c:v>
                </c:pt>
                <c:pt idx="2">
                  <c:v>-4.2209962030665626E-2</c:v>
                </c:pt>
                <c:pt idx="3">
                  <c:v>-6.4499031972393706E-2</c:v>
                </c:pt>
                <c:pt idx="4">
                  <c:v>-5.623079559605515E-2</c:v>
                </c:pt>
                <c:pt idx="5">
                  <c:v>-4.1747369074598306E-2</c:v>
                </c:pt>
                <c:pt idx="6">
                  <c:v>-8.3780676538418586E-2</c:v>
                </c:pt>
                <c:pt idx="7">
                  <c:v>-0.12831289514824562</c:v>
                </c:pt>
                <c:pt idx="8">
                  <c:v>-0.1922732719775071</c:v>
                </c:pt>
                <c:pt idx="9">
                  <c:v>-0.17611336607531436</c:v>
                </c:pt>
              </c:numCache>
            </c:numRef>
          </c:val>
          <c:smooth val="0"/>
          <c:extLst>
            <c:ext xmlns:c16="http://schemas.microsoft.com/office/drawing/2014/chart" uri="{C3380CC4-5D6E-409C-BE32-E72D297353CC}">
              <c16:uniqueId val="{00000001-3192-42DA-8A5C-18B364F7C7CC}"/>
            </c:ext>
          </c:extLst>
        </c:ser>
        <c:dLbls>
          <c:showLegendKey val="0"/>
          <c:showVal val="0"/>
          <c:showCatName val="0"/>
          <c:showSerName val="0"/>
          <c:showPercent val="0"/>
          <c:showBubbleSize val="0"/>
        </c:dLbls>
        <c:marker val="1"/>
        <c:smooth val="0"/>
        <c:axId val="716752200"/>
        <c:axId val="716751240"/>
      </c:lineChart>
      <c:catAx>
        <c:axId val="7167522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9525" cap="flat" cmpd="sng" algn="ctr">
            <a:solidFill>
              <a:schemeClr val="tx1"/>
            </a:solidFill>
            <a:round/>
          </a:ln>
          <a:effectLst/>
        </c:spPr>
        <c:txPr>
          <a:bodyPr rot="-5400000" spcFirstLastPara="1" vertOverflow="ellipsis"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6751240"/>
        <c:crosses val="autoZero"/>
        <c:auto val="1"/>
        <c:lblAlgn val="ctr"/>
        <c:lblOffset val="100"/>
        <c:noMultiLvlLbl val="0"/>
      </c:catAx>
      <c:valAx>
        <c:axId val="716751240"/>
        <c:scaling>
          <c:orientation val="minMax"/>
          <c:max val="0.2"/>
          <c:min val="-0.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6752200"/>
        <c:crosses val="autoZero"/>
        <c:crossBetween val="midCat"/>
      </c:valAx>
      <c:spPr>
        <a:noFill/>
        <a:ln>
          <a:noFill/>
        </a:ln>
        <a:effectLst/>
      </c:spPr>
    </c:plotArea>
    <c:legend>
      <c:legendPos val="r"/>
      <c:layout>
        <c:manualLayout>
          <c:xMode val="edge"/>
          <c:yMode val="edge"/>
          <c:x val="0.69729541325560307"/>
          <c:y val="0.6927320430211813"/>
          <c:w val="0.26557754475708761"/>
          <c:h val="0.1277512077733932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567655197413806E-2"/>
          <c:y val="3.7545032621499677E-2"/>
          <c:w val="0.5971634886769166"/>
          <c:h val="0.74785520458903376"/>
        </c:manualLayout>
      </c:layout>
      <c:lineChart>
        <c:grouping val="standard"/>
        <c:varyColors val="0"/>
        <c:ser>
          <c:idx val="0"/>
          <c:order val="0"/>
          <c:tx>
            <c:strRef>
              <c:f>charts!$C$136</c:f>
              <c:strCache>
                <c:ptCount val="1"/>
                <c:pt idx="0">
                  <c:v>Additional costs</c:v>
                </c:pt>
              </c:strCache>
            </c:strRef>
          </c:tx>
          <c:spPr>
            <a:ln w="28575" cap="rnd">
              <a:solidFill>
                <a:srgbClr val="FF0000"/>
              </a:solidFill>
              <a:round/>
            </a:ln>
            <a:effectLst/>
          </c:spPr>
          <c:marker>
            <c:symbol val="circle"/>
            <c:size val="7"/>
            <c:spPr>
              <a:solidFill>
                <a:schemeClr val="bg1"/>
              </a:solidFill>
              <a:ln w="9525">
                <a:solidFill>
                  <a:srgbClr val="FF0000"/>
                </a:solidFill>
              </a:ln>
              <a:effectLst/>
            </c:spPr>
          </c:marker>
          <c:cat>
            <c:strRef>
              <c:f>charts!$D$108:$M$108</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charts!$D$136:$M$136</c:f>
              <c:numCache>
                <c:formatCode>0.0%</c:formatCode>
                <c:ptCount val="10"/>
                <c:pt idx="0">
                  <c:v>0</c:v>
                </c:pt>
                <c:pt idx="1">
                  <c:v>1.7452567213883219E-2</c:v>
                </c:pt>
                <c:pt idx="2">
                  <c:v>3.4770419052943868E-2</c:v>
                </c:pt>
                <c:pt idx="3">
                  <c:v>6.4330684434461105E-2</c:v>
                </c:pt>
                <c:pt idx="4">
                  <c:v>8.7340972163211905E-2</c:v>
                </c:pt>
                <c:pt idx="5">
                  <c:v>0.10951022461227544</c:v>
                </c:pt>
                <c:pt idx="6">
                  <c:v>0.12671666316841845</c:v>
                </c:pt>
                <c:pt idx="7">
                  <c:v>0.14390330731759704</c:v>
                </c:pt>
                <c:pt idx="8">
                  <c:v>0.15872366609440669</c:v>
                </c:pt>
                <c:pt idx="9">
                  <c:v>0.17324368452627037</c:v>
                </c:pt>
              </c:numCache>
            </c:numRef>
          </c:val>
          <c:smooth val="0"/>
          <c:extLst>
            <c:ext xmlns:c16="http://schemas.microsoft.com/office/drawing/2014/chart" uri="{C3380CC4-5D6E-409C-BE32-E72D297353CC}">
              <c16:uniqueId val="{00000000-95EA-4F2A-B435-0C5866F787AD}"/>
            </c:ext>
          </c:extLst>
        </c:ser>
        <c:ser>
          <c:idx val="2"/>
          <c:order val="1"/>
          <c:tx>
            <c:strRef>
              <c:f>charts!$C$139</c:f>
              <c:strCache>
                <c:ptCount val="1"/>
                <c:pt idx="0">
                  <c:v>Resources (real terms)</c:v>
                </c:pt>
              </c:strCache>
            </c:strRef>
          </c:tx>
          <c:spPr>
            <a:ln w="28575" cap="rnd">
              <a:solidFill>
                <a:srgbClr val="0070C0"/>
              </a:solidFill>
              <a:round/>
            </a:ln>
            <a:effectLst/>
          </c:spPr>
          <c:marker>
            <c:symbol val="circle"/>
            <c:size val="7"/>
            <c:spPr>
              <a:solidFill>
                <a:schemeClr val="bg1"/>
              </a:solidFill>
              <a:ln w="9525">
                <a:solidFill>
                  <a:srgbClr val="0070C0"/>
                </a:solidFill>
              </a:ln>
              <a:effectLst/>
            </c:spPr>
          </c:marker>
          <c:val>
            <c:numRef>
              <c:f>charts!$D$139:$M$139</c:f>
              <c:numCache>
                <c:formatCode>0.0%</c:formatCode>
                <c:ptCount val="10"/>
                <c:pt idx="0">
                  <c:v>0</c:v>
                </c:pt>
                <c:pt idx="1">
                  <c:v>-1.0125294384497607E-3</c:v>
                </c:pt>
                <c:pt idx="2">
                  <c:v>-7.2494134093931017E-2</c:v>
                </c:pt>
                <c:pt idx="3">
                  <c:v>-0.11236013538850798</c:v>
                </c:pt>
                <c:pt idx="4">
                  <c:v>-0.12146582132648154</c:v>
                </c:pt>
                <c:pt idx="5">
                  <c:v>-0.12026834827323774</c:v>
                </c:pt>
                <c:pt idx="6">
                  <c:v>-0.16603957654601165</c:v>
                </c:pt>
                <c:pt idx="7">
                  <c:v>-0.22492425411639161</c:v>
                </c:pt>
                <c:pt idx="8">
                  <c:v>-0.29372079922898131</c:v>
                </c:pt>
                <c:pt idx="9">
                  <c:v>-0.29299733894357549</c:v>
                </c:pt>
              </c:numCache>
            </c:numRef>
          </c:val>
          <c:smooth val="0"/>
          <c:extLst>
            <c:ext xmlns:c16="http://schemas.microsoft.com/office/drawing/2014/chart" uri="{C3380CC4-5D6E-409C-BE32-E72D297353CC}">
              <c16:uniqueId val="{00000001-95EA-4F2A-B435-0C5866F787AD}"/>
            </c:ext>
          </c:extLst>
        </c:ser>
        <c:dLbls>
          <c:showLegendKey val="0"/>
          <c:showVal val="0"/>
          <c:showCatName val="0"/>
          <c:showSerName val="0"/>
          <c:showPercent val="0"/>
          <c:showBubbleSize val="0"/>
        </c:dLbls>
        <c:marker val="1"/>
        <c:smooth val="0"/>
        <c:axId val="716752200"/>
        <c:axId val="716751240"/>
      </c:lineChart>
      <c:catAx>
        <c:axId val="7167522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9525" cap="flat" cmpd="sng" algn="ctr">
            <a:solidFill>
              <a:schemeClr val="tx1"/>
            </a:solidFill>
            <a:round/>
          </a:ln>
          <a:effectLst/>
        </c:spPr>
        <c:txPr>
          <a:bodyPr rot="-5400000" spcFirstLastPara="1" vertOverflow="ellipsis"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6751240"/>
        <c:crosses val="autoZero"/>
        <c:auto val="1"/>
        <c:lblAlgn val="ctr"/>
        <c:lblOffset val="100"/>
        <c:noMultiLvlLbl val="0"/>
      </c:catAx>
      <c:valAx>
        <c:axId val="7167512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6752200"/>
        <c:crosses val="autoZero"/>
        <c:crossBetween val="midCat"/>
      </c:valAx>
      <c:spPr>
        <a:noFill/>
        <a:ln>
          <a:noFill/>
        </a:ln>
        <a:effectLst/>
      </c:spPr>
    </c:plotArea>
    <c:legend>
      <c:legendPos val="r"/>
      <c:layout>
        <c:manualLayout>
          <c:xMode val="edge"/>
          <c:yMode val="edge"/>
          <c:x val="0.72935796875203374"/>
          <c:y val="0.68952444743483277"/>
          <c:w val="0.25643610407417827"/>
          <c:h val="0.1317031170757234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charts!$D$117</c:f>
              <c:strCache>
                <c:ptCount val="1"/>
                <c:pt idx="0">
                  <c:v>Change in costs</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charts!$C$147:$C$149</c:f>
              <c:strCache>
                <c:ptCount val="3"/>
                <c:pt idx="0">
                  <c:v>CCN authorities</c:v>
                </c:pt>
                <c:pt idx="1">
                  <c:v>Other unitaries / mets</c:v>
                </c:pt>
                <c:pt idx="2">
                  <c:v>London</c:v>
                </c:pt>
              </c:strCache>
            </c:strRef>
          </c:cat>
          <c:val>
            <c:numRef>
              <c:f>charts!$H$147:$H$149</c:f>
              <c:numCache>
                <c:formatCode>0.0%</c:formatCode>
                <c:ptCount val="3"/>
                <c:pt idx="0">
                  <c:v>0.17324368452627037</c:v>
                </c:pt>
                <c:pt idx="1">
                  <c:v>0.13011353352082833</c:v>
                </c:pt>
                <c:pt idx="2">
                  <c:v>0.13668471335017363</c:v>
                </c:pt>
              </c:numCache>
            </c:numRef>
          </c:val>
          <c:extLst>
            <c:ext xmlns:c16="http://schemas.microsoft.com/office/drawing/2014/chart" uri="{C3380CC4-5D6E-409C-BE32-E72D297353CC}">
              <c16:uniqueId val="{00000000-6F4C-4E71-86C1-4EB145F99488}"/>
            </c:ext>
          </c:extLst>
        </c:ser>
        <c:ser>
          <c:idx val="1"/>
          <c:order val="1"/>
          <c:tx>
            <c:strRef>
              <c:f>charts!$E$117</c:f>
              <c:strCache>
                <c:ptCount val="1"/>
                <c:pt idx="0">
                  <c:v>Change in resources</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charts!$C$147:$C$149</c:f>
              <c:strCache>
                <c:ptCount val="3"/>
                <c:pt idx="0">
                  <c:v>CCN authorities</c:v>
                </c:pt>
                <c:pt idx="1">
                  <c:v>Other unitaries / mets</c:v>
                </c:pt>
                <c:pt idx="2">
                  <c:v>London</c:v>
                </c:pt>
              </c:strCache>
            </c:strRef>
          </c:cat>
          <c:val>
            <c:numRef>
              <c:f>charts!$I$147:$I$149</c:f>
              <c:numCache>
                <c:formatCode>0.0%</c:formatCode>
                <c:ptCount val="3"/>
                <c:pt idx="0">
                  <c:v>-0.29299733894357538</c:v>
                </c:pt>
                <c:pt idx="1">
                  <c:v>-0.2081997664834504</c:v>
                </c:pt>
                <c:pt idx="2">
                  <c:v>-0.21362466324334983</c:v>
                </c:pt>
              </c:numCache>
            </c:numRef>
          </c:val>
          <c:extLst>
            <c:ext xmlns:c16="http://schemas.microsoft.com/office/drawing/2014/chart" uri="{C3380CC4-5D6E-409C-BE32-E72D297353CC}">
              <c16:uniqueId val="{00000001-6F4C-4E71-86C1-4EB145F99488}"/>
            </c:ext>
          </c:extLst>
        </c:ser>
        <c:ser>
          <c:idx val="2"/>
          <c:order val="2"/>
          <c:tx>
            <c:strRef>
              <c:f>charts!$F$117</c:f>
              <c:strCache>
                <c:ptCount val="1"/>
                <c:pt idx="0">
                  <c:v>Budget gap</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charts!$C$147:$C$149</c:f>
              <c:strCache>
                <c:ptCount val="3"/>
                <c:pt idx="0">
                  <c:v>CCN authorities</c:v>
                </c:pt>
                <c:pt idx="1">
                  <c:v>Other unitaries / mets</c:v>
                </c:pt>
                <c:pt idx="2">
                  <c:v>London</c:v>
                </c:pt>
              </c:strCache>
            </c:strRef>
          </c:cat>
          <c:val>
            <c:numRef>
              <c:f>charts!$J$147:$J$149</c:f>
              <c:numCache>
                <c:formatCode>0.0%</c:formatCode>
                <c:ptCount val="3"/>
                <c:pt idx="0">
                  <c:v>0.46624102346984575</c:v>
                </c:pt>
                <c:pt idx="1">
                  <c:v>0.33831330000427873</c:v>
                </c:pt>
                <c:pt idx="2">
                  <c:v>0.35030937659352346</c:v>
                </c:pt>
              </c:numCache>
            </c:numRef>
          </c:val>
          <c:extLst>
            <c:ext xmlns:c16="http://schemas.microsoft.com/office/drawing/2014/chart" uri="{C3380CC4-5D6E-409C-BE32-E72D297353CC}">
              <c16:uniqueId val="{00000002-6F4C-4E71-86C1-4EB145F99488}"/>
            </c:ext>
          </c:extLst>
        </c:ser>
        <c:dLbls>
          <c:showLegendKey val="0"/>
          <c:showVal val="0"/>
          <c:showCatName val="0"/>
          <c:showSerName val="0"/>
          <c:showPercent val="0"/>
          <c:showBubbleSize val="0"/>
        </c:dLbls>
        <c:gapWidth val="219"/>
        <c:overlap val="-27"/>
        <c:axId val="716765000"/>
        <c:axId val="716764680"/>
      </c:barChart>
      <c:catAx>
        <c:axId val="7167650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6764680"/>
        <c:crosses val="autoZero"/>
        <c:auto val="1"/>
        <c:lblAlgn val="ctr"/>
        <c:lblOffset val="100"/>
        <c:noMultiLvlLbl val="0"/>
      </c:catAx>
      <c:valAx>
        <c:axId val="7167646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6765000"/>
        <c:crosses val="autoZero"/>
        <c:crossBetween val="between"/>
      </c:valAx>
      <c:spPr>
        <a:noFill/>
        <a:ln>
          <a:noFill/>
        </a:ln>
        <a:effectLst/>
      </c:spPr>
    </c:plotArea>
    <c:legend>
      <c:legendPos val="r"/>
      <c:layout>
        <c:manualLayout>
          <c:xMode val="edge"/>
          <c:yMode val="edge"/>
          <c:x val="0.76082938488403784"/>
          <c:y val="4.2494414040304379E-2"/>
          <c:w val="0.23917061511596216"/>
          <c:h val="0.1960992271509683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882510180303369E-2"/>
          <c:y val="3.8069214192148967E-2"/>
          <c:w val="0.52399256448971854"/>
          <c:h val="0.8287182428963068"/>
        </c:manualLayout>
      </c:layout>
      <c:barChart>
        <c:barDir val="col"/>
        <c:grouping val="clustered"/>
        <c:varyColors val="0"/>
        <c:ser>
          <c:idx val="0"/>
          <c:order val="0"/>
          <c:tx>
            <c:strRef>
              <c:f>charts!$D$112</c:f>
              <c:strCache>
                <c:ptCount val="1"/>
                <c:pt idx="0">
                  <c:v>Passenger journeys</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charts!$C$113:$C$116</c:f>
              <c:strCache>
                <c:ptCount val="4"/>
                <c:pt idx="0">
                  <c:v>CCN authorities</c:v>
                </c:pt>
                <c:pt idx="1">
                  <c:v>Other unitaries / mets</c:v>
                </c:pt>
                <c:pt idx="2">
                  <c:v>London</c:v>
                </c:pt>
                <c:pt idx="3">
                  <c:v>England</c:v>
                </c:pt>
              </c:strCache>
            </c:strRef>
          </c:cat>
          <c:val>
            <c:numRef>
              <c:f>charts!$D$113:$D$116</c:f>
              <c:numCache>
                <c:formatCode>0.0%</c:formatCode>
                <c:ptCount val="4"/>
                <c:pt idx="0">
                  <c:v>-0.1212904053824847</c:v>
                </c:pt>
                <c:pt idx="1">
                  <c:v>-9.9976238900628678E-2</c:v>
                </c:pt>
                <c:pt idx="2">
                  <c:v>-1.8065701806785239E-2</c:v>
                </c:pt>
                <c:pt idx="3">
                  <c:v>-6.3953543737770069E-2</c:v>
                </c:pt>
              </c:numCache>
            </c:numRef>
          </c:val>
          <c:extLst>
            <c:ext xmlns:c16="http://schemas.microsoft.com/office/drawing/2014/chart" uri="{C3380CC4-5D6E-409C-BE32-E72D297353CC}">
              <c16:uniqueId val="{00000000-0AF1-4618-B277-766B545C4394}"/>
            </c:ext>
          </c:extLst>
        </c:ser>
        <c:ser>
          <c:idx val="1"/>
          <c:order val="1"/>
          <c:tx>
            <c:strRef>
              <c:f>charts!$E$112</c:f>
              <c:strCache>
                <c:ptCount val="1"/>
                <c:pt idx="0">
                  <c:v>Passenger journeys per resident</c:v>
                </c:pt>
              </c:strCache>
            </c:strRef>
          </c:tx>
          <c:spPr>
            <a:noFill/>
            <a:ln>
              <a:noFill/>
            </a:ln>
            <a:effectLst/>
          </c:spPr>
          <c:invertIfNegative val="0"/>
          <c:cat>
            <c:strRef>
              <c:f>charts!$C$113:$C$116</c:f>
              <c:strCache>
                <c:ptCount val="4"/>
                <c:pt idx="0">
                  <c:v>CCN authorities</c:v>
                </c:pt>
                <c:pt idx="1">
                  <c:v>Other unitaries / mets</c:v>
                </c:pt>
                <c:pt idx="2">
                  <c:v>London</c:v>
                </c:pt>
                <c:pt idx="3">
                  <c:v>England</c:v>
                </c:pt>
              </c:strCache>
            </c:strRef>
          </c:cat>
          <c:val>
            <c:numRef>
              <c:f>charts!$E$113:$E$116</c:f>
              <c:numCache>
                <c:formatCode>0.0%</c:formatCode>
                <c:ptCount val="4"/>
                <c:pt idx="0">
                  <c:v>-0.17307139984391606</c:v>
                </c:pt>
                <c:pt idx="1">
                  <c:v>-0.15477787757658923</c:v>
                </c:pt>
                <c:pt idx="2">
                  <c:v>-0.12449095767947804</c:v>
                </c:pt>
                <c:pt idx="3">
                  <c:v>-0.12717844957982349</c:v>
                </c:pt>
              </c:numCache>
            </c:numRef>
          </c:val>
          <c:extLst>
            <c:ext xmlns:c16="http://schemas.microsoft.com/office/drawing/2014/chart" uri="{C3380CC4-5D6E-409C-BE32-E72D297353CC}">
              <c16:uniqueId val="{00000001-0AF1-4618-B277-766B545C4394}"/>
            </c:ext>
          </c:extLst>
        </c:ser>
        <c:dLbls>
          <c:showLegendKey val="0"/>
          <c:showVal val="0"/>
          <c:showCatName val="0"/>
          <c:showSerName val="0"/>
          <c:showPercent val="0"/>
          <c:showBubbleSize val="0"/>
        </c:dLbls>
        <c:gapWidth val="219"/>
        <c:overlap val="-27"/>
        <c:axId val="716772360"/>
        <c:axId val="716769800"/>
      </c:barChart>
      <c:catAx>
        <c:axId val="71677236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6769800"/>
        <c:crosses val="autoZero"/>
        <c:auto val="1"/>
        <c:lblAlgn val="ctr"/>
        <c:lblOffset val="100"/>
        <c:noMultiLvlLbl val="0"/>
      </c:catAx>
      <c:valAx>
        <c:axId val="7167698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6772360"/>
        <c:crosses val="autoZero"/>
        <c:crossBetween val="between"/>
      </c:valAx>
      <c:spPr>
        <a:noFill/>
        <a:ln>
          <a:noFill/>
        </a:ln>
        <a:effectLst/>
      </c:spPr>
    </c:plotArea>
    <c:legend>
      <c:legendPos val="r"/>
      <c:legendEntry>
        <c:idx val="1"/>
        <c:txPr>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0.62464269169995457"/>
          <c:y val="1.6853208906394249E-2"/>
          <c:w val="0.37535730830004549"/>
          <c:h val="0.1531987907299539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882510180303369E-2"/>
          <c:y val="3.8069214192148967E-2"/>
          <c:w val="0.52399256448971854"/>
          <c:h val="0.8287182428963068"/>
        </c:manualLayout>
      </c:layout>
      <c:barChart>
        <c:barDir val="col"/>
        <c:grouping val="clustered"/>
        <c:varyColors val="0"/>
        <c:ser>
          <c:idx val="0"/>
          <c:order val="0"/>
          <c:tx>
            <c:strRef>
              <c:f>charts!$D$112</c:f>
              <c:strCache>
                <c:ptCount val="1"/>
                <c:pt idx="0">
                  <c:v>Passenger journeys</c:v>
                </c:pt>
              </c:strCache>
            </c:strRef>
          </c:tx>
          <c:spPr>
            <a:solidFill>
              <a:schemeClr val="accent1">
                <a:lumMod val="40000"/>
                <a:lumOff val="60000"/>
              </a:schemeClr>
            </a:solidFill>
            <a:ln>
              <a:noFill/>
            </a:ln>
            <a:effectLst/>
          </c:spPr>
          <c:invertIfNegative val="0"/>
          <c:cat>
            <c:strRef>
              <c:f>charts!$C$113:$C$116</c:f>
              <c:strCache>
                <c:ptCount val="4"/>
                <c:pt idx="0">
                  <c:v>CCN authorities</c:v>
                </c:pt>
                <c:pt idx="1">
                  <c:v>Other unitaries / mets</c:v>
                </c:pt>
                <c:pt idx="2">
                  <c:v>London</c:v>
                </c:pt>
                <c:pt idx="3">
                  <c:v>England</c:v>
                </c:pt>
              </c:strCache>
            </c:strRef>
          </c:cat>
          <c:val>
            <c:numRef>
              <c:f>charts!$D$113:$D$116</c:f>
              <c:numCache>
                <c:formatCode>0.0%</c:formatCode>
                <c:ptCount val="4"/>
                <c:pt idx="0">
                  <c:v>-0.1212904053824847</c:v>
                </c:pt>
                <c:pt idx="1">
                  <c:v>-9.9976238900628678E-2</c:v>
                </c:pt>
                <c:pt idx="2">
                  <c:v>-1.8065701806785239E-2</c:v>
                </c:pt>
                <c:pt idx="3">
                  <c:v>-6.3953543737770069E-2</c:v>
                </c:pt>
              </c:numCache>
            </c:numRef>
          </c:val>
          <c:extLst>
            <c:ext xmlns:c16="http://schemas.microsoft.com/office/drawing/2014/chart" uri="{C3380CC4-5D6E-409C-BE32-E72D297353CC}">
              <c16:uniqueId val="{00000000-4A7F-4D55-A505-8BE8B097C445}"/>
            </c:ext>
          </c:extLst>
        </c:ser>
        <c:ser>
          <c:idx val="1"/>
          <c:order val="1"/>
          <c:tx>
            <c:strRef>
              <c:f>charts!$E$112</c:f>
              <c:strCache>
                <c:ptCount val="1"/>
                <c:pt idx="0">
                  <c:v>Passenger journeys per resident</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charts!$C$113:$C$116</c:f>
              <c:strCache>
                <c:ptCount val="4"/>
                <c:pt idx="0">
                  <c:v>CCN authorities</c:v>
                </c:pt>
                <c:pt idx="1">
                  <c:v>Other unitaries / mets</c:v>
                </c:pt>
                <c:pt idx="2">
                  <c:v>London</c:v>
                </c:pt>
                <c:pt idx="3">
                  <c:v>England</c:v>
                </c:pt>
              </c:strCache>
            </c:strRef>
          </c:cat>
          <c:val>
            <c:numRef>
              <c:f>charts!$E$113:$E$116</c:f>
              <c:numCache>
                <c:formatCode>0.0%</c:formatCode>
                <c:ptCount val="4"/>
                <c:pt idx="0">
                  <c:v>-0.17307139984391606</c:v>
                </c:pt>
                <c:pt idx="1">
                  <c:v>-0.15477787757658923</c:v>
                </c:pt>
                <c:pt idx="2">
                  <c:v>-0.12449095767947804</c:v>
                </c:pt>
                <c:pt idx="3">
                  <c:v>-0.12717844957982349</c:v>
                </c:pt>
              </c:numCache>
            </c:numRef>
          </c:val>
          <c:extLst>
            <c:ext xmlns:c16="http://schemas.microsoft.com/office/drawing/2014/chart" uri="{C3380CC4-5D6E-409C-BE32-E72D297353CC}">
              <c16:uniqueId val="{00000001-4A7F-4D55-A505-8BE8B097C445}"/>
            </c:ext>
          </c:extLst>
        </c:ser>
        <c:dLbls>
          <c:showLegendKey val="0"/>
          <c:showVal val="0"/>
          <c:showCatName val="0"/>
          <c:showSerName val="0"/>
          <c:showPercent val="0"/>
          <c:showBubbleSize val="0"/>
        </c:dLbls>
        <c:gapWidth val="219"/>
        <c:overlap val="-27"/>
        <c:axId val="716772360"/>
        <c:axId val="716769800"/>
      </c:barChart>
      <c:catAx>
        <c:axId val="71677236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6769800"/>
        <c:crosses val="autoZero"/>
        <c:auto val="1"/>
        <c:lblAlgn val="ctr"/>
        <c:lblOffset val="100"/>
        <c:noMultiLvlLbl val="0"/>
      </c:catAx>
      <c:valAx>
        <c:axId val="7167698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6772360"/>
        <c:crosses val="autoZero"/>
        <c:crossBetween val="between"/>
      </c:valAx>
      <c:spPr>
        <a:noFill/>
        <a:ln>
          <a:noFill/>
        </a:ln>
        <a:effectLst/>
      </c:spPr>
    </c:plotArea>
    <c:legend>
      <c:legendPos val="r"/>
      <c:layout>
        <c:manualLayout>
          <c:xMode val="edge"/>
          <c:yMode val="edge"/>
          <c:x val="0.62464269169995457"/>
          <c:y val="1.6853208906394249E-2"/>
          <c:w val="0.37535730830004549"/>
          <c:h val="0.1531987907299539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[main_analysis_v19.xlsx]times_final!PivotTable15</c:name>
    <c:fmtId val="10"/>
  </c:pivotSource>
  <c:chart>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6.3303718341749832E-2"/>
          <c:y val="3.9228094212448258E-2"/>
          <c:w val="0.68852318858876138"/>
          <c:h val="0.47655006837353325"/>
        </c:manualLayout>
      </c:layout>
      <c:barChart>
        <c:barDir val="col"/>
        <c:grouping val="clustered"/>
        <c:varyColors val="0"/>
        <c:ser>
          <c:idx val="0"/>
          <c:order val="0"/>
          <c:tx>
            <c:strRef>
              <c:f>times_final!$T$7:$T$8</c:f>
              <c:strCache>
                <c:ptCount val="1"/>
                <c:pt idx="0">
                  <c:v>CCN</c:v>
                </c:pt>
              </c:strCache>
            </c:strRef>
          </c:tx>
          <c:spPr>
            <a:solidFill>
              <a:srgbClr val="0070C0">
                <a:alpha val="80000"/>
              </a:srgbClr>
            </a:solidFill>
            <a:ln>
              <a:noFill/>
            </a:ln>
            <a:effectLst/>
          </c:spPr>
          <c:invertIfNegative val="0"/>
          <c:cat>
            <c:strRef>
              <c:f>times_final!$S$9:$S$18</c:f>
              <c:strCache>
                <c:ptCount val="10"/>
                <c:pt idx="0">
                  <c:v>Employment centre (100 to 499 jobs)</c:v>
                </c:pt>
                <c:pt idx="1">
                  <c:v>Employment centre (500 to 4999 jobs)</c:v>
                </c:pt>
                <c:pt idx="2">
                  <c:v>Employment centre (5000+ jobs)</c:v>
                </c:pt>
                <c:pt idx="3">
                  <c:v>Town centre</c:v>
                </c:pt>
                <c:pt idx="4">
                  <c:v>Food store</c:v>
                </c:pt>
                <c:pt idx="5">
                  <c:v>GP</c:v>
                </c:pt>
                <c:pt idx="6">
                  <c:v>Hospital</c:v>
                </c:pt>
                <c:pt idx="7">
                  <c:v>Primary school</c:v>
                </c:pt>
                <c:pt idx="8">
                  <c:v>Secondary school</c:v>
                </c:pt>
                <c:pt idx="9">
                  <c:v>Further education</c:v>
                </c:pt>
              </c:strCache>
            </c:strRef>
          </c:cat>
          <c:val>
            <c:numRef>
              <c:f>times_final!$T$9:$T$18</c:f>
              <c:numCache>
                <c:formatCode>#,##0.0</c:formatCode>
                <c:ptCount val="10"/>
                <c:pt idx="0">
                  <c:v>93.524459801470684</c:v>
                </c:pt>
                <c:pt idx="1">
                  <c:v>92.954370535201662</c:v>
                </c:pt>
                <c:pt idx="2">
                  <c:v>36.762125574129456</c:v>
                </c:pt>
                <c:pt idx="3">
                  <c:v>78.533216666666661</c:v>
                </c:pt>
                <c:pt idx="4">
                  <c:v>95.068080555555554</c:v>
                </c:pt>
                <c:pt idx="5">
                  <c:v>91.946963888888888</c:v>
                </c:pt>
                <c:pt idx="6">
                  <c:v>26.260936111111114</c:v>
                </c:pt>
                <c:pt idx="7">
                  <c:v>97.538203597963957</c:v>
                </c:pt>
                <c:pt idx="8">
                  <c:v>82.536847515427539</c:v>
                </c:pt>
                <c:pt idx="9">
                  <c:v>73.775896929940359</c:v>
                </c:pt>
              </c:numCache>
            </c:numRef>
          </c:val>
          <c:extLst>
            <c:ext xmlns:c16="http://schemas.microsoft.com/office/drawing/2014/chart" uri="{C3380CC4-5D6E-409C-BE32-E72D297353CC}">
              <c16:uniqueId val="{00000000-34CA-4EC4-83F2-58A3B839A9A2}"/>
            </c:ext>
          </c:extLst>
        </c:ser>
        <c:ser>
          <c:idx val="1"/>
          <c:order val="1"/>
          <c:tx>
            <c:strRef>
              <c:f>times_final!$U$7:$U$8</c:f>
              <c:strCache>
                <c:ptCount val="1"/>
                <c:pt idx="0">
                  <c:v>Other unitaries /  mets</c:v>
                </c:pt>
              </c:strCache>
            </c:strRef>
          </c:tx>
          <c:spPr>
            <a:solidFill>
              <a:srgbClr val="FF9500">
                <a:alpha val="80000"/>
              </a:srgbClr>
            </a:solidFill>
            <a:ln>
              <a:noFill/>
            </a:ln>
            <a:effectLst/>
          </c:spPr>
          <c:invertIfNegative val="0"/>
          <c:cat>
            <c:strRef>
              <c:f>times_final!$S$9:$S$18</c:f>
              <c:strCache>
                <c:ptCount val="10"/>
                <c:pt idx="0">
                  <c:v>Employment centre (100 to 499 jobs)</c:v>
                </c:pt>
                <c:pt idx="1">
                  <c:v>Employment centre (500 to 4999 jobs)</c:v>
                </c:pt>
                <c:pt idx="2">
                  <c:v>Employment centre (5000+ jobs)</c:v>
                </c:pt>
                <c:pt idx="3">
                  <c:v>Town centre</c:v>
                </c:pt>
                <c:pt idx="4">
                  <c:v>Food store</c:v>
                </c:pt>
                <c:pt idx="5">
                  <c:v>GP</c:v>
                </c:pt>
                <c:pt idx="6">
                  <c:v>Hospital</c:v>
                </c:pt>
                <c:pt idx="7">
                  <c:v>Primary school</c:v>
                </c:pt>
                <c:pt idx="8">
                  <c:v>Secondary school</c:v>
                </c:pt>
                <c:pt idx="9">
                  <c:v>Further education</c:v>
                </c:pt>
              </c:strCache>
            </c:strRef>
          </c:cat>
          <c:val>
            <c:numRef>
              <c:f>times_final!$U$9:$U$18</c:f>
              <c:numCache>
                <c:formatCode>#,##0.0</c:formatCode>
                <c:ptCount val="10"/>
                <c:pt idx="0">
                  <c:v>99.103902445821731</c:v>
                </c:pt>
                <c:pt idx="1">
                  <c:v>99.031010456515986</c:v>
                </c:pt>
                <c:pt idx="2">
                  <c:v>68.992248924407988</c:v>
                </c:pt>
                <c:pt idx="3">
                  <c:v>90.004919512195116</c:v>
                </c:pt>
                <c:pt idx="4">
                  <c:v>98.322458536585373</c:v>
                </c:pt>
                <c:pt idx="5">
                  <c:v>97.791018292682921</c:v>
                </c:pt>
                <c:pt idx="6">
                  <c:v>39.590975609756093</c:v>
                </c:pt>
                <c:pt idx="7">
                  <c:v>99.786931365973089</c:v>
                </c:pt>
                <c:pt idx="8">
                  <c:v>96.909339724488532</c:v>
                </c:pt>
                <c:pt idx="9">
                  <c:v>89.790712941902839</c:v>
                </c:pt>
              </c:numCache>
            </c:numRef>
          </c:val>
          <c:extLst>
            <c:ext xmlns:c16="http://schemas.microsoft.com/office/drawing/2014/chart" uri="{C3380CC4-5D6E-409C-BE32-E72D297353CC}">
              <c16:uniqueId val="{00000001-34CA-4EC4-83F2-58A3B839A9A2}"/>
            </c:ext>
          </c:extLst>
        </c:ser>
        <c:ser>
          <c:idx val="2"/>
          <c:order val="2"/>
          <c:tx>
            <c:strRef>
              <c:f>times_final!$V$7:$V$8</c:f>
              <c:strCache>
                <c:ptCount val="1"/>
                <c:pt idx="0">
                  <c:v>London</c:v>
                </c:pt>
              </c:strCache>
            </c:strRef>
          </c:tx>
          <c:spPr>
            <a:solidFill>
              <a:srgbClr val="70AD47">
                <a:alpha val="80000"/>
              </a:srgbClr>
            </a:solidFill>
            <a:ln>
              <a:noFill/>
            </a:ln>
            <a:effectLst/>
          </c:spPr>
          <c:invertIfNegative val="0"/>
          <c:cat>
            <c:strRef>
              <c:f>times_final!$S$9:$S$18</c:f>
              <c:strCache>
                <c:ptCount val="10"/>
                <c:pt idx="0">
                  <c:v>Employment centre (100 to 499 jobs)</c:v>
                </c:pt>
                <c:pt idx="1">
                  <c:v>Employment centre (500 to 4999 jobs)</c:v>
                </c:pt>
                <c:pt idx="2">
                  <c:v>Employment centre (5000+ jobs)</c:v>
                </c:pt>
                <c:pt idx="3">
                  <c:v>Town centre</c:v>
                </c:pt>
                <c:pt idx="4">
                  <c:v>Food store</c:v>
                </c:pt>
                <c:pt idx="5">
                  <c:v>GP</c:v>
                </c:pt>
                <c:pt idx="6">
                  <c:v>Hospital</c:v>
                </c:pt>
                <c:pt idx="7">
                  <c:v>Primary school</c:v>
                </c:pt>
                <c:pt idx="8">
                  <c:v>Secondary school</c:v>
                </c:pt>
                <c:pt idx="9">
                  <c:v>Further education</c:v>
                </c:pt>
              </c:strCache>
            </c:strRef>
          </c:cat>
          <c:val>
            <c:numRef>
              <c:f>times_final!$V$9:$V$18</c:f>
              <c:numCache>
                <c:formatCode>#,##0.0</c:formatCode>
                <c:ptCount val="10"/>
                <c:pt idx="0">
                  <c:v>99.978237988542304</c:v>
                </c:pt>
                <c:pt idx="1">
                  <c:v>99.96893598476241</c:v>
                </c:pt>
                <c:pt idx="2">
                  <c:v>82.057232943744353</c:v>
                </c:pt>
                <c:pt idx="3">
                  <c:v>99.404066666666665</c:v>
                </c:pt>
                <c:pt idx="4">
                  <c:v>99.997893939393933</c:v>
                </c:pt>
                <c:pt idx="5">
                  <c:v>99.997893939393933</c:v>
                </c:pt>
                <c:pt idx="6">
                  <c:v>65.332739393939391</c:v>
                </c:pt>
                <c:pt idx="7">
                  <c:v>100</c:v>
                </c:pt>
                <c:pt idx="8">
                  <c:v>99.842790789596634</c:v>
                </c:pt>
                <c:pt idx="9">
                  <c:v>99.386025604430131</c:v>
                </c:pt>
              </c:numCache>
            </c:numRef>
          </c:val>
          <c:extLst>
            <c:ext xmlns:c16="http://schemas.microsoft.com/office/drawing/2014/chart" uri="{C3380CC4-5D6E-409C-BE32-E72D297353CC}">
              <c16:uniqueId val="{00000002-34CA-4EC4-83F2-58A3B839A9A2}"/>
            </c:ext>
          </c:extLst>
        </c:ser>
        <c:dLbls>
          <c:showLegendKey val="0"/>
          <c:showVal val="0"/>
          <c:showCatName val="0"/>
          <c:showSerName val="0"/>
          <c:showPercent val="0"/>
          <c:showBubbleSize val="0"/>
        </c:dLbls>
        <c:gapWidth val="185"/>
        <c:overlap val="-27"/>
        <c:axId val="720063880"/>
        <c:axId val="720062920"/>
      </c:barChart>
      <c:catAx>
        <c:axId val="7200638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5400000" spcFirstLastPara="1" vertOverflow="ellipsis"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20062920"/>
        <c:crosses val="autoZero"/>
        <c:auto val="1"/>
        <c:lblAlgn val="ctr"/>
        <c:lblOffset val="100"/>
        <c:noMultiLvlLbl val="0"/>
      </c:catAx>
      <c:valAx>
        <c:axId val="72006292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20063880"/>
        <c:crosses val="autoZero"/>
        <c:crossBetween val="between"/>
        <c:majorUnit val="20"/>
      </c:valAx>
      <c:spPr>
        <a:noFill/>
        <a:ln>
          <a:noFill/>
        </a:ln>
        <a:effectLst/>
      </c:spPr>
    </c:plotArea>
    <c:legend>
      <c:legendPos val="r"/>
      <c:layout>
        <c:manualLayout>
          <c:xMode val="edge"/>
          <c:yMode val="edge"/>
          <c:x val="0.76616588484386516"/>
          <c:y val="3.494642099024059E-2"/>
          <c:w val="0.2338341303478933"/>
          <c:h val="0.2251373328057883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584128799912715E-2"/>
          <c:y val="3.9331449496232324E-2"/>
          <c:w val="0.59991486084900547"/>
          <c:h val="0.76870422699178731"/>
        </c:manualLayout>
      </c:layout>
      <c:lineChart>
        <c:grouping val="standard"/>
        <c:varyColors val="0"/>
        <c:ser>
          <c:idx val="0"/>
          <c:order val="0"/>
          <c:tx>
            <c:strRef>
              <c:f>charts1!$C$28</c:f>
              <c:strCache>
                <c:ptCount val="1"/>
                <c:pt idx="0">
                  <c:v>CCN authorities (cash terms)</c:v>
                </c:pt>
              </c:strCache>
            </c:strRef>
          </c:tx>
          <c:spPr>
            <a:ln w="28575" cap="rnd">
              <a:solidFill>
                <a:srgbClr val="0070C0">
                  <a:alpha val="30000"/>
                </a:srgbClr>
              </a:solidFill>
              <a:prstDash val="solid"/>
              <a:round/>
            </a:ln>
            <a:effectLst/>
          </c:spPr>
          <c:marker>
            <c:symbol val="circle"/>
            <c:size val="7"/>
            <c:spPr>
              <a:solidFill>
                <a:schemeClr val="bg1"/>
              </a:solidFill>
              <a:ln w="9525">
                <a:solidFill>
                  <a:srgbClr val="0070C0">
                    <a:alpha val="30000"/>
                  </a:srgbClr>
                </a:solidFill>
              </a:ln>
              <a:effectLst/>
            </c:spPr>
          </c:marker>
          <c:cat>
            <c:strRef>
              <c:f>charts1!$D$20:$M$20</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charts1!$D$28:$M$28</c:f>
              <c:numCache>
                <c:formatCode>0.0%</c:formatCode>
                <c:ptCount val="10"/>
                <c:pt idx="0">
                  <c:v>0</c:v>
                </c:pt>
                <c:pt idx="1">
                  <c:v>9.1369941576255886E-3</c:v>
                </c:pt>
                <c:pt idx="2">
                  <c:v>-3.2624525312447195E-2</c:v>
                </c:pt>
                <c:pt idx="3">
                  <c:v>-9.0840843141981487E-2</c:v>
                </c:pt>
                <c:pt idx="4">
                  <c:v>-8.5095757322888321E-2</c:v>
                </c:pt>
                <c:pt idx="5">
                  <c:v>-7.6249170010985967E-2</c:v>
                </c:pt>
                <c:pt idx="6">
                  <c:v>-0.10763821533186135</c:v>
                </c:pt>
                <c:pt idx="7">
                  <c:v>-0.14196223612891545</c:v>
                </c:pt>
                <c:pt idx="8">
                  <c:v>-0.19490199581720236</c:v>
                </c:pt>
                <c:pt idx="9">
                  <c:v>-0.18501760702002157</c:v>
                </c:pt>
              </c:numCache>
            </c:numRef>
          </c:val>
          <c:smooth val="0"/>
          <c:extLst>
            <c:ext xmlns:c16="http://schemas.microsoft.com/office/drawing/2014/chart" uri="{C3380CC4-5D6E-409C-BE32-E72D297353CC}">
              <c16:uniqueId val="{00000000-3FCE-4331-95DB-BB9ED8392736}"/>
            </c:ext>
          </c:extLst>
        </c:ser>
        <c:ser>
          <c:idx val="3"/>
          <c:order val="1"/>
          <c:tx>
            <c:strRef>
              <c:f>charts1!$C$29</c:f>
              <c:strCache>
                <c:ptCount val="1"/>
                <c:pt idx="0">
                  <c:v>CCN authorities (real terms)</c:v>
                </c:pt>
              </c:strCache>
            </c:strRef>
          </c:tx>
          <c:spPr>
            <a:ln w="28575" cap="rnd">
              <a:solidFill>
                <a:srgbClr val="0070C0"/>
              </a:solidFill>
              <a:round/>
            </a:ln>
            <a:effectLst/>
          </c:spPr>
          <c:marker>
            <c:symbol val="circle"/>
            <c:size val="7"/>
            <c:spPr>
              <a:solidFill>
                <a:schemeClr val="bg1"/>
              </a:solidFill>
              <a:ln w="9525">
                <a:solidFill>
                  <a:srgbClr val="0070C0"/>
                </a:solidFill>
              </a:ln>
              <a:effectLst/>
            </c:spPr>
          </c:marker>
          <c:val>
            <c:numRef>
              <c:f>charts1!$D$29:$M$29</c:f>
              <c:numCache>
                <c:formatCode>0.0%</c:formatCode>
                <c:ptCount val="10"/>
                <c:pt idx="0">
                  <c:v>0</c:v>
                </c:pt>
                <c:pt idx="1">
                  <c:v>-7.8552269937745001E-3</c:v>
                </c:pt>
                <c:pt idx="2">
                  <c:v>-6.3211777386328882E-2</c:v>
                </c:pt>
                <c:pt idx="3">
                  <c:v>-0.13735427489163687</c:v>
                </c:pt>
                <c:pt idx="4">
                  <c:v>-0.14833558495597143</c:v>
                </c:pt>
                <c:pt idx="5">
                  <c:v>-0.15194300832191876</c:v>
                </c:pt>
                <c:pt idx="6">
                  <c:v>-0.18775516652023216</c:v>
                </c:pt>
                <c:pt idx="7">
                  <c:v>-0.23706080297954291</c:v>
                </c:pt>
                <c:pt idx="8">
                  <c:v>-0.29601936495441317</c:v>
                </c:pt>
                <c:pt idx="9">
                  <c:v>-0.30063834412969792</c:v>
                </c:pt>
              </c:numCache>
            </c:numRef>
          </c:val>
          <c:smooth val="0"/>
          <c:extLst>
            <c:ext xmlns:c16="http://schemas.microsoft.com/office/drawing/2014/chart" uri="{C3380CC4-5D6E-409C-BE32-E72D297353CC}">
              <c16:uniqueId val="{00000001-3FCE-4331-95DB-BB9ED8392736}"/>
            </c:ext>
          </c:extLst>
        </c:ser>
        <c:dLbls>
          <c:showLegendKey val="0"/>
          <c:showVal val="0"/>
          <c:showCatName val="0"/>
          <c:showSerName val="0"/>
          <c:showPercent val="0"/>
          <c:showBubbleSize val="0"/>
        </c:dLbls>
        <c:marker val="1"/>
        <c:smooth val="0"/>
        <c:axId val="376077232"/>
        <c:axId val="458219056"/>
      </c:lineChart>
      <c:catAx>
        <c:axId val="376077232"/>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5400000" spcFirstLastPara="1" vertOverflow="ellipsis"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58219056"/>
        <c:crosses val="autoZero"/>
        <c:auto val="1"/>
        <c:lblAlgn val="ctr"/>
        <c:lblOffset val="100"/>
        <c:noMultiLvlLbl val="0"/>
      </c:catAx>
      <c:valAx>
        <c:axId val="4582190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76077232"/>
        <c:crosses val="autoZero"/>
        <c:crossBetween val="midCat"/>
      </c:valAx>
      <c:spPr>
        <a:noFill/>
        <a:ln>
          <a:noFill/>
        </a:ln>
        <a:effectLst/>
      </c:spPr>
    </c:plotArea>
    <c:legend>
      <c:legendPos val="r"/>
      <c:layout>
        <c:manualLayout>
          <c:xMode val="edge"/>
          <c:yMode val="edge"/>
          <c:x val="0.69121875775168318"/>
          <c:y val="4.7406491159710989E-2"/>
          <c:w val="0.30878124224831682"/>
          <c:h val="0.2325404106040142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852654898065155E-2"/>
          <c:y val="5.8448058369311891E-2"/>
          <c:w val="0.58521247210258909"/>
          <c:h val="0.68234201109416714"/>
        </c:manualLayout>
      </c:layout>
      <c:barChart>
        <c:barDir val="col"/>
        <c:grouping val="stacked"/>
        <c:varyColors val="0"/>
        <c:ser>
          <c:idx val="1"/>
          <c:order val="0"/>
          <c:tx>
            <c:strRef>
              <c:f>charts1!$C$41</c:f>
              <c:strCache>
                <c:ptCount val="1"/>
                <c:pt idx="0">
                  <c:v>Concessionary travel</c:v>
                </c:pt>
              </c:strCache>
            </c:strRef>
          </c:tx>
          <c:spPr>
            <a:solidFill>
              <a:schemeClr val="accent5">
                <a:lumMod val="50000"/>
              </a:schemeClr>
            </a:solidFill>
            <a:ln>
              <a:noFill/>
            </a:ln>
            <a:effectLst/>
          </c:spPr>
          <c:invertIfNegative val="0"/>
          <c:cat>
            <c:strRef>
              <c:f>charts1!$D$39:$M$39</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charts1!$D$41:$M$41</c:f>
              <c:numCache>
                <c:formatCode>0.0</c:formatCode>
                <c:ptCount val="10"/>
                <c:pt idx="0">
                  <c:v>0</c:v>
                </c:pt>
                <c:pt idx="1">
                  <c:v>15.219266190606163</c:v>
                </c:pt>
                <c:pt idx="2">
                  <c:v>1.3508542882034362</c:v>
                </c:pt>
                <c:pt idx="3">
                  <c:v>1.1527822343729213</c:v>
                </c:pt>
                <c:pt idx="4">
                  <c:v>12.728312424664182</c:v>
                </c:pt>
                <c:pt idx="5">
                  <c:v>18.522669647342752</c:v>
                </c:pt>
                <c:pt idx="6">
                  <c:v>16.477152100702028</c:v>
                </c:pt>
                <c:pt idx="7">
                  <c:v>17.922160422135164</c:v>
                </c:pt>
                <c:pt idx="8">
                  <c:v>-11.374508469976092</c:v>
                </c:pt>
                <c:pt idx="9">
                  <c:v>-11.822727897919606</c:v>
                </c:pt>
              </c:numCache>
            </c:numRef>
          </c:val>
          <c:extLst>
            <c:ext xmlns:c16="http://schemas.microsoft.com/office/drawing/2014/chart" uri="{C3380CC4-5D6E-409C-BE32-E72D297353CC}">
              <c16:uniqueId val="{00000000-EAE5-4953-B198-64BB87E48A19}"/>
            </c:ext>
          </c:extLst>
        </c:ser>
        <c:ser>
          <c:idx val="0"/>
          <c:order val="1"/>
          <c:tx>
            <c:strRef>
              <c:f>charts1!$C$40</c:f>
              <c:strCache>
                <c:ptCount val="1"/>
                <c:pt idx="0">
                  <c:v>Net public transport support</c:v>
                </c:pt>
              </c:strCache>
            </c:strRef>
          </c:tx>
          <c:spPr>
            <a:solidFill>
              <a:schemeClr val="accent5"/>
            </a:solidFill>
            <a:ln>
              <a:noFill/>
            </a:ln>
            <a:effectLst/>
          </c:spPr>
          <c:invertIfNegative val="0"/>
          <c:cat>
            <c:strRef>
              <c:f>charts1!$D$39:$M$39</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charts1!$D$40:$M$40</c:f>
              <c:numCache>
                <c:formatCode>0.0</c:formatCode>
                <c:ptCount val="10"/>
                <c:pt idx="0">
                  <c:v>0</c:v>
                </c:pt>
                <c:pt idx="1">
                  <c:v>-6.8217579322475501</c:v>
                </c:pt>
                <c:pt idx="2">
                  <c:v>-23.371171041880444</c:v>
                </c:pt>
                <c:pt idx="3">
                  <c:v>-34.800979153048331</c:v>
                </c:pt>
                <c:pt idx="4">
                  <c:v>-42.063091959334997</c:v>
                </c:pt>
                <c:pt idx="5">
                  <c:v>-40.301658455421915</c:v>
                </c:pt>
                <c:pt idx="6">
                  <c:v>-60.184299571553254</c:v>
                </c:pt>
                <c:pt idx="7">
                  <c:v>-84.861111769520718</c:v>
                </c:pt>
                <c:pt idx="8">
                  <c:v>-88.931631325521678</c:v>
                </c:pt>
                <c:pt idx="9">
                  <c:v>-80.053026520368462</c:v>
                </c:pt>
              </c:numCache>
            </c:numRef>
          </c:val>
          <c:extLst>
            <c:ext xmlns:c16="http://schemas.microsoft.com/office/drawing/2014/chart" uri="{C3380CC4-5D6E-409C-BE32-E72D297353CC}">
              <c16:uniqueId val="{00000001-EAE5-4953-B198-64BB87E48A19}"/>
            </c:ext>
          </c:extLst>
        </c:ser>
        <c:ser>
          <c:idx val="2"/>
          <c:order val="2"/>
          <c:tx>
            <c:strRef>
              <c:f>charts1!$C$42</c:f>
              <c:strCache>
                <c:ptCount val="1"/>
                <c:pt idx="0">
                  <c:v>BSOG</c:v>
                </c:pt>
              </c:strCache>
            </c:strRef>
          </c:tx>
          <c:spPr>
            <a:solidFill>
              <a:schemeClr val="accent5">
                <a:lumMod val="40000"/>
                <a:lumOff val="60000"/>
              </a:schemeClr>
            </a:solidFill>
            <a:ln>
              <a:noFill/>
            </a:ln>
            <a:effectLst/>
          </c:spPr>
          <c:invertIfNegative val="0"/>
          <c:cat>
            <c:strRef>
              <c:f>charts1!$D$39:$M$39</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charts1!$D$42:$M$42</c:f>
              <c:numCache>
                <c:formatCode>0.0</c:formatCode>
                <c:ptCount val="10"/>
                <c:pt idx="0">
                  <c:v>0</c:v>
                </c:pt>
                <c:pt idx="1">
                  <c:v>-2.3246481144618656</c:v>
                </c:pt>
                <c:pt idx="2">
                  <c:v>0.33657962245013096</c:v>
                </c:pt>
                <c:pt idx="3">
                  <c:v>-26.728741737293859</c:v>
                </c:pt>
                <c:pt idx="4">
                  <c:v>-27.223714883275221</c:v>
                </c:pt>
                <c:pt idx="5">
                  <c:v>-28.899663008553972</c:v>
                </c:pt>
                <c:pt idx="6">
                  <c:v>-27.83408551806167</c:v>
                </c:pt>
                <c:pt idx="7">
                  <c:v>-27.415580444257529</c:v>
                </c:pt>
                <c:pt idx="8">
                  <c:v>-29.234553997808433</c:v>
                </c:pt>
                <c:pt idx="9">
                  <c:v>-31.095326903165869</c:v>
                </c:pt>
              </c:numCache>
            </c:numRef>
          </c:val>
          <c:extLst>
            <c:ext xmlns:c16="http://schemas.microsoft.com/office/drawing/2014/chart" uri="{C3380CC4-5D6E-409C-BE32-E72D297353CC}">
              <c16:uniqueId val="{00000002-EAE5-4953-B198-64BB87E48A19}"/>
            </c:ext>
          </c:extLst>
        </c:ser>
        <c:dLbls>
          <c:showLegendKey val="0"/>
          <c:showVal val="0"/>
          <c:showCatName val="0"/>
          <c:showSerName val="0"/>
          <c:showPercent val="0"/>
          <c:showBubbleSize val="0"/>
        </c:dLbls>
        <c:gapWidth val="150"/>
        <c:overlap val="100"/>
        <c:axId val="712524104"/>
        <c:axId val="712526024"/>
      </c:barChart>
      <c:lineChart>
        <c:grouping val="standard"/>
        <c:varyColors val="0"/>
        <c:ser>
          <c:idx val="3"/>
          <c:order val="3"/>
          <c:tx>
            <c:strRef>
              <c:f>charts1!$C$43</c:f>
              <c:strCache>
                <c:ptCount val="1"/>
                <c:pt idx="0">
                  <c:v>Total government support</c:v>
                </c:pt>
              </c:strCache>
            </c:strRef>
          </c:tx>
          <c:spPr>
            <a:ln w="28575" cap="rnd">
              <a:solidFill>
                <a:schemeClr val="tx1"/>
              </a:solidFill>
              <a:round/>
            </a:ln>
            <a:effectLst/>
          </c:spPr>
          <c:marker>
            <c:symbol val="circle"/>
            <c:size val="7"/>
            <c:spPr>
              <a:solidFill>
                <a:schemeClr val="bg1"/>
              </a:solidFill>
              <a:ln w="9525">
                <a:solidFill>
                  <a:schemeClr val="tx1"/>
                </a:solidFill>
              </a:ln>
              <a:effectLst/>
            </c:spPr>
          </c:marker>
          <c:cat>
            <c:strRef>
              <c:f>charts1!$D$39:$M$39</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charts1!$D$43:$M$43</c:f>
              <c:numCache>
                <c:formatCode>0.0</c:formatCode>
                <c:ptCount val="10"/>
                <c:pt idx="0">
                  <c:v>0</c:v>
                </c:pt>
                <c:pt idx="1">
                  <c:v>6.0728601438967189</c:v>
                </c:pt>
                <c:pt idx="2">
                  <c:v>-21.683737131226849</c:v>
                </c:pt>
                <c:pt idx="3">
                  <c:v>-60.37693865596907</c:v>
                </c:pt>
                <c:pt idx="4">
                  <c:v>-56.558494417945894</c:v>
                </c:pt>
                <c:pt idx="5">
                  <c:v>-50.678651816633078</c:v>
                </c:pt>
                <c:pt idx="6">
                  <c:v>-71.541232988912839</c:v>
                </c:pt>
                <c:pt idx="7">
                  <c:v>-94.354531791642785</c:v>
                </c:pt>
                <c:pt idx="8">
                  <c:v>-129.5406937933061</c:v>
                </c:pt>
                <c:pt idx="9">
                  <c:v>-122.97108132145388</c:v>
                </c:pt>
              </c:numCache>
            </c:numRef>
          </c:val>
          <c:smooth val="0"/>
          <c:extLst>
            <c:ext xmlns:c16="http://schemas.microsoft.com/office/drawing/2014/chart" uri="{C3380CC4-5D6E-409C-BE32-E72D297353CC}">
              <c16:uniqueId val="{00000003-EAE5-4953-B198-64BB87E48A19}"/>
            </c:ext>
          </c:extLst>
        </c:ser>
        <c:dLbls>
          <c:showLegendKey val="0"/>
          <c:showVal val="0"/>
          <c:showCatName val="0"/>
          <c:showSerName val="0"/>
          <c:showPercent val="0"/>
          <c:showBubbleSize val="0"/>
        </c:dLbls>
        <c:marker val="1"/>
        <c:smooth val="0"/>
        <c:axId val="712524104"/>
        <c:axId val="712526024"/>
      </c:lineChart>
      <c:catAx>
        <c:axId val="7125241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9525" cap="flat" cmpd="sng" algn="ctr">
            <a:solidFill>
              <a:schemeClr val="tx1"/>
            </a:solidFill>
            <a:round/>
          </a:ln>
          <a:effectLst/>
        </c:spPr>
        <c:txPr>
          <a:bodyPr rot="-5400000" spcFirstLastPara="1" vertOverflow="ellipsis"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2526024"/>
        <c:crosses val="autoZero"/>
        <c:auto val="1"/>
        <c:lblAlgn val="ctr"/>
        <c:lblOffset val="100"/>
        <c:noMultiLvlLbl val="0"/>
      </c:catAx>
      <c:valAx>
        <c:axId val="712526024"/>
        <c:scaling>
          <c:orientation val="minMax"/>
        </c:scaling>
        <c:delete val="0"/>
        <c:axPos val="l"/>
        <c:majorGridlines>
          <c:spPr>
            <a:ln w="9525" cap="flat" cmpd="sng" algn="ctr">
              <a:solidFill>
                <a:schemeClr val="tx1">
                  <a:lumMod val="15000"/>
                  <a:lumOff val="85000"/>
                </a:schemeClr>
              </a:solidFill>
              <a:round/>
            </a:ln>
            <a:effectLst/>
          </c:spPr>
        </c:majorGridlines>
        <c:numFmt formatCode="\£0&quot;m&quot;"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2524104"/>
        <c:crosses val="autoZero"/>
        <c:crossBetween val="between"/>
      </c:valAx>
      <c:spPr>
        <a:noFill/>
        <a:ln>
          <a:noFill/>
        </a:ln>
        <a:effectLst/>
      </c:spPr>
    </c:plotArea>
    <c:legend>
      <c:legendPos val="r"/>
      <c:layout>
        <c:manualLayout>
          <c:xMode val="edge"/>
          <c:yMode val="edge"/>
          <c:x val="0.68202532412552674"/>
          <c:y val="7.6819993899167952E-2"/>
          <c:w val="0.29941183567753971"/>
          <c:h val="0.2471468283594332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584128799912715E-2"/>
          <c:y val="3.9331449496232324E-2"/>
          <c:w val="0.59991486084900547"/>
          <c:h val="0.76870422699178731"/>
        </c:manualLayout>
      </c:layout>
      <c:lineChart>
        <c:grouping val="standard"/>
        <c:varyColors val="0"/>
        <c:ser>
          <c:idx val="1"/>
          <c:order val="0"/>
          <c:tx>
            <c:strRef>
              <c:f>charts!$C$39</c:f>
              <c:strCache>
                <c:ptCount val="1"/>
                <c:pt idx="0">
                  <c:v>Other unitaries / mets</c:v>
                </c:pt>
              </c:strCache>
            </c:strRef>
          </c:tx>
          <c:spPr>
            <a:ln w="28575" cap="rnd">
              <a:solidFill>
                <a:srgbClr val="FF9900"/>
              </a:solidFill>
              <a:round/>
            </a:ln>
            <a:effectLst/>
          </c:spPr>
          <c:marker>
            <c:symbol val="circle"/>
            <c:size val="7"/>
            <c:spPr>
              <a:solidFill>
                <a:schemeClr val="bg1"/>
              </a:solidFill>
              <a:ln w="9525">
                <a:solidFill>
                  <a:srgbClr val="FF9900"/>
                </a:solidFill>
              </a:ln>
              <a:effectLst/>
            </c:spPr>
          </c:marker>
          <c:cat>
            <c:strRef>
              <c:f>charts!$D$20:$M$20</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charts!$D$39:$M$39</c:f>
              <c:numCache>
                <c:formatCode>0.0%</c:formatCode>
                <c:ptCount val="10"/>
                <c:pt idx="0">
                  <c:v>0</c:v>
                </c:pt>
                <c:pt idx="1">
                  <c:v>1.0660373865543527E-2</c:v>
                </c:pt>
                <c:pt idx="2">
                  <c:v>-1.4844021132593643E-2</c:v>
                </c:pt>
                <c:pt idx="3">
                  <c:v>-1.685749687189686E-2</c:v>
                </c:pt>
                <c:pt idx="4">
                  <c:v>-2.3935505839618343E-2</c:v>
                </c:pt>
                <c:pt idx="5">
                  <c:v>-3.6847796728690652E-2</c:v>
                </c:pt>
                <c:pt idx="6">
                  <c:v>-5.3958028490072474E-2</c:v>
                </c:pt>
                <c:pt idx="7">
                  <c:v>-6.1336027380454627E-2</c:v>
                </c:pt>
                <c:pt idx="8">
                  <c:v>-6.4454526529479805E-2</c:v>
                </c:pt>
                <c:pt idx="9">
                  <c:v>-7.7296783921627976E-2</c:v>
                </c:pt>
              </c:numCache>
            </c:numRef>
          </c:val>
          <c:smooth val="0"/>
          <c:extLst>
            <c:ext xmlns:c16="http://schemas.microsoft.com/office/drawing/2014/chart" uri="{C3380CC4-5D6E-409C-BE32-E72D297353CC}">
              <c16:uniqueId val="{00000000-E0E0-4B5A-AC47-46CE274069A0}"/>
            </c:ext>
          </c:extLst>
        </c:ser>
        <c:ser>
          <c:idx val="2"/>
          <c:order val="1"/>
          <c:tx>
            <c:strRef>
              <c:f>charts!$C$40</c:f>
              <c:strCache>
                <c:ptCount val="1"/>
                <c:pt idx="0">
                  <c:v>London</c:v>
                </c:pt>
              </c:strCache>
            </c:strRef>
          </c:tx>
          <c:spPr>
            <a:ln w="28575" cap="rnd">
              <a:solidFill>
                <a:schemeClr val="accent6"/>
              </a:solidFill>
              <a:round/>
            </a:ln>
            <a:effectLst/>
          </c:spPr>
          <c:marker>
            <c:symbol val="circle"/>
            <c:size val="7"/>
            <c:spPr>
              <a:solidFill>
                <a:schemeClr val="bg1"/>
              </a:solidFill>
              <a:ln w="9525">
                <a:solidFill>
                  <a:schemeClr val="accent6"/>
                </a:solidFill>
              </a:ln>
              <a:effectLst/>
            </c:spPr>
          </c:marker>
          <c:cat>
            <c:strRef>
              <c:f>charts!$D$20:$M$20</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charts!$D$40:$M$40</c:f>
              <c:numCache>
                <c:formatCode>0.0%</c:formatCode>
                <c:ptCount val="10"/>
                <c:pt idx="0">
                  <c:v>0</c:v>
                </c:pt>
                <c:pt idx="1">
                  <c:v>-0.13462179120983542</c:v>
                </c:pt>
                <c:pt idx="2">
                  <c:v>-0.16696379961511121</c:v>
                </c:pt>
                <c:pt idx="3">
                  <c:v>-0.17573862477232371</c:v>
                </c:pt>
                <c:pt idx="4">
                  <c:v>-9.6833876169291511E-2</c:v>
                </c:pt>
                <c:pt idx="5">
                  <c:v>-5.4974418974721107E-2</c:v>
                </c:pt>
                <c:pt idx="6">
                  <c:v>-1.6161088907943877E-2</c:v>
                </c:pt>
                <c:pt idx="7">
                  <c:v>2.3645783826101496E-2</c:v>
                </c:pt>
                <c:pt idx="8">
                  <c:v>3.1859552214713593E-2</c:v>
                </c:pt>
                <c:pt idx="9">
                  <c:v>-8.3618542207833046E-2</c:v>
                </c:pt>
              </c:numCache>
            </c:numRef>
          </c:val>
          <c:smooth val="0"/>
          <c:extLst>
            <c:ext xmlns:c16="http://schemas.microsoft.com/office/drawing/2014/chart" uri="{C3380CC4-5D6E-409C-BE32-E72D297353CC}">
              <c16:uniqueId val="{00000001-E0E0-4B5A-AC47-46CE274069A0}"/>
            </c:ext>
          </c:extLst>
        </c:ser>
        <c:ser>
          <c:idx val="0"/>
          <c:order val="2"/>
          <c:tx>
            <c:strRef>
              <c:f>charts!$C$38</c:f>
              <c:strCache>
                <c:ptCount val="1"/>
                <c:pt idx="0">
                  <c:v>CCN authorities</c:v>
                </c:pt>
              </c:strCache>
            </c:strRef>
          </c:tx>
          <c:spPr>
            <a:ln w="28575" cap="rnd">
              <a:solidFill>
                <a:schemeClr val="accent1"/>
              </a:solidFill>
              <a:round/>
            </a:ln>
            <a:effectLst/>
          </c:spPr>
          <c:marker>
            <c:symbol val="circle"/>
            <c:size val="7"/>
            <c:spPr>
              <a:solidFill>
                <a:schemeClr val="bg1"/>
              </a:solidFill>
              <a:ln w="9525">
                <a:solidFill>
                  <a:srgbClr val="0070C0"/>
                </a:solidFill>
              </a:ln>
              <a:effectLst/>
            </c:spPr>
          </c:marker>
          <c:cat>
            <c:strRef>
              <c:f>charts!$D$20:$M$20</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charts!$D$38:$M$38</c:f>
              <c:numCache>
                <c:formatCode>0.0%</c:formatCode>
                <c:ptCount val="10"/>
                <c:pt idx="0">
                  <c:v>0</c:v>
                </c:pt>
                <c:pt idx="1">
                  <c:v>1.6096884922344623E-2</c:v>
                </c:pt>
                <c:pt idx="2">
                  <c:v>-4.2209962030665404E-2</c:v>
                </c:pt>
                <c:pt idx="3">
                  <c:v>-6.4499031972393817E-2</c:v>
                </c:pt>
                <c:pt idx="4">
                  <c:v>-5.6230795596054928E-2</c:v>
                </c:pt>
                <c:pt idx="5">
                  <c:v>-4.1747369074598306E-2</c:v>
                </c:pt>
                <c:pt idx="6">
                  <c:v>-8.3780676538418142E-2</c:v>
                </c:pt>
                <c:pt idx="7">
                  <c:v>-0.12831289514824551</c:v>
                </c:pt>
                <c:pt idx="8">
                  <c:v>-0.19227327197750699</c:v>
                </c:pt>
                <c:pt idx="9">
                  <c:v>-0.17611336607531414</c:v>
                </c:pt>
              </c:numCache>
            </c:numRef>
          </c:val>
          <c:smooth val="0"/>
          <c:extLst>
            <c:ext xmlns:c16="http://schemas.microsoft.com/office/drawing/2014/chart" uri="{C3380CC4-5D6E-409C-BE32-E72D297353CC}">
              <c16:uniqueId val="{00000002-E0E0-4B5A-AC47-46CE274069A0}"/>
            </c:ext>
          </c:extLst>
        </c:ser>
        <c:dLbls>
          <c:showLegendKey val="0"/>
          <c:showVal val="0"/>
          <c:showCatName val="0"/>
          <c:showSerName val="0"/>
          <c:showPercent val="0"/>
          <c:showBubbleSize val="0"/>
        </c:dLbls>
        <c:marker val="1"/>
        <c:smooth val="0"/>
        <c:axId val="376077232"/>
        <c:axId val="458219056"/>
      </c:lineChart>
      <c:catAx>
        <c:axId val="376077232"/>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5400000" spcFirstLastPara="1" vertOverflow="ellipsis"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58219056"/>
        <c:crosses val="autoZero"/>
        <c:auto val="1"/>
        <c:lblAlgn val="ctr"/>
        <c:lblOffset val="100"/>
        <c:noMultiLvlLbl val="0"/>
      </c:catAx>
      <c:valAx>
        <c:axId val="4582190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76077232"/>
        <c:crosses val="autoZero"/>
        <c:crossBetween val="midCat"/>
      </c:valAx>
      <c:spPr>
        <a:noFill/>
        <a:ln>
          <a:noFill/>
        </a:ln>
        <a:effectLst/>
      </c:spPr>
    </c:plotArea>
    <c:legend>
      <c:legendPos val="r"/>
      <c:layout>
        <c:manualLayout>
          <c:xMode val="edge"/>
          <c:yMode val="edge"/>
          <c:x val="0.71683979197848202"/>
          <c:y val="3.8507941700697136E-2"/>
          <c:w val="0.28316020802151798"/>
          <c:h val="0.268823554313775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567655197413806E-2"/>
          <c:y val="3.7545032621499677E-2"/>
          <c:w val="0.5971634886769166"/>
          <c:h val="0.74785520458903376"/>
        </c:manualLayout>
      </c:layout>
      <c:lineChart>
        <c:grouping val="standard"/>
        <c:varyColors val="0"/>
        <c:ser>
          <c:idx val="0"/>
          <c:order val="0"/>
          <c:tx>
            <c:strRef>
              <c:f>charts1!$C$77</c:f>
              <c:strCache>
                <c:ptCount val="1"/>
                <c:pt idx="0">
                  <c:v>Additional costs</c:v>
                </c:pt>
              </c:strCache>
            </c:strRef>
          </c:tx>
          <c:spPr>
            <a:ln w="28575" cap="rnd">
              <a:solidFill>
                <a:srgbClr val="FF0000"/>
              </a:solidFill>
              <a:round/>
            </a:ln>
            <a:effectLst/>
          </c:spPr>
          <c:marker>
            <c:symbol val="circle"/>
            <c:size val="7"/>
            <c:spPr>
              <a:solidFill>
                <a:schemeClr val="bg1"/>
              </a:solidFill>
              <a:ln w="9525">
                <a:solidFill>
                  <a:srgbClr val="FF0000"/>
                </a:solidFill>
              </a:ln>
              <a:effectLst/>
            </c:spPr>
          </c:marker>
          <c:cat>
            <c:strRef>
              <c:f>charts1!$D$76:$M$76</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charts1!$D$77:$M$77</c:f>
              <c:numCache>
                <c:formatCode>0.0%</c:formatCode>
                <c:ptCount val="10"/>
                <c:pt idx="0">
                  <c:v>0</c:v>
                </c:pt>
                <c:pt idx="1">
                  <c:v>1.5142824579681857E-2</c:v>
                </c:pt>
                <c:pt idx="2">
                  <c:v>3.0143628292575997E-2</c:v>
                </c:pt>
                <c:pt idx="3">
                  <c:v>5.4661071340295297E-2</c:v>
                </c:pt>
                <c:pt idx="4">
                  <c:v>7.4023173904886885E-2</c:v>
                </c:pt>
                <c:pt idx="5">
                  <c:v>9.3084396389681689E-2</c:v>
                </c:pt>
                <c:pt idx="6">
                  <c:v>0.10813105578070314</c:v>
                </c:pt>
                <c:pt idx="7">
                  <c:v>0.12331190226723243</c:v>
                </c:pt>
                <c:pt idx="8">
                  <c:v>0.1364892663131867</c:v>
                </c:pt>
                <c:pt idx="9">
                  <c:v>0.1493654177921302</c:v>
                </c:pt>
              </c:numCache>
            </c:numRef>
          </c:val>
          <c:smooth val="0"/>
          <c:extLst>
            <c:ext xmlns:c16="http://schemas.microsoft.com/office/drawing/2014/chart" uri="{C3380CC4-5D6E-409C-BE32-E72D297353CC}">
              <c16:uniqueId val="{00000000-2C8C-4652-8FA2-0014A9F20810}"/>
            </c:ext>
          </c:extLst>
        </c:ser>
        <c:dLbls>
          <c:showLegendKey val="0"/>
          <c:showVal val="0"/>
          <c:showCatName val="0"/>
          <c:showSerName val="0"/>
          <c:showPercent val="0"/>
          <c:showBubbleSize val="0"/>
        </c:dLbls>
        <c:marker val="1"/>
        <c:smooth val="0"/>
        <c:axId val="716752200"/>
        <c:axId val="716751240"/>
      </c:lineChart>
      <c:catAx>
        <c:axId val="7167522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9525" cap="flat" cmpd="sng" algn="ctr">
            <a:solidFill>
              <a:schemeClr val="tx1"/>
            </a:solidFill>
            <a:round/>
          </a:ln>
          <a:effectLst/>
        </c:spPr>
        <c:txPr>
          <a:bodyPr rot="-5400000" spcFirstLastPara="1" vertOverflow="ellipsis"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6751240"/>
        <c:crosses val="autoZero"/>
        <c:auto val="1"/>
        <c:lblAlgn val="ctr"/>
        <c:lblOffset val="100"/>
        <c:noMultiLvlLbl val="0"/>
      </c:catAx>
      <c:valAx>
        <c:axId val="716751240"/>
        <c:scaling>
          <c:orientation val="minMax"/>
          <c:max val="0.2"/>
          <c:min val="-0.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6752200"/>
        <c:crosses val="autoZero"/>
        <c:crossBetween val="midCat"/>
      </c:valAx>
      <c:spPr>
        <a:noFill/>
        <a:ln>
          <a:noFill/>
        </a:ln>
        <a:effectLst/>
      </c:spPr>
    </c:plotArea>
    <c:legend>
      <c:legendPos val="r"/>
      <c:layout>
        <c:manualLayout>
          <c:xMode val="edge"/>
          <c:yMode val="edge"/>
          <c:x val="0.72598449115488761"/>
          <c:y val="0.67669406508943886"/>
          <c:w val="0.26557754475708761"/>
          <c:h val="0.1236586188851105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567655197413806E-2"/>
          <c:y val="3.7545032621499677E-2"/>
          <c:w val="0.5971634886769166"/>
          <c:h val="0.74785520458903376"/>
        </c:manualLayout>
      </c:layout>
      <c:lineChart>
        <c:grouping val="standard"/>
        <c:varyColors val="0"/>
        <c:ser>
          <c:idx val="0"/>
          <c:order val="0"/>
          <c:tx>
            <c:strRef>
              <c:f>charts1!$C$77</c:f>
              <c:strCache>
                <c:ptCount val="1"/>
                <c:pt idx="0">
                  <c:v>Additional costs</c:v>
                </c:pt>
              </c:strCache>
            </c:strRef>
          </c:tx>
          <c:spPr>
            <a:ln w="28575" cap="rnd">
              <a:solidFill>
                <a:srgbClr val="FF0000"/>
              </a:solidFill>
              <a:round/>
            </a:ln>
            <a:effectLst/>
          </c:spPr>
          <c:marker>
            <c:symbol val="circle"/>
            <c:size val="7"/>
            <c:spPr>
              <a:solidFill>
                <a:schemeClr val="bg1"/>
              </a:solidFill>
              <a:ln w="9525">
                <a:solidFill>
                  <a:srgbClr val="FF0000"/>
                </a:solidFill>
              </a:ln>
              <a:effectLst/>
            </c:spPr>
          </c:marker>
          <c:cat>
            <c:strRef>
              <c:f>charts1!$D$76:$M$76</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charts1!$D$77:$M$77</c:f>
              <c:numCache>
                <c:formatCode>0.0%</c:formatCode>
                <c:ptCount val="10"/>
                <c:pt idx="0">
                  <c:v>0</c:v>
                </c:pt>
                <c:pt idx="1">
                  <c:v>1.5142824579681857E-2</c:v>
                </c:pt>
                <c:pt idx="2">
                  <c:v>3.0143628292575997E-2</c:v>
                </c:pt>
                <c:pt idx="3">
                  <c:v>5.4661071340295297E-2</c:v>
                </c:pt>
                <c:pt idx="4">
                  <c:v>7.4023173904886885E-2</c:v>
                </c:pt>
                <c:pt idx="5">
                  <c:v>9.3084396389681689E-2</c:v>
                </c:pt>
                <c:pt idx="6">
                  <c:v>0.10813105578070314</c:v>
                </c:pt>
                <c:pt idx="7">
                  <c:v>0.12331190226723243</c:v>
                </c:pt>
                <c:pt idx="8">
                  <c:v>0.1364892663131867</c:v>
                </c:pt>
                <c:pt idx="9">
                  <c:v>0.1493654177921302</c:v>
                </c:pt>
              </c:numCache>
            </c:numRef>
          </c:val>
          <c:smooth val="0"/>
          <c:extLst>
            <c:ext xmlns:c16="http://schemas.microsoft.com/office/drawing/2014/chart" uri="{C3380CC4-5D6E-409C-BE32-E72D297353CC}">
              <c16:uniqueId val="{00000000-B689-4639-8007-AD1154920D0E}"/>
            </c:ext>
          </c:extLst>
        </c:ser>
        <c:ser>
          <c:idx val="1"/>
          <c:order val="1"/>
          <c:tx>
            <c:strRef>
              <c:f>charts1!$C$78</c:f>
              <c:strCache>
                <c:ptCount val="1"/>
                <c:pt idx="0">
                  <c:v>Resources (cash terms)</c:v>
                </c:pt>
              </c:strCache>
            </c:strRef>
          </c:tx>
          <c:spPr>
            <a:ln w="28575" cap="rnd">
              <a:solidFill>
                <a:srgbClr val="0070C0"/>
              </a:solidFill>
              <a:round/>
            </a:ln>
            <a:effectLst/>
          </c:spPr>
          <c:marker>
            <c:symbol val="circle"/>
            <c:size val="7"/>
            <c:spPr>
              <a:solidFill>
                <a:schemeClr val="bg1"/>
              </a:solidFill>
              <a:ln w="9525">
                <a:solidFill>
                  <a:srgbClr val="0070C0"/>
                </a:solidFill>
              </a:ln>
              <a:effectLst/>
            </c:spPr>
          </c:marker>
          <c:cat>
            <c:strRef>
              <c:f>charts1!$D$76:$M$76</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charts1!$D$78:$M$78</c:f>
              <c:numCache>
                <c:formatCode>0.0%</c:formatCode>
                <c:ptCount val="10"/>
                <c:pt idx="0">
                  <c:v>0</c:v>
                </c:pt>
                <c:pt idx="1">
                  <c:v>9.1369941576255886E-3</c:v>
                </c:pt>
                <c:pt idx="2">
                  <c:v>-3.2624525312447195E-2</c:v>
                </c:pt>
                <c:pt idx="3">
                  <c:v>-9.0840843141981487E-2</c:v>
                </c:pt>
                <c:pt idx="4">
                  <c:v>-8.5095757322888321E-2</c:v>
                </c:pt>
                <c:pt idx="5">
                  <c:v>-7.6249170010985967E-2</c:v>
                </c:pt>
                <c:pt idx="6">
                  <c:v>-0.10763821533186135</c:v>
                </c:pt>
                <c:pt idx="7">
                  <c:v>-0.14196223612891545</c:v>
                </c:pt>
                <c:pt idx="8">
                  <c:v>-0.19490199581720236</c:v>
                </c:pt>
                <c:pt idx="9">
                  <c:v>-0.18501760702002157</c:v>
                </c:pt>
              </c:numCache>
            </c:numRef>
          </c:val>
          <c:smooth val="0"/>
          <c:extLst>
            <c:ext xmlns:c16="http://schemas.microsoft.com/office/drawing/2014/chart" uri="{C3380CC4-5D6E-409C-BE32-E72D297353CC}">
              <c16:uniqueId val="{00000001-B689-4639-8007-AD1154920D0E}"/>
            </c:ext>
          </c:extLst>
        </c:ser>
        <c:dLbls>
          <c:showLegendKey val="0"/>
          <c:showVal val="0"/>
          <c:showCatName val="0"/>
          <c:showSerName val="0"/>
          <c:showPercent val="0"/>
          <c:showBubbleSize val="0"/>
        </c:dLbls>
        <c:marker val="1"/>
        <c:smooth val="0"/>
        <c:axId val="716752200"/>
        <c:axId val="716751240"/>
      </c:lineChart>
      <c:catAx>
        <c:axId val="7167522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9525" cap="flat" cmpd="sng" algn="ctr">
            <a:solidFill>
              <a:schemeClr val="tx1"/>
            </a:solidFill>
            <a:round/>
          </a:ln>
          <a:effectLst/>
        </c:spPr>
        <c:txPr>
          <a:bodyPr rot="-5400000" spcFirstLastPara="1" vertOverflow="ellipsis"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6751240"/>
        <c:crosses val="autoZero"/>
        <c:auto val="1"/>
        <c:lblAlgn val="ctr"/>
        <c:lblOffset val="100"/>
        <c:noMultiLvlLbl val="0"/>
      </c:catAx>
      <c:valAx>
        <c:axId val="716751240"/>
        <c:scaling>
          <c:orientation val="minMax"/>
          <c:max val="0.2"/>
          <c:min val="-0.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6752200"/>
        <c:crosses val="autoZero"/>
        <c:crossBetween val="midCat"/>
      </c:valAx>
      <c:spPr>
        <a:noFill/>
        <a:ln>
          <a:noFill/>
        </a:ln>
        <a:effectLst/>
      </c:spPr>
    </c:plotArea>
    <c:legend>
      <c:legendPos val="r"/>
      <c:layout>
        <c:manualLayout>
          <c:xMode val="edge"/>
          <c:yMode val="edge"/>
          <c:x val="0.72598449115488761"/>
          <c:y val="0.69593963860752972"/>
          <c:w val="0.26557754475708761"/>
          <c:h val="0.1236586188851105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567655197413806E-2"/>
          <c:y val="3.7545032621499677E-2"/>
          <c:w val="0.5971634886769166"/>
          <c:h val="0.74785520458903376"/>
        </c:manualLayout>
      </c:layout>
      <c:lineChart>
        <c:grouping val="standard"/>
        <c:varyColors val="0"/>
        <c:ser>
          <c:idx val="0"/>
          <c:order val="0"/>
          <c:tx>
            <c:strRef>
              <c:f>charts!$C$109</c:f>
              <c:strCache>
                <c:ptCount val="1"/>
                <c:pt idx="0">
                  <c:v>Additional costs</c:v>
                </c:pt>
              </c:strCache>
            </c:strRef>
          </c:tx>
          <c:spPr>
            <a:ln w="28575" cap="rnd">
              <a:solidFill>
                <a:srgbClr val="FF0000"/>
              </a:solidFill>
              <a:round/>
            </a:ln>
            <a:effectLst/>
          </c:spPr>
          <c:marker>
            <c:symbol val="circle"/>
            <c:size val="7"/>
            <c:spPr>
              <a:solidFill>
                <a:schemeClr val="bg1"/>
              </a:solidFill>
              <a:ln w="9525">
                <a:solidFill>
                  <a:srgbClr val="FF0000"/>
                </a:solidFill>
              </a:ln>
              <a:effectLst/>
            </c:spPr>
          </c:marker>
          <c:cat>
            <c:strRef>
              <c:f>charts!$D$108:$M$108</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charts!$D$109:$M$109</c:f>
              <c:numCache>
                <c:formatCode>0.0%</c:formatCode>
                <c:ptCount val="10"/>
                <c:pt idx="0">
                  <c:v>0</c:v>
                </c:pt>
                <c:pt idx="1">
                  <c:v>1.5142824579681857E-2</c:v>
                </c:pt>
                <c:pt idx="2">
                  <c:v>3.0143628292575997E-2</c:v>
                </c:pt>
                <c:pt idx="3">
                  <c:v>5.4661071340295297E-2</c:v>
                </c:pt>
                <c:pt idx="4">
                  <c:v>7.4023173904886885E-2</c:v>
                </c:pt>
                <c:pt idx="5">
                  <c:v>9.3084396389681689E-2</c:v>
                </c:pt>
                <c:pt idx="6">
                  <c:v>0.10813105578070314</c:v>
                </c:pt>
                <c:pt idx="7">
                  <c:v>0.12331190226723243</c:v>
                </c:pt>
                <c:pt idx="8">
                  <c:v>0.1364892663131867</c:v>
                </c:pt>
                <c:pt idx="9">
                  <c:v>0.1493654177921302</c:v>
                </c:pt>
              </c:numCache>
            </c:numRef>
          </c:val>
          <c:smooth val="0"/>
          <c:extLst>
            <c:ext xmlns:c16="http://schemas.microsoft.com/office/drawing/2014/chart" uri="{C3380CC4-5D6E-409C-BE32-E72D297353CC}">
              <c16:uniqueId val="{00000000-1B0B-4895-B9AD-E4153EDD1AD2}"/>
            </c:ext>
          </c:extLst>
        </c:ser>
        <c:ser>
          <c:idx val="2"/>
          <c:order val="1"/>
          <c:tx>
            <c:strRef>
              <c:f>charts!$C$111</c:f>
              <c:strCache>
                <c:ptCount val="1"/>
                <c:pt idx="0">
                  <c:v>Resources (real terms)</c:v>
                </c:pt>
              </c:strCache>
            </c:strRef>
          </c:tx>
          <c:spPr>
            <a:ln w="28575" cap="rnd">
              <a:solidFill>
                <a:srgbClr val="0070C0"/>
              </a:solidFill>
              <a:round/>
            </a:ln>
            <a:effectLst/>
          </c:spPr>
          <c:marker>
            <c:symbol val="circle"/>
            <c:size val="7"/>
            <c:spPr>
              <a:solidFill>
                <a:schemeClr val="bg1"/>
              </a:solidFill>
              <a:ln w="9525">
                <a:solidFill>
                  <a:srgbClr val="0070C0"/>
                </a:solidFill>
              </a:ln>
              <a:effectLst/>
            </c:spPr>
          </c:marker>
          <c:cat>
            <c:strRef>
              <c:f>charts!$D$108:$M$108</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charts!$D$111:$M$111</c:f>
              <c:numCache>
                <c:formatCode>0.0%</c:formatCode>
                <c:ptCount val="10"/>
                <c:pt idx="0">
                  <c:v>0</c:v>
                </c:pt>
                <c:pt idx="1">
                  <c:v>-7.8552269937745001E-3</c:v>
                </c:pt>
                <c:pt idx="2">
                  <c:v>-6.3211777386328882E-2</c:v>
                </c:pt>
                <c:pt idx="3">
                  <c:v>-0.13735427489163687</c:v>
                </c:pt>
                <c:pt idx="4">
                  <c:v>-0.14833558495597143</c:v>
                </c:pt>
                <c:pt idx="5">
                  <c:v>-0.15194300832191876</c:v>
                </c:pt>
                <c:pt idx="6">
                  <c:v>-0.18775516652023216</c:v>
                </c:pt>
                <c:pt idx="7">
                  <c:v>-0.23706080297954291</c:v>
                </c:pt>
                <c:pt idx="8">
                  <c:v>-0.29601936495441317</c:v>
                </c:pt>
                <c:pt idx="9">
                  <c:v>-0.30063834412969792</c:v>
                </c:pt>
              </c:numCache>
            </c:numRef>
          </c:val>
          <c:smooth val="0"/>
          <c:extLst>
            <c:ext xmlns:c16="http://schemas.microsoft.com/office/drawing/2014/chart" uri="{C3380CC4-5D6E-409C-BE32-E72D297353CC}">
              <c16:uniqueId val="{00000001-1B0B-4895-B9AD-E4153EDD1AD2}"/>
            </c:ext>
          </c:extLst>
        </c:ser>
        <c:dLbls>
          <c:showLegendKey val="0"/>
          <c:showVal val="0"/>
          <c:showCatName val="0"/>
          <c:showSerName val="0"/>
          <c:showPercent val="0"/>
          <c:showBubbleSize val="0"/>
        </c:dLbls>
        <c:marker val="1"/>
        <c:smooth val="0"/>
        <c:axId val="716752200"/>
        <c:axId val="716751240"/>
      </c:lineChart>
      <c:catAx>
        <c:axId val="7167522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9525" cap="flat" cmpd="sng" algn="ctr">
            <a:solidFill>
              <a:schemeClr val="tx1"/>
            </a:solidFill>
            <a:round/>
          </a:ln>
          <a:effectLst/>
        </c:spPr>
        <c:txPr>
          <a:bodyPr rot="-5400000" spcFirstLastPara="1" vertOverflow="ellipsis"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6751240"/>
        <c:crosses val="autoZero"/>
        <c:auto val="1"/>
        <c:lblAlgn val="ctr"/>
        <c:lblOffset val="100"/>
        <c:noMultiLvlLbl val="0"/>
      </c:catAx>
      <c:valAx>
        <c:axId val="716751240"/>
        <c:scaling>
          <c:orientation val="minMax"/>
          <c:max val="0.2"/>
          <c:min val="-0.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6752200"/>
        <c:crosses val="autoZero"/>
        <c:crossBetween val="midCat"/>
      </c:valAx>
      <c:spPr>
        <a:noFill/>
        <a:ln>
          <a:noFill/>
        </a:ln>
        <a:effectLst/>
      </c:spPr>
    </c:plotArea>
    <c:legend>
      <c:legendPos val="r"/>
      <c:layout>
        <c:manualLayout>
          <c:xMode val="edge"/>
          <c:yMode val="edge"/>
          <c:x val="0.72429689833728261"/>
          <c:y val="0.69593963860752972"/>
          <c:w val="0.26557754475708761"/>
          <c:h val="0.1309588033597416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charts!$D$117</c:f>
              <c:strCache>
                <c:ptCount val="1"/>
                <c:pt idx="0">
                  <c:v>Change in costs</c:v>
                </c:pt>
              </c:strCache>
            </c:strRef>
          </c:tx>
          <c:spPr>
            <a:solidFill>
              <a:srgbClr val="FF0000">
                <a:alpha val="89804"/>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charts!$C$118:$C$120</c:f>
              <c:strCache>
                <c:ptCount val="3"/>
                <c:pt idx="0">
                  <c:v>CCN authorities</c:v>
                </c:pt>
                <c:pt idx="1">
                  <c:v>Other unitaries / mets</c:v>
                </c:pt>
                <c:pt idx="2">
                  <c:v>London</c:v>
                </c:pt>
              </c:strCache>
            </c:strRef>
          </c:cat>
          <c:val>
            <c:numRef>
              <c:f>charts!$D$118:$D$120</c:f>
              <c:numCache>
                <c:formatCode>0.0%</c:formatCode>
                <c:ptCount val="3"/>
                <c:pt idx="0">
                  <c:v>0.1493654177921302</c:v>
                </c:pt>
                <c:pt idx="1">
                  <c:v>0.11636315197730451</c:v>
                </c:pt>
                <c:pt idx="2">
                  <c:v>0.13496560906055199</c:v>
                </c:pt>
              </c:numCache>
            </c:numRef>
          </c:val>
          <c:extLst>
            <c:ext xmlns:c16="http://schemas.microsoft.com/office/drawing/2014/chart" uri="{C3380CC4-5D6E-409C-BE32-E72D297353CC}">
              <c16:uniqueId val="{00000000-D31D-4DF8-9E63-CB732CF24D9F}"/>
            </c:ext>
          </c:extLst>
        </c:ser>
        <c:ser>
          <c:idx val="1"/>
          <c:order val="1"/>
          <c:tx>
            <c:strRef>
              <c:f>charts!$E$117</c:f>
              <c:strCache>
                <c:ptCount val="1"/>
                <c:pt idx="0">
                  <c:v>Change in resources</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charts!$C$118:$C$120</c:f>
              <c:strCache>
                <c:ptCount val="3"/>
                <c:pt idx="0">
                  <c:v>CCN authorities</c:v>
                </c:pt>
                <c:pt idx="1">
                  <c:v>Other unitaries / mets</c:v>
                </c:pt>
                <c:pt idx="2">
                  <c:v>London</c:v>
                </c:pt>
              </c:strCache>
            </c:strRef>
          </c:cat>
          <c:val>
            <c:numRef>
              <c:f>charts!$I$118:$I$120</c:f>
              <c:numCache>
                <c:formatCode>0.0%</c:formatCode>
                <c:ptCount val="3"/>
                <c:pt idx="0">
                  <c:v>-0.30063834412969792</c:v>
                </c:pt>
                <c:pt idx="1">
                  <c:v>-0.23479630128128404</c:v>
                </c:pt>
                <c:pt idx="2">
                  <c:v>-0.30299465521365609</c:v>
                </c:pt>
              </c:numCache>
            </c:numRef>
          </c:val>
          <c:extLst>
            <c:ext xmlns:c16="http://schemas.microsoft.com/office/drawing/2014/chart" uri="{C3380CC4-5D6E-409C-BE32-E72D297353CC}">
              <c16:uniqueId val="{00000001-D31D-4DF8-9E63-CB732CF24D9F}"/>
            </c:ext>
          </c:extLst>
        </c:ser>
        <c:ser>
          <c:idx val="2"/>
          <c:order val="2"/>
          <c:tx>
            <c:strRef>
              <c:f>charts!$F$117</c:f>
              <c:strCache>
                <c:ptCount val="1"/>
                <c:pt idx="0">
                  <c:v>Budget gap</c:v>
                </c:pt>
              </c:strCache>
            </c:strRef>
          </c:tx>
          <c:spPr>
            <a:solidFill>
              <a:schemeClr val="tx1">
                <a:lumMod val="85000"/>
                <a:lumOff val="1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charts!$C$118:$C$120</c:f>
              <c:strCache>
                <c:ptCount val="3"/>
                <c:pt idx="0">
                  <c:v>CCN authorities</c:v>
                </c:pt>
                <c:pt idx="1">
                  <c:v>Other unitaries / mets</c:v>
                </c:pt>
                <c:pt idx="2">
                  <c:v>London</c:v>
                </c:pt>
              </c:strCache>
            </c:strRef>
          </c:cat>
          <c:val>
            <c:numRef>
              <c:f>charts!$J$118:$J$120</c:f>
              <c:numCache>
                <c:formatCode>0.0%</c:formatCode>
                <c:ptCount val="3"/>
                <c:pt idx="0">
                  <c:v>0.45000376192182812</c:v>
                </c:pt>
                <c:pt idx="1">
                  <c:v>0.35115945325858855</c:v>
                </c:pt>
                <c:pt idx="2">
                  <c:v>0.43796026427420809</c:v>
                </c:pt>
              </c:numCache>
            </c:numRef>
          </c:val>
          <c:extLst>
            <c:ext xmlns:c16="http://schemas.microsoft.com/office/drawing/2014/chart" uri="{C3380CC4-5D6E-409C-BE32-E72D297353CC}">
              <c16:uniqueId val="{00000002-D31D-4DF8-9E63-CB732CF24D9F}"/>
            </c:ext>
          </c:extLst>
        </c:ser>
        <c:dLbls>
          <c:showLegendKey val="0"/>
          <c:showVal val="0"/>
          <c:showCatName val="0"/>
          <c:showSerName val="0"/>
          <c:showPercent val="0"/>
          <c:showBubbleSize val="0"/>
        </c:dLbls>
        <c:gapWidth val="219"/>
        <c:overlap val="-27"/>
        <c:axId val="716765000"/>
        <c:axId val="716764680"/>
      </c:barChart>
      <c:catAx>
        <c:axId val="7167650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6764680"/>
        <c:crosses val="autoZero"/>
        <c:auto val="1"/>
        <c:lblAlgn val="ctr"/>
        <c:lblOffset val="100"/>
        <c:noMultiLvlLbl val="0"/>
      </c:catAx>
      <c:valAx>
        <c:axId val="7167646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6765000"/>
        <c:crosses val="autoZero"/>
        <c:crossBetween val="between"/>
      </c:valAx>
      <c:spPr>
        <a:noFill/>
        <a:ln>
          <a:noFill/>
        </a:ln>
        <a:effectLst/>
      </c:spPr>
    </c:plotArea>
    <c:legend>
      <c:legendPos val="r"/>
      <c:layout>
        <c:manualLayout>
          <c:xMode val="edge"/>
          <c:yMode val="edge"/>
          <c:x val="0.76082938488403784"/>
          <c:y val="4.2494414040304379E-2"/>
          <c:w val="0.23917061511596216"/>
          <c:h val="0.1960992271509683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567655197413806E-2"/>
          <c:y val="3.7545032621499677E-2"/>
          <c:w val="0.5971634886769166"/>
          <c:h val="0.74785520458903376"/>
        </c:manualLayout>
      </c:layout>
      <c:lineChart>
        <c:grouping val="standard"/>
        <c:varyColors val="0"/>
        <c:ser>
          <c:idx val="0"/>
          <c:order val="0"/>
          <c:tx>
            <c:strRef>
              <c:f>charts!$C$133</c:f>
              <c:strCache>
                <c:ptCount val="1"/>
                <c:pt idx="0">
                  <c:v>Additional costs</c:v>
                </c:pt>
              </c:strCache>
            </c:strRef>
          </c:tx>
          <c:spPr>
            <a:ln w="28575" cap="rnd">
              <a:solidFill>
                <a:srgbClr val="FF0000"/>
              </a:solidFill>
              <a:round/>
            </a:ln>
            <a:effectLst/>
          </c:spPr>
          <c:marker>
            <c:symbol val="circle"/>
            <c:size val="7"/>
            <c:spPr>
              <a:solidFill>
                <a:schemeClr val="bg1"/>
              </a:solidFill>
              <a:ln w="9525">
                <a:solidFill>
                  <a:srgbClr val="FF0000"/>
                </a:solidFill>
              </a:ln>
              <a:effectLst/>
            </c:spPr>
          </c:marker>
          <c:cat>
            <c:strRef>
              <c:f>charts!$D$122:$M$122</c:f>
              <c:strCache>
                <c:ptCount val="10"/>
                <c:pt idx="0">
                  <c:v>2009/10</c:v>
                </c:pt>
                <c:pt idx="1">
                  <c:v>2010/11</c:v>
                </c:pt>
                <c:pt idx="2">
                  <c:v>2011/12</c:v>
                </c:pt>
                <c:pt idx="3">
                  <c:v>2012/13</c:v>
                </c:pt>
                <c:pt idx="4">
                  <c:v>2013/14</c:v>
                </c:pt>
                <c:pt idx="5">
                  <c:v>2014/15</c:v>
                </c:pt>
                <c:pt idx="6">
                  <c:v>2015/16</c:v>
                </c:pt>
                <c:pt idx="7">
                  <c:v>2016/17</c:v>
                </c:pt>
                <c:pt idx="8">
                  <c:v>2017/18</c:v>
                </c:pt>
                <c:pt idx="9">
                  <c:v>2018/19</c:v>
                </c:pt>
              </c:strCache>
            </c:strRef>
          </c:cat>
          <c:val>
            <c:numRef>
              <c:f>charts!$D$133:$M$133</c:f>
              <c:numCache>
                <c:formatCode>0.0%</c:formatCode>
                <c:ptCount val="10"/>
                <c:pt idx="0">
                  <c:v>0</c:v>
                </c:pt>
                <c:pt idx="1">
                  <c:v>1.7452567213883219E-2</c:v>
                </c:pt>
                <c:pt idx="2">
                  <c:v>3.4770419052943868E-2</c:v>
                </c:pt>
                <c:pt idx="3">
                  <c:v>6.4330684434461105E-2</c:v>
                </c:pt>
                <c:pt idx="4">
                  <c:v>8.7340972163211905E-2</c:v>
                </c:pt>
                <c:pt idx="5">
                  <c:v>0.10951022461227544</c:v>
                </c:pt>
                <c:pt idx="6">
                  <c:v>0.12671666316841845</c:v>
                </c:pt>
                <c:pt idx="7">
                  <c:v>0.14390330731759704</c:v>
                </c:pt>
                <c:pt idx="8">
                  <c:v>0.15872366609440669</c:v>
                </c:pt>
                <c:pt idx="9">
                  <c:v>0.17324368452627037</c:v>
                </c:pt>
              </c:numCache>
            </c:numRef>
          </c:val>
          <c:smooth val="0"/>
          <c:extLst>
            <c:ext xmlns:c16="http://schemas.microsoft.com/office/drawing/2014/chart" uri="{C3380CC4-5D6E-409C-BE32-E72D297353CC}">
              <c16:uniqueId val="{00000000-366A-44C5-8A68-20B0EF44CD5F}"/>
            </c:ext>
          </c:extLst>
        </c:ser>
        <c:dLbls>
          <c:showLegendKey val="0"/>
          <c:showVal val="0"/>
          <c:showCatName val="0"/>
          <c:showSerName val="0"/>
          <c:showPercent val="0"/>
          <c:showBubbleSize val="0"/>
        </c:dLbls>
        <c:marker val="1"/>
        <c:smooth val="0"/>
        <c:axId val="716752200"/>
        <c:axId val="716751240"/>
      </c:lineChart>
      <c:catAx>
        <c:axId val="7167522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9525" cap="flat" cmpd="sng" algn="ctr">
            <a:solidFill>
              <a:schemeClr val="tx1"/>
            </a:solidFill>
            <a:round/>
          </a:ln>
          <a:effectLst/>
        </c:spPr>
        <c:txPr>
          <a:bodyPr rot="-5400000" spcFirstLastPara="1" vertOverflow="ellipsis"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6751240"/>
        <c:crosses val="autoZero"/>
        <c:auto val="1"/>
        <c:lblAlgn val="ctr"/>
        <c:lblOffset val="100"/>
        <c:noMultiLvlLbl val="0"/>
      </c:catAx>
      <c:valAx>
        <c:axId val="716751240"/>
        <c:scaling>
          <c:orientation val="minMax"/>
          <c:max val="0.2"/>
          <c:min val="-0.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6752200"/>
        <c:crosses val="autoZero"/>
        <c:crossBetween val="midCat"/>
      </c:valAx>
      <c:spPr>
        <a:noFill/>
        <a:ln>
          <a:noFill/>
        </a:ln>
        <a:effectLst/>
      </c:spPr>
    </c:plotArea>
    <c:legend>
      <c:legendPos val="r"/>
      <c:layout>
        <c:manualLayout>
          <c:xMode val="edge"/>
          <c:yMode val="edge"/>
          <c:x val="0.72598449115488761"/>
          <c:y val="0.67669406508943886"/>
          <c:w val="0.26557754475708761"/>
          <c:h val="0.1854879283276657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0.4399</cdr:x>
      <cdr:y>0.31876</cdr:y>
    </cdr:from>
    <cdr:to>
      <cdr:x>0.69043</cdr:x>
      <cdr:y>0.39649</cdr:y>
    </cdr:to>
    <cdr:sp macro="" textlink="">
      <cdr:nvSpPr>
        <cdr:cNvPr id="5" name="TextBox 11">
          <a:extLst xmlns:a="http://schemas.openxmlformats.org/drawingml/2006/main">
            <a:ext uri="{FF2B5EF4-FFF2-40B4-BE49-F238E27FC236}">
              <a16:creationId xmlns:a16="http://schemas.microsoft.com/office/drawing/2014/main" id="{2D93B6AF-6E64-4A2C-B560-57D0FE8516E8}"/>
            </a:ext>
          </a:extLst>
        </cdr:cNvPr>
        <cdr:cNvSpPr txBox="1"/>
      </cdr:nvSpPr>
      <cdr:spPr>
        <a:xfrm xmlns:a="http://schemas.openxmlformats.org/drawingml/2006/main">
          <a:off x="3310477" y="1262095"/>
          <a:ext cx="1885366" cy="30776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r"/>
          <a:r>
            <a:rPr lang="en-US" sz="1400" b="1" dirty="0">
              <a:latin typeface="Arial" panose="020B0604020202020204" pitchFamily="34" charset="0"/>
              <a:cs typeface="Arial" panose="020B0604020202020204" pitchFamily="34" charset="0"/>
            </a:rPr>
            <a:t>Resources</a:t>
          </a:r>
          <a:r>
            <a:rPr lang="en-US" sz="1400" dirty="0">
              <a:latin typeface="Arial" panose="020B0604020202020204" pitchFamily="34" charset="0"/>
              <a:cs typeface="Arial" panose="020B0604020202020204" pitchFamily="34" charset="0"/>
            </a:rPr>
            <a:t> -18.5%</a:t>
          </a:r>
          <a:endParaRPr lang="en-GB" sz="14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0.75509</cdr:x>
      <cdr:y>0.25439</cdr:y>
    </cdr:from>
    <cdr:to>
      <cdr:x>0.9861</cdr:x>
      <cdr:y>0.38654</cdr:y>
    </cdr:to>
    <cdr:sp macro="" textlink="">
      <cdr:nvSpPr>
        <cdr:cNvPr id="3" name="TextBox 11">
          <a:extLst xmlns:a="http://schemas.openxmlformats.org/drawingml/2006/main">
            <a:ext uri="{FF2B5EF4-FFF2-40B4-BE49-F238E27FC236}">
              <a16:creationId xmlns:a16="http://schemas.microsoft.com/office/drawing/2014/main" id="{2D93B6AF-6E64-4A2C-B560-57D0FE8516E8}"/>
            </a:ext>
          </a:extLst>
        </cdr:cNvPr>
        <cdr:cNvSpPr txBox="1"/>
      </cdr:nvSpPr>
      <cdr:spPr>
        <a:xfrm xmlns:a="http://schemas.openxmlformats.org/drawingml/2006/main">
          <a:off x="5682416" y="1007211"/>
          <a:ext cx="1738469" cy="52322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sz="1400" b="1" dirty="0">
              <a:latin typeface="Arial" panose="020B0604020202020204" pitchFamily="34" charset="0"/>
              <a:cs typeface="Arial" panose="020B0604020202020204" pitchFamily="34" charset="0"/>
            </a:rPr>
            <a:t>Budget gap </a:t>
          </a:r>
        </a:p>
        <a:p xmlns:a="http://schemas.openxmlformats.org/drawingml/2006/main">
          <a:r>
            <a:rPr lang="en-US" sz="1400" dirty="0">
              <a:latin typeface="Arial" panose="020B0604020202020204" pitchFamily="34" charset="0"/>
              <a:cs typeface="Arial" panose="020B0604020202020204" pitchFamily="34" charset="0"/>
            </a:rPr>
            <a:t>33.4% or £222.2m</a:t>
          </a:r>
          <a:endParaRPr lang="en-GB" sz="1400" dirty="0">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0.68934</cdr:x>
      <cdr:y>0.09454</cdr:y>
    </cdr:from>
    <cdr:to>
      <cdr:x>0.68934</cdr:x>
      <cdr:y>0.27305</cdr:y>
    </cdr:to>
    <cdr:cxnSp macro="">
      <cdr:nvCxnSpPr>
        <cdr:cNvPr id="3" name="Straight Arrow Connector 2">
          <a:extLst xmlns:a="http://schemas.openxmlformats.org/drawingml/2006/main">
            <a:ext uri="{FF2B5EF4-FFF2-40B4-BE49-F238E27FC236}">
              <a16:creationId xmlns:a16="http://schemas.microsoft.com/office/drawing/2014/main" id="{D12A0B94-0D3D-4FAF-AB84-1A8D968EE8BB}"/>
            </a:ext>
          </a:extLst>
        </cdr:cNvPr>
        <cdr:cNvCxnSpPr>
          <a:cxnSpLocks xmlns:a="http://schemas.openxmlformats.org/drawingml/2006/main"/>
        </cdr:cNvCxnSpPr>
      </cdr:nvCxnSpPr>
      <cdr:spPr>
        <a:xfrm xmlns:a="http://schemas.openxmlformats.org/drawingml/2006/main" flipV="1">
          <a:off x="5187636" y="374309"/>
          <a:ext cx="0" cy="706779"/>
        </a:xfrm>
        <a:prstGeom xmlns:a="http://schemas.openxmlformats.org/drawingml/2006/main" prst="straightConnector1">
          <a:avLst/>
        </a:prstGeom>
        <a:ln xmlns:a="http://schemas.openxmlformats.org/drawingml/2006/main" w="28575">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0.48887</cdr:x>
      <cdr:y>0.19863</cdr:y>
    </cdr:from>
    <cdr:to>
      <cdr:x>0.68678</cdr:x>
      <cdr:y>0.27637</cdr:y>
    </cdr:to>
    <cdr:sp macro="" textlink="">
      <cdr:nvSpPr>
        <cdr:cNvPr id="9" name="TextBox 13">
          <a:extLst xmlns:a="http://schemas.openxmlformats.org/drawingml/2006/main">
            <a:ext uri="{FF2B5EF4-FFF2-40B4-BE49-F238E27FC236}">
              <a16:creationId xmlns:a16="http://schemas.microsoft.com/office/drawing/2014/main" id="{32068648-2C3E-4D7F-AFF2-5D954364F540}"/>
            </a:ext>
          </a:extLst>
        </cdr:cNvPr>
        <cdr:cNvSpPr txBox="1"/>
      </cdr:nvSpPr>
      <cdr:spPr>
        <a:xfrm xmlns:a="http://schemas.openxmlformats.org/drawingml/2006/main">
          <a:off x="3678971" y="786455"/>
          <a:ext cx="1489421"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r"/>
          <a:r>
            <a:rPr lang="en-US" sz="1400" b="1" dirty="0">
              <a:latin typeface="Arial" panose="020B0604020202020204" pitchFamily="34" charset="0"/>
              <a:cs typeface="Arial" panose="020B0604020202020204" pitchFamily="34" charset="0"/>
            </a:rPr>
            <a:t>Costs</a:t>
          </a:r>
          <a:r>
            <a:rPr lang="en-US" sz="1400" dirty="0">
              <a:latin typeface="Arial" panose="020B0604020202020204" pitchFamily="34" charset="0"/>
              <a:cs typeface="Arial" panose="020B0604020202020204" pitchFamily="34" charset="0"/>
            </a:rPr>
            <a:t> +17.3%</a:t>
          </a:r>
          <a:endParaRPr lang="en-GB" sz="1400" dirty="0">
            <a:latin typeface="Arial" panose="020B0604020202020204" pitchFamily="34" charset="0"/>
            <a:cs typeface="Arial" panose="020B0604020202020204"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0.68934</cdr:x>
      <cdr:y>0.08829</cdr:y>
    </cdr:from>
    <cdr:to>
      <cdr:x>0.68934</cdr:x>
      <cdr:y>0.27048</cdr:y>
    </cdr:to>
    <cdr:cxnSp macro="">
      <cdr:nvCxnSpPr>
        <cdr:cNvPr id="3" name="Straight Arrow Connector 2">
          <a:extLst xmlns:a="http://schemas.openxmlformats.org/drawingml/2006/main">
            <a:ext uri="{FF2B5EF4-FFF2-40B4-BE49-F238E27FC236}">
              <a16:creationId xmlns:a16="http://schemas.microsoft.com/office/drawing/2014/main" id="{D12A0B94-0D3D-4FAF-AB84-1A8D968EE8BB}"/>
            </a:ext>
          </a:extLst>
        </cdr:cNvPr>
        <cdr:cNvCxnSpPr>
          <a:cxnSpLocks xmlns:a="http://schemas.openxmlformats.org/drawingml/2006/main"/>
        </cdr:cNvCxnSpPr>
      </cdr:nvCxnSpPr>
      <cdr:spPr>
        <a:xfrm xmlns:a="http://schemas.openxmlformats.org/drawingml/2006/main" flipV="1">
          <a:off x="5187636" y="349570"/>
          <a:ext cx="0" cy="721358"/>
        </a:xfrm>
        <a:prstGeom xmlns:a="http://schemas.openxmlformats.org/drawingml/2006/main" prst="straightConnector1">
          <a:avLst/>
        </a:prstGeom>
        <a:ln xmlns:a="http://schemas.openxmlformats.org/drawingml/2006/main" w="28575">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0.68948</cdr:x>
      <cdr:y>0.30897</cdr:y>
    </cdr:from>
    <cdr:to>
      <cdr:x>0.68948</cdr:x>
      <cdr:y>0.48603</cdr:y>
    </cdr:to>
    <cdr:cxnSp macro="">
      <cdr:nvCxnSpPr>
        <cdr:cNvPr id="8" name="Straight Arrow Connector 7">
          <a:extLst xmlns:a="http://schemas.openxmlformats.org/drawingml/2006/main">
            <a:ext uri="{FF2B5EF4-FFF2-40B4-BE49-F238E27FC236}">
              <a16:creationId xmlns:a16="http://schemas.microsoft.com/office/drawing/2014/main" id="{500B8D4F-45D1-41D3-B76E-2CD568293939}"/>
            </a:ext>
          </a:extLst>
        </cdr:cNvPr>
        <cdr:cNvCxnSpPr>
          <a:cxnSpLocks xmlns:a="http://schemas.openxmlformats.org/drawingml/2006/main"/>
        </cdr:cNvCxnSpPr>
      </cdr:nvCxnSpPr>
      <cdr:spPr>
        <a:xfrm xmlns:a="http://schemas.openxmlformats.org/drawingml/2006/main">
          <a:off x="5188690" y="1223328"/>
          <a:ext cx="0" cy="701040"/>
        </a:xfrm>
        <a:prstGeom xmlns:a="http://schemas.openxmlformats.org/drawingml/2006/main" prst="straightConnector1">
          <a:avLst/>
        </a:prstGeom>
        <a:ln xmlns:a="http://schemas.openxmlformats.org/drawingml/2006/main" w="28575">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0.43807</cdr:x>
      <cdr:y>0.29539</cdr:y>
    </cdr:from>
    <cdr:to>
      <cdr:x>0.6886</cdr:x>
      <cdr:y>0.37312</cdr:y>
    </cdr:to>
    <cdr:sp macro="" textlink="">
      <cdr:nvSpPr>
        <cdr:cNvPr id="10" name="TextBox 11">
          <a:extLst xmlns:a="http://schemas.openxmlformats.org/drawingml/2006/main">
            <a:ext uri="{FF2B5EF4-FFF2-40B4-BE49-F238E27FC236}">
              <a16:creationId xmlns:a16="http://schemas.microsoft.com/office/drawing/2014/main" id="{218DD648-875D-4026-94C4-564355E5C485}"/>
            </a:ext>
          </a:extLst>
        </cdr:cNvPr>
        <cdr:cNvSpPr txBox="1"/>
      </cdr:nvSpPr>
      <cdr:spPr>
        <a:xfrm xmlns:a="http://schemas.openxmlformats.org/drawingml/2006/main">
          <a:off x="3296701" y="1169559"/>
          <a:ext cx="1885367" cy="30776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400" b="1" dirty="0">
              <a:latin typeface="Arial" panose="020B0604020202020204" pitchFamily="34" charset="0"/>
              <a:cs typeface="Arial" panose="020B0604020202020204" pitchFamily="34" charset="0"/>
            </a:rPr>
            <a:t>Resources</a:t>
          </a:r>
          <a:r>
            <a:rPr lang="en-US" sz="1400" dirty="0">
              <a:latin typeface="Arial" panose="020B0604020202020204" pitchFamily="34" charset="0"/>
              <a:cs typeface="Arial" panose="020B0604020202020204" pitchFamily="34" charset="0"/>
            </a:rPr>
            <a:t> -17.6%</a:t>
          </a:r>
          <a:endParaRPr lang="en-GB" sz="14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0.75668</cdr:x>
      <cdr:y>0.22372</cdr:y>
    </cdr:from>
    <cdr:to>
      <cdr:x>0.98769</cdr:x>
      <cdr:y>0.35587</cdr:y>
    </cdr:to>
    <cdr:sp macro="" textlink="">
      <cdr:nvSpPr>
        <cdr:cNvPr id="12" name="TextBox 11">
          <a:extLst xmlns:a="http://schemas.openxmlformats.org/drawingml/2006/main">
            <a:ext uri="{FF2B5EF4-FFF2-40B4-BE49-F238E27FC236}">
              <a16:creationId xmlns:a16="http://schemas.microsoft.com/office/drawing/2014/main" id="{CE5842B8-A71F-474F-A2AB-60096D256132}"/>
            </a:ext>
          </a:extLst>
        </cdr:cNvPr>
        <cdr:cNvSpPr txBox="1"/>
      </cdr:nvSpPr>
      <cdr:spPr>
        <a:xfrm xmlns:a="http://schemas.openxmlformats.org/drawingml/2006/main">
          <a:off x="5694403" y="885784"/>
          <a:ext cx="1738469" cy="52322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latin typeface="Arial" panose="020B0604020202020204" pitchFamily="34" charset="0"/>
              <a:cs typeface="Arial" panose="020B0604020202020204" pitchFamily="34" charset="0"/>
            </a:rPr>
            <a:t>Budget gap </a:t>
          </a:r>
        </a:p>
        <a:p xmlns:a="http://schemas.openxmlformats.org/drawingml/2006/main">
          <a:r>
            <a:rPr lang="en-US" sz="1400" dirty="0">
              <a:latin typeface="Arial" panose="020B0604020202020204" pitchFamily="34" charset="0"/>
              <a:cs typeface="Arial" panose="020B0604020202020204" pitchFamily="34" charset="0"/>
            </a:rPr>
            <a:t>34.9% or £182.3m</a:t>
          </a:r>
          <a:endParaRPr lang="en-GB" sz="14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0.7182</cdr:x>
      <cdr:y>0.07289</cdr:y>
    </cdr:from>
    <cdr:to>
      <cdr:x>0.74385</cdr:x>
      <cdr:y>0.50143</cdr:y>
    </cdr:to>
    <cdr:sp macro="" textlink="">
      <cdr:nvSpPr>
        <cdr:cNvPr id="13" name="Right Brace 12">
          <a:extLst xmlns:a="http://schemas.openxmlformats.org/drawingml/2006/main">
            <a:ext uri="{FF2B5EF4-FFF2-40B4-BE49-F238E27FC236}">
              <a16:creationId xmlns:a16="http://schemas.microsoft.com/office/drawing/2014/main" id="{B0B7342F-3C2D-4D46-B2A0-2D67037F2084}"/>
            </a:ext>
          </a:extLst>
        </cdr:cNvPr>
        <cdr:cNvSpPr/>
      </cdr:nvSpPr>
      <cdr:spPr>
        <a:xfrm xmlns:a="http://schemas.openxmlformats.org/drawingml/2006/main">
          <a:off x="5404843" y="288608"/>
          <a:ext cx="193040" cy="1696719"/>
        </a:xfrm>
        <a:prstGeom xmlns:a="http://schemas.openxmlformats.org/drawingml/2006/main" prst="rightBrac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endParaRPr lang="en-GB"/>
        </a:p>
      </cdr:txBody>
    </cdr:sp>
  </cdr:relSizeAnchor>
  <cdr:relSizeAnchor xmlns:cdr="http://schemas.openxmlformats.org/drawingml/2006/chartDrawing">
    <cdr:from>
      <cdr:x>0.48897</cdr:x>
      <cdr:y>0.19863</cdr:y>
    </cdr:from>
    <cdr:to>
      <cdr:x>0.68688</cdr:x>
      <cdr:y>0.27637</cdr:y>
    </cdr:to>
    <cdr:sp macro="" textlink="">
      <cdr:nvSpPr>
        <cdr:cNvPr id="14" name="TextBox 13">
          <a:extLst xmlns:a="http://schemas.openxmlformats.org/drawingml/2006/main">
            <a:ext uri="{FF2B5EF4-FFF2-40B4-BE49-F238E27FC236}">
              <a16:creationId xmlns:a16="http://schemas.microsoft.com/office/drawing/2014/main" id="{5E036AB6-BC32-46DF-BCC0-4D71FF2C5151}"/>
            </a:ext>
          </a:extLst>
        </cdr:cNvPr>
        <cdr:cNvSpPr txBox="1"/>
      </cdr:nvSpPr>
      <cdr:spPr>
        <a:xfrm xmlns:a="http://schemas.openxmlformats.org/drawingml/2006/main">
          <a:off x="3679716" y="786446"/>
          <a:ext cx="1489374" cy="30780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400" b="1" dirty="0">
              <a:latin typeface="Arial" panose="020B0604020202020204" pitchFamily="34" charset="0"/>
              <a:cs typeface="Arial" panose="020B0604020202020204" pitchFamily="34" charset="0"/>
            </a:rPr>
            <a:t>Costs</a:t>
          </a:r>
          <a:r>
            <a:rPr lang="en-US" sz="1400" dirty="0">
              <a:latin typeface="Arial" panose="020B0604020202020204" pitchFamily="34" charset="0"/>
              <a:cs typeface="Arial" panose="020B0604020202020204" pitchFamily="34" charset="0"/>
            </a:rPr>
            <a:t> +17.3%</a:t>
          </a:r>
          <a:endParaRPr lang="en-GB" sz="1400" dirty="0">
            <a:latin typeface="Arial" panose="020B0604020202020204" pitchFamily="34" charset="0"/>
            <a:cs typeface="Arial" panose="020B06040202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2E2388B-CE3C-4664-A506-6013A283693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FE4C396E-15F1-4A31-8838-E2C449E76F9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8884AA-FF8F-4290-B86B-2701A5AF4A0F}" type="datetimeFigureOut">
              <a:rPr lang="en-US" smtClean="0"/>
              <a:t>9/21/2020</a:t>
            </a:fld>
            <a:endParaRPr lang="en-US" dirty="0"/>
          </a:p>
        </p:txBody>
      </p:sp>
      <p:sp>
        <p:nvSpPr>
          <p:cNvPr id="4" name="Footer Placeholder 3">
            <a:extLst>
              <a:ext uri="{FF2B5EF4-FFF2-40B4-BE49-F238E27FC236}">
                <a16:creationId xmlns:a16="http://schemas.microsoft.com/office/drawing/2014/main" id="{AB34B434-AD9D-463B-8D0A-090D014DF6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AA4AFBD9-2EBA-474D-9847-FD3656CB81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A8D76D-DDEE-4883-BDA5-6BE5BDD7D271}" type="slidenum">
              <a:rPr lang="en-US" smtClean="0"/>
              <a:t>‹#›</a:t>
            </a:fld>
            <a:endParaRPr lang="en-US" dirty="0"/>
          </a:p>
        </p:txBody>
      </p:sp>
    </p:spTree>
    <p:extLst>
      <p:ext uri="{BB962C8B-B14F-4D97-AF65-F5344CB8AC3E}">
        <p14:creationId xmlns:p14="http://schemas.microsoft.com/office/powerpoint/2010/main" val="3875140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9F750E-BF17-41F6-A756-E8250565F712}" type="datetimeFigureOut">
              <a:rPr lang="en-GB" smtClean="0"/>
              <a:t>21/09/2020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EB9465-7E6F-43E0-8B94-FE2C2450C18A}" type="slidenum">
              <a:rPr lang="en-GB" smtClean="0"/>
              <a:t>‹#›</a:t>
            </a:fld>
            <a:endParaRPr lang="en-GB" dirty="0"/>
          </a:p>
        </p:txBody>
      </p:sp>
    </p:spTree>
    <p:extLst>
      <p:ext uri="{BB962C8B-B14F-4D97-AF65-F5344CB8AC3E}">
        <p14:creationId xmlns:p14="http://schemas.microsoft.com/office/powerpoint/2010/main" val="62120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4986" indent="-290379" eaLnBrk="0" hangingPunct="0">
              <a:defRPr>
                <a:solidFill>
                  <a:schemeClr val="tx1"/>
                </a:solidFill>
                <a:latin typeface="Arial" charset="0"/>
              </a:defRPr>
            </a:lvl2pPr>
            <a:lvl3pPr marL="1161517" indent="-232303" eaLnBrk="0" hangingPunct="0">
              <a:defRPr>
                <a:solidFill>
                  <a:schemeClr val="tx1"/>
                </a:solidFill>
                <a:latin typeface="Arial" charset="0"/>
              </a:defRPr>
            </a:lvl3pPr>
            <a:lvl4pPr marL="1626123" indent="-232303" eaLnBrk="0" hangingPunct="0">
              <a:defRPr>
                <a:solidFill>
                  <a:schemeClr val="tx1"/>
                </a:solidFill>
                <a:latin typeface="Arial" charset="0"/>
              </a:defRPr>
            </a:lvl4pPr>
            <a:lvl5pPr marL="2090730" indent="-232303" eaLnBrk="0" hangingPunct="0">
              <a:defRPr>
                <a:solidFill>
                  <a:schemeClr val="tx1"/>
                </a:solidFill>
                <a:latin typeface="Arial" charset="0"/>
              </a:defRPr>
            </a:lvl5pPr>
            <a:lvl6pPr marL="2555337" indent="-232303" eaLnBrk="0" fontAlgn="base" hangingPunct="0">
              <a:spcBef>
                <a:spcPct val="0"/>
              </a:spcBef>
              <a:spcAft>
                <a:spcPct val="0"/>
              </a:spcAft>
              <a:defRPr>
                <a:solidFill>
                  <a:schemeClr val="tx1"/>
                </a:solidFill>
                <a:latin typeface="Arial" charset="0"/>
              </a:defRPr>
            </a:lvl6pPr>
            <a:lvl7pPr marL="3019943" indent="-232303" eaLnBrk="0" fontAlgn="base" hangingPunct="0">
              <a:spcBef>
                <a:spcPct val="0"/>
              </a:spcBef>
              <a:spcAft>
                <a:spcPct val="0"/>
              </a:spcAft>
              <a:defRPr>
                <a:solidFill>
                  <a:schemeClr val="tx1"/>
                </a:solidFill>
                <a:latin typeface="Arial" charset="0"/>
              </a:defRPr>
            </a:lvl7pPr>
            <a:lvl8pPr marL="3484550" indent="-232303" eaLnBrk="0" fontAlgn="base" hangingPunct="0">
              <a:spcBef>
                <a:spcPct val="0"/>
              </a:spcBef>
              <a:spcAft>
                <a:spcPct val="0"/>
              </a:spcAft>
              <a:defRPr>
                <a:solidFill>
                  <a:schemeClr val="tx1"/>
                </a:solidFill>
                <a:latin typeface="Arial" charset="0"/>
              </a:defRPr>
            </a:lvl8pPr>
            <a:lvl9pPr marL="3949156" indent="-232303" eaLnBrk="0" fontAlgn="base" hangingPunct="0">
              <a:spcBef>
                <a:spcPct val="0"/>
              </a:spcBef>
              <a:spcAft>
                <a:spcPct val="0"/>
              </a:spcAft>
              <a:defRPr>
                <a:solidFill>
                  <a:schemeClr val="tx1"/>
                </a:solidFill>
                <a:latin typeface="Arial" charset="0"/>
              </a:defRPr>
            </a:lvl9pPr>
          </a:lstStyle>
          <a:p>
            <a:pPr eaLnBrk="1" hangingPunct="1"/>
            <a:fld id="{C81A9890-A704-4989-82C2-7E98AC99A941}" type="slidenum">
              <a:rPr lang="en-GB" smtClean="0"/>
              <a:pPr eaLnBrk="1" hangingPunct="1"/>
              <a:t>1</a:t>
            </a:fld>
            <a:endParaRPr lang="en-GB" dirty="0"/>
          </a:p>
        </p:txBody>
      </p:sp>
      <p:sp>
        <p:nvSpPr>
          <p:cNvPr id="3" name="Notes Placeholder 2">
            <a:extLst>
              <a:ext uri="{FF2B5EF4-FFF2-40B4-BE49-F238E27FC236}">
                <a16:creationId xmlns:a16="http://schemas.microsoft.com/office/drawing/2014/main" id="{3090926A-D66A-4FFF-BD53-A386A157D8F8}"/>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1435773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4EB9465-7E6F-43E0-8B94-FE2C2450C18A}" type="slidenum">
              <a:rPr lang="en-GB" smtClean="0"/>
              <a:t>19</a:t>
            </a:fld>
            <a:endParaRPr lang="en-GB" dirty="0"/>
          </a:p>
        </p:txBody>
      </p:sp>
    </p:spTree>
    <p:extLst>
      <p:ext uri="{BB962C8B-B14F-4D97-AF65-F5344CB8AC3E}">
        <p14:creationId xmlns:p14="http://schemas.microsoft.com/office/powerpoint/2010/main" val="1347329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4EB9465-7E6F-43E0-8B94-FE2C2450C18A}" type="slidenum">
              <a:rPr lang="en-GB" smtClean="0"/>
              <a:t>23</a:t>
            </a:fld>
            <a:endParaRPr lang="en-GB" dirty="0"/>
          </a:p>
        </p:txBody>
      </p:sp>
    </p:spTree>
    <p:extLst>
      <p:ext uri="{BB962C8B-B14F-4D97-AF65-F5344CB8AC3E}">
        <p14:creationId xmlns:p14="http://schemas.microsoft.com/office/powerpoint/2010/main" val="41190462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4CB1FE-CBEE-4248-9B35-17BC93D665C4}" type="datetime1">
              <a:rPr lang="en-GB" smtClean="0"/>
              <a:t>21/09/2020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4BE7DC-69D4-416D-ABD6-409A835FB974}" type="slidenum">
              <a:rPr lang="en-GB" smtClean="0"/>
              <a:t>‹#›</a:t>
            </a:fld>
            <a:endParaRPr lang="en-GB" dirty="0"/>
          </a:p>
        </p:txBody>
      </p:sp>
      <p:sp>
        <p:nvSpPr>
          <p:cNvPr id="10" name="Picture Placeholder 9">
            <a:extLst>
              <a:ext uri="{FF2B5EF4-FFF2-40B4-BE49-F238E27FC236}">
                <a16:creationId xmlns:a16="http://schemas.microsoft.com/office/drawing/2014/main" id="{786BD7B9-0DD2-4989-B9BF-AAB5410C3D4E}"/>
              </a:ext>
            </a:extLst>
          </p:cNvPr>
          <p:cNvSpPr>
            <a:spLocks noGrp="1"/>
          </p:cNvSpPr>
          <p:nvPr>
            <p:ph type="pic" sz="quarter" idx="13"/>
          </p:nvPr>
        </p:nvSpPr>
        <p:spPr>
          <a:xfrm>
            <a:off x="1062038" y="3255963"/>
            <a:ext cx="3805237" cy="2617787"/>
          </a:xfrm>
        </p:spPr>
        <p:txBody>
          <a:bodyPr/>
          <a:lstStyle/>
          <a:p>
            <a:endParaRPr lang="en-US" dirty="0"/>
          </a:p>
        </p:txBody>
      </p:sp>
      <p:pic>
        <p:nvPicPr>
          <p:cNvPr id="9" name="Picture 2" descr="\\.PSF\.Mac\Volumes\SUPERCOOL 1\WORK Server\Giraffe\LG Futures\Branding\ASSETS\lg-logo-rgb.jpg">
            <a:extLst>
              <a:ext uri="{FF2B5EF4-FFF2-40B4-BE49-F238E27FC236}">
                <a16:creationId xmlns:a16="http://schemas.microsoft.com/office/drawing/2014/main" id="{ED307D45-8791-4061-A44E-E6B0FFB0CDD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977165" y="58318"/>
            <a:ext cx="11477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9897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23323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9/21/2020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GB" dirty="0"/>
              <a:t>1</a:t>
            </a:r>
          </a:p>
        </p:txBody>
      </p:sp>
      <p:sp>
        <p:nvSpPr>
          <p:cNvPr id="7" name="Rectangle 6">
            <a:extLst>
              <a:ext uri="{FF2B5EF4-FFF2-40B4-BE49-F238E27FC236}">
                <a16:creationId xmlns:a16="http://schemas.microsoft.com/office/drawing/2014/main" id="{20FE32E3-1CF7-4436-A6E3-F8C58AC73524}"/>
              </a:ext>
            </a:extLst>
          </p:cNvPr>
          <p:cNvSpPr/>
          <p:nvPr userDrawn="1"/>
        </p:nvSpPr>
        <p:spPr>
          <a:xfrm>
            <a:off x="0" y="0"/>
            <a:ext cx="1517568"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Top Corners Rounded 7">
            <a:extLst>
              <a:ext uri="{FF2B5EF4-FFF2-40B4-BE49-F238E27FC236}">
                <a16:creationId xmlns:a16="http://schemas.microsoft.com/office/drawing/2014/main" id="{E36A1645-0D84-43F3-B7BA-EE0C8CC2EA4C}"/>
              </a:ext>
            </a:extLst>
          </p:cNvPr>
          <p:cNvSpPr/>
          <p:nvPr userDrawn="1"/>
        </p:nvSpPr>
        <p:spPr>
          <a:xfrm rot="16200000">
            <a:off x="635568" y="-50621"/>
            <a:ext cx="324000" cy="1440000"/>
          </a:xfrm>
          <a:prstGeom prst="round2SameRect">
            <a:avLst/>
          </a:prstGeom>
          <a:solidFill>
            <a:schemeClr val="bg1">
              <a:lumMod val="85000"/>
            </a:schemeClr>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pPr algn="l"/>
            <a:r>
              <a:rPr lang="en-GB" sz="1400" b="0" dirty="0">
                <a:latin typeface="Arial" panose="020B0604020202020204" pitchFamily="34" charset="0"/>
                <a:cs typeface="Arial" panose="020B0604020202020204" pitchFamily="34" charset="0"/>
              </a:rPr>
              <a:t>Key points</a:t>
            </a:r>
          </a:p>
        </p:txBody>
      </p:sp>
      <p:sp>
        <p:nvSpPr>
          <p:cNvPr id="10" name="Rectangle: Top Corners Rounded 9">
            <a:extLst>
              <a:ext uri="{FF2B5EF4-FFF2-40B4-BE49-F238E27FC236}">
                <a16:creationId xmlns:a16="http://schemas.microsoft.com/office/drawing/2014/main" id="{DC97F3FA-F150-4669-9608-CEFC199CC8F9}"/>
              </a:ext>
            </a:extLst>
          </p:cNvPr>
          <p:cNvSpPr/>
          <p:nvPr userDrawn="1"/>
        </p:nvSpPr>
        <p:spPr>
          <a:xfrm rot="16200000">
            <a:off x="635568" y="294963"/>
            <a:ext cx="324000" cy="1440000"/>
          </a:xfrm>
          <a:prstGeom prst="round2SameRect">
            <a:avLst/>
          </a:prstGeom>
          <a:solidFill>
            <a:schemeClr val="bg1">
              <a:lumMod val="85000"/>
            </a:schemeClr>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pPr marL="0" algn="l"/>
            <a:r>
              <a:rPr lang="en-US" sz="1400" dirty="0">
                <a:latin typeface="Arial" panose="020B0604020202020204" pitchFamily="34" charset="0"/>
                <a:cs typeface="Arial" panose="020B0604020202020204" pitchFamily="34" charset="0"/>
              </a:rPr>
              <a:t>Resources</a:t>
            </a:r>
            <a:endParaRPr lang="en-GB" sz="1400" dirty="0">
              <a:latin typeface="Arial" panose="020B0604020202020204" pitchFamily="34" charset="0"/>
              <a:cs typeface="Arial" panose="020B0604020202020204" pitchFamily="34" charset="0"/>
            </a:endParaRPr>
          </a:p>
        </p:txBody>
      </p:sp>
      <p:sp>
        <p:nvSpPr>
          <p:cNvPr id="11" name="Rectangle: Top Corners Rounded 10">
            <a:extLst>
              <a:ext uri="{FF2B5EF4-FFF2-40B4-BE49-F238E27FC236}">
                <a16:creationId xmlns:a16="http://schemas.microsoft.com/office/drawing/2014/main" id="{C15AA37B-E2A0-45C8-AAD1-83B3AEE25195}"/>
              </a:ext>
            </a:extLst>
          </p:cNvPr>
          <p:cNvSpPr/>
          <p:nvPr userDrawn="1"/>
        </p:nvSpPr>
        <p:spPr>
          <a:xfrm rot="16200000">
            <a:off x="635568" y="640547"/>
            <a:ext cx="324000" cy="1440000"/>
          </a:xfrm>
          <a:prstGeom prst="round2SameRect">
            <a:avLst/>
          </a:prstGeom>
          <a:solidFill>
            <a:schemeClr val="bg1">
              <a:lumMod val="85000"/>
            </a:schemeClr>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pPr marL="0" algn="l"/>
            <a:r>
              <a:rPr lang="en-US" sz="1400" dirty="0">
                <a:latin typeface="Arial" panose="020B0604020202020204" pitchFamily="34" charset="0"/>
                <a:cs typeface="Arial" panose="020B0604020202020204" pitchFamily="34" charset="0"/>
              </a:rPr>
              <a:t>Budget gap</a:t>
            </a:r>
            <a:endParaRPr lang="en-GB" sz="1400" dirty="0">
              <a:latin typeface="Arial" panose="020B0604020202020204" pitchFamily="34" charset="0"/>
              <a:cs typeface="Arial" panose="020B0604020202020204" pitchFamily="34" charset="0"/>
            </a:endParaRPr>
          </a:p>
        </p:txBody>
      </p:sp>
      <p:sp>
        <p:nvSpPr>
          <p:cNvPr id="12" name="Rectangle: Top Corners Rounded 11">
            <a:hlinkClick r:id="" action="ppaction://noaction"/>
            <a:extLst>
              <a:ext uri="{FF2B5EF4-FFF2-40B4-BE49-F238E27FC236}">
                <a16:creationId xmlns:a16="http://schemas.microsoft.com/office/drawing/2014/main" id="{3CE296E8-A731-404E-AE9D-94B603FF33D7}"/>
              </a:ext>
            </a:extLst>
          </p:cNvPr>
          <p:cNvSpPr/>
          <p:nvPr userDrawn="1"/>
        </p:nvSpPr>
        <p:spPr>
          <a:xfrm rot="16200000">
            <a:off x="635568" y="986131"/>
            <a:ext cx="324000" cy="1440000"/>
          </a:xfrm>
          <a:prstGeom prst="round2SameRect">
            <a:avLst/>
          </a:prstGeom>
          <a:solidFill>
            <a:schemeClr val="bg1">
              <a:lumMod val="85000"/>
            </a:schemeClr>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pPr marL="0" algn="l"/>
            <a:r>
              <a:rPr lang="en-US" sz="1400" dirty="0">
                <a:latin typeface="Arial" panose="020B0604020202020204" pitchFamily="34" charset="0"/>
                <a:cs typeface="Arial" panose="020B0604020202020204" pitchFamily="34" charset="0"/>
              </a:rPr>
              <a:t>Service delivery</a:t>
            </a:r>
            <a:endParaRPr lang="en-GB" sz="1400" dirty="0">
              <a:latin typeface="Arial" panose="020B0604020202020204" pitchFamily="34" charset="0"/>
              <a:cs typeface="Arial" panose="020B0604020202020204" pitchFamily="34" charset="0"/>
            </a:endParaRPr>
          </a:p>
        </p:txBody>
      </p:sp>
      <p:sp>
        <p:nvSpPr>
          <p:cNvPr id="13" name="Rectangle: Top Corners Rounded 12">
            <a:hlinkClick r:id="" action="ppaction://noaction"/>
            <a:extLst>
              <a:ext uri="{FF2B5EF4-FFF2-40B4-BE49-F238E27FC236}">
                <a16:creationId xmlns:a16="http://schemas.microsoft.com/office/drawing/2014/main" id="{11A0DE3D-9F56-4D0D-9402-03C364375EA6}"/>
              </a:ext>
            </a:extLst>
          </p:cNvPr>
          <p:cNvSpPr/>
          <p:nvPr userDrawn="1"/>
        </p:nvSpPr>
        <p:spPr>
          <a:xfrm rot="16200000">
            <a:off x="635568" y="1331715"/>
            <a:ext cx="324000" cy="1440000"/>
          </a:xfrm>
          <a:prstGeom prst="round2SameRect">
            <a:avLst/>
          </a:prstGeom>
          <a:solidFill>
            <a:schemeClr val="bg1">
              <a:lumMod val="85000"/>
            </a:schemeClr>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pPr marL="0" algn="l"/>
            <a:r>
              <a:rPr lang="en-US" sz="1400" dirty="0">
                <a:latin typeface="Arial" panose="020B0604020202020204" pitchFamily="34" charset="0"/>
                <a:cs typeface="Arial" panose="020B0604020202020204" pitchFamily="34" charset="0"/>
              </a:rPr>
              <a:t>COVID-19</a:t>
            </a:r>
            <a:endParaRPr lang="en-GB" sz="1400" dirty="0">
              <a:latin typeface="Arial" panose="020B0604020202020204" pitchFamily="34" charset="0"/>
              <a:cs typeface="Arial" panose="020B0604020202020204" pitchFamily="34" charset="0"/>
            </a:endParaRPr>
          </a:p>
        </p:txBody>
      </p:sp>
      <p:sp>
        <p:nvSpPr>
          <p:cNvPr id="14" name="Rectangle: Top Corners Rounded 13">
            <a:hlinkClick r:id="" action="ppaction://noaction"/>
            <a:extLst>
              <a:ext uri="{FF2B5EF4-FFF2-40B4-BE49-F238E27FC236}">
                <a16:creationId xmlns:a16="http://schemas.microsoft.com/office/drawing/2014/main" id="{AF24A182-F308-4FC5-AFD4-A2399FBD59AD}"/>
              </a:ext>
            </a:extLst>
          </p:cNvPr>
          <p:cNvSpPr/>
          <p:nvPr userDrawn="1"/>
        </p:nvSpPr>
        <p:spPr>
          <a:xfrm rot="16200000">
            <a:off x="635568" y="1677299"/>
            <a:ext cx="324000" cy="1440000"/>
          </a:xfrm>
          <a:prstGeom prst="round2SameRect">
            <a:avLst/>
          </a:prstGeom>
          <a:solidFill>
            <a:schemeClr val="bg1">
              <a:lumMod val="85000"/>
            </a:schemeClr>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pPr marL="0" algn="l"/>
            <a:r>
              <a:rPr lang="en-US" sz="1400" dirty="0">
                <a:latin typeface="Arial" panose="020B0604020202020204" pitchFamily="34" charset="0"/>
                <a:cs typeface="Arial" panose="020B0604020202020204" pitchFamily="34" charset="0"/>
              </a:rPr>
              <a:t>Conclusions</a:t>
            </a:r>
            <a:endParaRPr lang="en-GB" sz="1400" dirty="0">
              <a:latin typeface="Arial" panose="020B0604020202020204" pitchFamily="34" charset="0"/>
              <a:cs typeface="Arial" panose="020B0604020202020204" pitchFamily="34" charset="0"/>
            </a:endParaRPr>
          </a:p>
        </p:txBody>
      </p:sp>
      <p:sp>
        <p:nvSpPr>
          <p:cNvPr id="15" name="Rectangle: Top Corners Rounded 14">
            <a:hlinkClick r:id="" action="ppaction://noaction"/>
            <a:extLst>
              <a:ext uri="{FF2B5EF4-FFF2-40B4-BE49-F238E27FC236}">
                <a16:creationId xmlns:a16="http://schemas.microsoft.com/office/drawing/2014/main" id="{45E43CE8-8666-4FF8-9649-EAC782C2A914}"/>
              </a:ext>
            </a:extLst>
          </p:cNvPr>
          <p:cNvSpPr/>
          <p:nvPr userDrawn="1"/>
        </p:nvSpPr>
        <p:spPr>
          <a:xfrm rot="16200000">
            <a:off x="635567" y="2022881"/>
            <a:ext cx="324000" cy="1440000"/>
          </a:xfrm>
          <a:prstGeom prst="round2SameRect">
            <a:avLst/>
          </a:prstGeom>
          <a:solidFill>
            <a:schemeClr val="bg1">
              <a:lumMod val="85000"/>
            </a:schemeClr>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pPr marL="0" algn="l"/>
            <a:r>
              <a:rPr lang="en-US" sz="1400" dirty="0">
                <a:latin typeface="Arial" panose="020B0604020202020204" pitchFamily="34" charset="0"/>
                <a:cs typeface="Arial" panose="020B0604020202020204" pitchFamily="34" charset="0"/>
              </a:rPr>
              <a:t>Assumptions</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3338778"/>
      </p:ext>
    </p:extLst>
  </p:cSld>
  <p:clrMap bg1="lt1" tx1="dk1" bg2="lt2" tx2="dk2" accent1="accent1" accent2="accent2" accent3="accent3" accent4="accent4" accent5="accent5" accent6="accent6" hlink="hlink" folHlink="folHlink"/>
  <p:sldLayoutIdLst>
    <p:sldLayoutId id="2147483675" r:id="rId1"/>
    <p:sldLayoutId id="2147483686"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www.gov.uk/government/statistics/annual-bus-statistics-year-ending-march-2019"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s://www.gov.uk/government/statistics/annual-bus-statistics-year-ending-march-2019"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gov.uk/government/statistical-data-sets/bus05-subsidies-and-concession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E6C4DD6-09FB-49FE-815A-7EFE3AE59F25}"/>
              </a:ext>
            </a:extLst>
          </p:cNvPr>
          <p:cNvSpPr/>
          <p:nvPr/>
        </p:nvSpPr>
        <p:spPr>
          <a:xfrm>
            <a:off x="0" y="6263"/>
            <a:ext cx="169025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149" name="Group 13"/>
          <p:cNvGrpSpPr>
            <a:grpSpLocks/>
          </p:cNvGrpSpPr>
          <p:nvPr/>
        </p:nvGrpSpPr>
        <p:grpSpPr bwMode="auto">
          <a:xfrm>
            <a:off x="0" y="0"/>
            <a:ext cx="12192000" cy="471340"/>
            <a:chOff x="0" y="0"/>
            <a:chExt cx="9144000" cy="428604"/>
          </a:xfrm>
        </p:grpSpPr>
        <p:sp>
          <p:nvSpPr>
            <p:cNvPr id="8" name="Rectangle 7"/>
            <p:cNvSpPr/>
            <p:nvPr/>
          </p:nvSpPr>
          <p:spPr>
            <a:xfrm>
              <a:off x="0" y="0"/>
              <a:ext cx="9144000" cy="35717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9" name="Rectangle 8"/>
            <p:cNvSpPr/>
            <p:nvPr/>
          </p:nvSpPr>
          <p:spPr>
            <a:xfrm>
              <a:off x="0" y="357170"/>
              <a:ext cx="9144000" cy="71434"/>
            </a:xfrm>
            <a:prstGeom prst="rect">
              <a:avLst/>
            </a:prstGeom>
            <a:gradFill>
              <a:gsLst>
                <a:gs pos="0">
                  <a:srgbClr val="00B0F0"/>
                </a:gs>
                <a:gs pos="100000">
                  <a:srgbClr val="0070C0"/>
                </a:gs>
                <a:gs pos="75000">
                  <a:srgbClr val="0087E6"/>
                </a:gs>
                <a:gs pos="100000">
                  <a:srgbClr val="005CBF"/>
                </a:gs>
              </a:gsLst>
              <a:lin ang="5400000" scaled="0"/>
            </a:gradFill>
            <a:ln>
              <a:noFill/>
            </a:ln>
            <a:effectLst>
              <a:outerShdw blurRad="50800" dist="50800" dir="552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grpSp>
      <p:grpSp>
        <p:nvGrpSpPr>
          <p:cNvPr id="6148" name="Group 10"/>
          <p:cNvGrpSpPr>
            <a:grpSpLocks/>
          </p:cNvGrpSpPr>
          <p:nvPr/>
        </p:nvGrpSpPr>
        <p:grpSpPr bwMode="auto">
          <a:xfrm>
            <a:off x="0" y="6467475"/>
            <a:ext cx="12192000" cy="431800"/>
            <a:chOff x="0" y="6429396"/>
            <a:chExt cx="9144000" cy="642899"/>
          </a:xfrm>
        </p:grpSpPr>
        <p:sp>
          <p:nvSpPr>
            <p:cNvPr id="5" name="Rectangle 4"/>
            <p:cNvSpPr/>
            <p:nvPr/>
          </p:nvSpPr>
          <p:spPr>
            <a:xfrm rot="10800000">
              <a:off x="0" y="6500832"/>
              <a:ext cx="9144000" cy="5714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6" name="Rectangle 5"/>
            <p:cNvSpPr/>
            <p:nvPr/>
          </p:nvSpPr>
          <p:spPr>
            <a:xfrm rot="10800000">
              <a:off x="0" y="6429396"/>
              <a:ext cx="9144000" cy="71433"/>
            </a:xfrm>
            <a:prstGeom prst="rect">
              <a:avLst/>
            </a:prstGeom>
            <a:gradFill>
              <a:gsLst>
                <a:gs pos="0">
                  <a:srgbClr val="00B0F0"/>
                </a:gs>
                <a:gs pos="100000">
                  <a:srgbClr val="0070C0"/>
                </a:gs>
                <a:gs pos="75000">
                  <a:srgbClr val="0087E6"/>
                </a:gs>
                <a:gs pos="100000">
                  <a:srgbClr val="005CBF"/>
                </a:gs>
              </a:gsLst>
              <a:lin ang="5400000" scaled="0"/>
            </a:gradFill>
            <a:ln>
              <a:noFill/>
            </a:ln>
            <a:effectLst>
              <a:outerShdw blurRad="50800" dist="50800" dir="1194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grpSp>
      <p:pic>
        <p:nvPicPr>
          <p:cNvPr id="15" name="Picture 1" descr="\\.PSF\.Mac\Volumes\SUPERCOOL 1\WORK Server\Giraffe\LG Futures\Branding\ASSETS\lg-logo-rgb.jpg">
            <a:extLst>
              <a:ext uri="{FF2B5EF4-FFF2-40B4-BE49-F238E27FC236}">
                <a16:creationId xmlns:a16="http://schemas.microsoft.com/office/drawing/2014/main" id="{66E59AB8-F7C3-47C5-91F8-9084A73D69D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00188" y="2286000"/>
            <a:ext cx="314007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descr="\\.PSF\.Mac\Volumes\SUPERCOOL 1\WORK Server\Giraffe\LG Futures\WEBSITE\WORKING\strapline.gif">
            <a:extLst>
              <a:ext uri="{FF2B5EF4-FFF2-40B4-BE49-F238E27FC236}">
                <a16:creationId xmlns:a16="http://schemas.microsoft.com/office/drawing/2014/main" id="{4580A90D-9B2C-4FF4-87A9-BC539397486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29188" y="2928938"/>
            <a:ext cx="3992562"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PSF\.Mac\Volumes\SUPERCOOL 1\WORK Server\Giraffe\LG Futures\Branding\ASSETS\lg-logo-rgb.jpg">
            <a:extLst>
              <a:ext uri="{FF2B5EF4-FFF2-40B4-BE49-F238E27FC236}">
                <a16:creationId xmlns:a16="http://schemas.microsoft.com/office/drawing/2014/main" id="{78E8E67C-8B6B-4F31-8357-BD39BF44639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5788" y="5854700"/>
            <a:ext cx="135731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3" descr="\\.PSF\.Mac\Volumes\SUPERCOOL 1\WORK Server\Giraffe\LG Futures\WEBSITE\WORKING\strapline.gif">
            <a:extLst>
              <a:ext uri="{FF2B5EF4-FFF2-40B4-BE49-F238E27FC236}">
                <a16:creationId xmlns:a16="http://schemas.microsoft.com/office/drawing/2014/main" id="{311C9519-9D01-4FC5-B340-A4C665430D2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r="29999" b="17134"/>
          <a:stretch>
            <a:fillRect/>
          </a:stretch>
        </p:blipFill>
        <p:spPr bwMode="auto">
          <a:xfrm>
            <a:off x="9894949" y="6070600"/>
            <a:ext cx="2166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 Placeholder 7">
            <a:extLst>
              <a:ext uri="{FF2B5EF4-FFF2-40B4-BE49-F238E27FC236}">
                <a16:creationId xmlns:a16="http://schemas.microsoft.com/office/drawing/2014/main" id="{41127CE5-8517-48F8-BE4E-A20B8036C004}"/>
              </a:ext>
            </a:extLst>
          </p:cNvPr>
          <p:cNvSpPr txBox="1">
            <a:spLocks/>
          </p:cNvSpPr>
          <p:nvPr/>
        </p:nvSpPr>
        <p:spPr bwMode="auto">
          <a:xfrm>
            <a:off x="1386733" y="3694658"/>
            <a:ext cx="7590110"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pPr>
            <a:r>
              <a:rPr lang="en-GB" sz="2400" dirty="0">
                <a:solidFill>
                  <a:srgbClr val="404040"/>
                </a:solidFill>
                <a:cs typeface="Arial" charset="0"/>
              </a:rPr>
              <a:t>CCN Bus Funding and Expenditure Analysis</a:t>
            </a:r>
          </a:p>
          <a:p>
            <a:pPr eaLnBrk="1" hangingPunct="1">
              <a:spcAft>
                <a:spcPts val="600"/>
              </a:spcAft>
            </a:pPr>
            <a:endParaRPr lang="en-GB" sz="2400" dirty="0">
              <a:solidFill>
                <a:srgbClr val="404040"/>
              </a:solidFill>
              <a:cs typeface="Arial" charset="0"/>
            </a:endParaRPr>
          </a:p>
          <a:p>
            <a:pPr eaLnBrk="1" hangingPunct="1">
              <a:spcAft>
                <a:spcPts val="600"/>
              </a:spcAft>
            </a:pPr>
            <a:r>
              <a:rPr lang="en-GB" b="1" dirty="0">
                <a:solidFill>
                  <a:srgbClr val="404040"/>
                </a:solidFill>
                <a:cs typeface="Arial" charset="0"/>
              </a:rPr>
              <a:t>June 2020</a:t>
            </a:r>
          </a:p>
          <a:p>
            <a:pPr eaLnBrk="1" hangingPunct="1">
              <a:spcAft>
                <a:spcPts val="600"/>
              </a:spcAft>
            </a:pPr>
            <a:endParaRPr lang="en-GB" sz="2400" dirty="0">
              <a:solidFill>
                <a:srgbClr val="404040"/>
              </a:solidFill>
              <a:cs typeface="Arial" charset="0"/>
            </a:endParaRPr>
          </a:p>
        </p:txBody>
      </p:sp>
    </p:spTree>
    <p:extLst>
      <p:ext uri="{BB962C8B-B14F-4D97-AF65-F5344CB8AC3E}">
        <p14:creationId xmlns:p14="http://schemas.microsoft.com/office/powerpoint/2010/main" val="4204835406"/>
      </p:ext>
    </p:extLst>
  </p:cSld>
  <p:clrMapOvr>
    <a:masterClrMapping/>
  </p:clrMapOvr>
  <p:transition advTm="1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hart 20">
            <a:extLst>
              <a:ext uri="{FF2B5EF4-FFF2-40B4-BE49-F238E27FC236}">
                <a16:creationId xmlns:a16="http://schemas.microsoft.com/office/drawing/2014/main" id="{D0AEC484-B05A-4676-822B-86EADEC796D5}"/>
              </a:ext>
            </a:extLst>
          </p:cNvPr>
          <p:cNvGraphicFramePr>
            <a:graphicFrameLocks/>
          </p:cNvGraphicFramePr>
          <p:nvPr>
            <p:extLst>
              <p:ext uri="{D42A27DB-BD31-4B8C-83A1-F6EECF244321}">
                <p14:modId xmlns:p14="http://schemas.microsoft.com/office/powerpoint/2010/main" val="2896398794"/>
              </p:ext>
            </p:extLst>
          </p:nvPr>
        </p:nvGraphicFramePr>
        <p:xfrm>
          <a:off x="4287013" y="2751264"/>
          <a:ext cx="7379208" cy="376732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1841530"/>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Resources</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In real terms (i.e. after adjusting for inflation), CCN authorities’ support for buses fell by 30.1% over the same period.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This compares to a real-terms reduction of 23.5% for other </a:t>
            </a:r>
            <a:r>
              <a:rPr lang="en-US" dirty="0" err="1">
                <a:latin typeface="Arial" panose="020B0604020202020204" pitchFamily="34" charset="0"/>
                <a:cs typeface="Arial" panose="020B0604020202020204" pitchFamily="34" charset="0"/>
              </a:rPr>
              <a:t>unitaries</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mets</a:t>
            </a:r>
            <a:r>
              <a:rPr lang="en-US" dirty="0">
                <a:latin typeface="Arial" panose="020B0604020202020204" pitchFamily="34" charset="0"/>
                <a:cs typeface="Arial" panose="020B0604020202020204" pitchFamily="34" charset="0"/>
              </a:rPr>
              <a:t>, and a 30.3% reduction for London.</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10</a:t>
            </a:fld>
            <a:endParaRPr lang="en-GB" dirty="0"/>
          </a:p>
        </p:txBody>
      </p:sp>
      <p:sp>
        <p:nvSpPr>
          <p:cNvPr id="7" name="TextBox 6">
            <a:extLst>
              <a:ext uri="{FF2B5EF4-FFF2-40B4-BE49-F238E27FC236}">
                <a16:creationId xmlns:a16="http://schemas.microsoft.com/office/drawing/2014/main" id="{3A2C664E-4B3B-4401-8767-B56CDE84B010}"/>
              </a:ext>
            </a:extLst>
          </p:cNvPr>
          <p:cNvSpPr txBox="1"/>
          <p:nvPr/>
        </p:nvSpPr>
        <p:spPr>
          <a:xfrm>
            <a:off x="1653309" y="2759392"/>
            <a:ext cx="2634212" cy="1569660"/>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Total estimated support for buses</a:t>
            </a:r>
          </a:p>
          <a:p>
            <a:r>
              <a:rPr lang="en-US" sz="1600" dirty="0">
                <a:latin typeface="Arial" panose="020B0604020202020204" pitchFamily="34" charset="0"/>
                <a:cs typeface="Arial" panose="020B0604020202020204" pitchFamily="34" charset="0"/>
              </a:rPr>
              <a:t>Cumulative change since 2009/10 for CCN authorities, adjusted for inflation</a:t>
            </a:r>
            <a:endParaRPr lang="en-GB" sz="1600" dirty="0">
              <a:latin typeface="Arial" panose="020B0604020202020204" pitchFamily="34" charset="0"/>
              <a:cs typeface="Arial" panose="020B0604020202020204" pitchFamily="34" charset="0"/>
            </a:endParaRPr>
          </a:p>
        </p:txBody>
      </p:sp>
      <p:sp>
        <p:nvSpPr>
          <p:cNvPr id="17" name="Speech Bubble: Rectangle 16">
            <a:extLst>
              <a:ext uri="{FF2B5EF4-FFF2-40B4-BE49-F238E27FC236}">
                <a16:creationId xmlns:a16="http://schemas.microsoft.com/office/drawing/2014/main" id="{9FAEA6BD-F232-468B-872F-62165C8D27C9}"/>
              </a:ext>
            </a:extLst>
          </p:cNvPr>
          <p:cNvSpPr/>
          <p:nvPr/>
        </p:nvSpPr>
        <p:spPr>
          <a:xfrm>
            <a:off x="9723120" y="5278950"/>
            <a:ext cx="863600" cy="568961"/>
          </a:xfrm>
          <a:prstGeom prst="wedgeRectCallout">
            <a:avLst>
              <a:gd name="adj1" fmla="val -81951"/>
              <a:gd name="adj2" fmla="val -18138"/>
            </a:avLst>
          </a:prstGeom>
          <a:solidFill>
            <a:srgbClr val="0070C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Arial" panose="020B0604020202020204" pitchFamily="34" charset="0"/>
                <a:cs typeface="Arial" panose="020B0604020202020204" pitchFamily="34" charset="0"/>
              </a:rPr>
              <a:t>CCN </a:t>
            </a:r>
          </a:p>
          <a:p>
            <a:pPr algn="ctr"/>
            <a:r>
              <a:rPr lang="en-US" sz="1400" dirty="0">
                <a:solidFill>
                  <a:schemeClr val="tx1"/>
                </a:solidFill>
                <a:latin typeface="Arial" panose="020B0604020202020204" pitchFamily="34" charset="0"/>
                <a:cs typeface="Arial" panose="020B0604020202020204" pitchFamily="34" charset="0"/>
              </a:rPr>
              <a:t>-30.1%</a:t>
            </a:r>
            <a:endParaRPr lang="en-GB" sz="1400" dirty="0">
              <a:solidFill>
                <a:schemeClr val="tx1"/>
              </a:solidFill>
              <a:latin typeface="Arial" panose="020B0604020202020204" pitchFamily="34" charset="0"/>
              <a:cs typeface="Arial" panose="020B0604020202020204" pitchFamily="34" charset="0"/>
            </a:endParaRPr>
          </a:p>
        </p:txBody>
      </p:sp>
      <p:sp>
        <p:nvSpPr>
          <p:cNvPr id="19" name="Rectangle: Top Corners Rounded 18">
            <a:extLst>
              <a:ext uri="{FF2B5EF4-FFF2-40B4-BE49-F238E27FC236}">
                <a16:creationId xmlns:a16="http://schemas.microsoft.com/office/drawing/2014/main" id="{FF58F528-D26A-455E-AF34-E14D78A5401C}"/>
              </a:ext>
            </a:extLst>
          </p:cNvPr>
          <p:cNvSpPr/>
          <p:nvPr/>
        </p:nvSpPr>
        <p:spPr>
          <a:xfrm rot="16200000">
            <a:off x="635568" y="292417"/>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Resources</a:t>
            </a:r>
          </a:p>
        </p:txBody>
      </p:sp>
    </p:spTree>
    <p:extLst>
      <p:ext uri="{BB962C8B-B14F-4D97-AF65-F5344CB8AC3E}">
        <p14:creationId xmlns:p14="http://schemas.microsoft.com/office/powerpoint/2010/main" val="1579421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1841530"/>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Resources</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The chart below shows the components that contributed to the </a:t>
            </a:r>
            <a:r>
              <a:rPr lang="en-US" b="1" dirty="0">
                <a:latin typeface="Arial" panose="020B0604020202020204" pitchFamily="34" charset="0"/>
                <a:cs typeface="Arial" panose="020B0604020202020204" pitchFamily="34" charset="0"/>
              </a:rPr>
              <a:t>CCN authorities’ </a:t>
            </a:r>
            <a:r>
              <a:rPr lang="en-US" dirty="0">
                <a:latin typeface="Arial" panose="020B0604020202020204" pitchFamily="34" charset="0"/>
                <a:cs typeface="Arial" panose="020B0604020202020204" pitchFamily="34" charset="0"/>
              </a:rPr>
              <a:t>cash reduction of £123.0m.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The main factor was reduced net public transport support (£80.1m), followed by a reduction in the estimated BSOG (£31.1m) and concessionary travel expenditure (£11.8m).</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11</a:t>
            </a:fld>
            <a:endParaRPr lang="en-GB" dirty="0"/>
          </a:p>
        </p:txBody>
      </p:sp>
      <p:sp>
        <p:nvSpPr>
          <p:cNvPr id="7" name="TextBox 6">
            <a:extLst>
              <a:ext uri="{FF2B5EF4-FFF2-40B4-BE49-F238E27FC236}">
                <a16:creationId xmlns:a16="http://schemas.microsoft.com/office/drawing/2014/main" id="{3A2C664E-4B3B-4401-8767-B56CDE84B010}"/>
              </a:ext>
            </a:extLst>
          </p:cNvPr>
          <p:cNvSpPr txBox="1"/>
          <p:nvPr/>
        </p:nvSpPr>
        <p:spPr>
          <a:xfrm>
            <a:off x="1653309" y="2759392"/>
            <a:ext cx="2634212" cy="1077218"/>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Change in support for buses - CCN authorities</a:t>
            </a:r>
          </a:p>
          <a:p>
            <a:r>
              <a:rPr lang="en-US" sz="1600" dirty="0">
                <a:latin typeface="Arial" panose="020B0604020202020204" pitchFamily="34" charset="0"/>
                <a:cs typeface="Arial" panose="020B0604020202020204" pitchFamily="34" charset="0"/>
              </a:rPr>
              <a:t>Cumulative change since 2009/10 (cash terms)</a:t>
            </a:r>
            <a:endParaRPr lang="en-GB" sz="1600" dirty="0">
              <a:latin typeface="Arial" panose="020B0604020202020204" pitchFamily="34" charset="0"/>
              <a:cs typeface="Arial" panose="020B0604020202020204" pitchFamily="34" charset="0"/>
            </a:endParaRPr>
          </a:p>
        </p:txBody>
      </p:sp>
      <p:graphicFrame>
        <p:nvGraphicFramePr>
          <p:cNvPr id="8" name="Chart 7">
            <a:extLst>
              <a:ext uri="{FF2B5EF4-FFF2-40B4-BE49-F238E27FC236}">
                <a16:creationId xmlns:a16="http://schemas.microsoft.com/office/drawing/2014/main" id="{A1E4B3DE-0AE7-4115-BD16-B3AE5C3FF9FA}"/>
              </a:ext>
            </a:extLst>
          </p:cNvPr>
          <p:cNvGraphicFramePr>
            <a:graphicFrameLocks/>
          </p:cNvGraphicFramePr>
          <p:nvPr>
            <p:extLst>
              <p:ext uri="{D42A27DB-BD31-4B8C-83A1-F6EECF244321}">
                <p14:modId xmlns:p14="http://schemas.microsoft.com/office/powerpoint/2010/main" val="955954572"/>
              </p:ext>
            </p:extLst>
          </p:nvPr>
        </p:nvGraphicFramePr>
        <p:xfrm>
          <a:off x="4287521" y="2759392"/>
          <a:ext cx="7525788" cy="3962082"/>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Top Corners Rounded 8">
            <a:extLst>
              <a:ext uri="{FF2B5EF4-FFF2-40B4-BE49-F238E27FC236}">
                <a16:creationId xmlns:a16="http://schemas.microsoft.com/office/drawing/2014/main" id="{1D907D38-1765-46BB-A913-6B725CC27101}"/>
              </a:ext>
            </a:extLst>
          </p:cNvPr>
          <p:cNvSpPr/>
          <p:nvPr/>
        </p:nvSpPr>
        <p:spPr>
          <a:xfrm rot="16200000">
            <a:off x="635568" y="292417"/>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Resources</a:t>
            </a:r>
          </a:p>
        </p:txBody>
      </p:sp>
    </p:spTree>
    <p:extLst>
      <p:ext uri="{BB962C8B-B14F-4D97-AF65-F5344CB8AC3E}">
        <p14:creationId xmlns:p14="http://schemas.microsoft.com/office/powerpoint/2010/main" val="1653118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C7CA1D-4CB4-4EB6-97DC-AB9519B55BAE}"/>
              </a:ext>
            </a:extLst>
          </p:cNvPr>
          <p:cNvSpPr txBox="1"/>
          <p:nvPr/>
        </p:nvSpPr>
        <p:spPr>
          <a:xfrm>
            <a:off x="1653308" y="461817"/>
            <a:ext cx="10376131" cy="2046714"/>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Resources</a:t>
            </a:r>
          </a:p>
          <a:p>
            <a:pPr>
              <a:spcBef>
                <a:spcPts val="1000"/>
              </a:spcBef>
              <a:spcAft>
                <a:spcPts val="600"/>
              </a:spcAft>
              <a:buClr>
                <a:srgbClr val="00B0F0"/>
              </a:buClr>
            </a:pPr>
            <a:r>
              <a:rPr lang="en-US" b="1" u="sng" dirty="0">
                <a:latin typeface="Arial" panose="020B0604020202020204" pitchFamily="34" charset="0"/>
                <a:cs typeface="Arial" panose="020B0604020202020204" pitchFamily="34" charset="0"/>
              </a:rPr>
              <a:t>Resources - excluding BSOG funding</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Excluding BSOG funding, CCN authorities’ support for buses falls by </a:t>
            </a:r>
            <a:r>
              <a:rPr lang="en-US" b="1" dirty="0">
                <a:latin typeface="Arial" panose="020B0604020202020204" pitchFamily="34" charset="0"/>
                <a:cs typeface="Arial" panose="020B0604020202020204" pitchFamily="34" charset="0"/>
              </a:rPr>
              <a:t>17.6% </a:t>
            </a:r>
            <a:r>
              <a:rPr lang="en-US" dirty="0">
                <a:latin typeface="Arial" panose="020B0604020202020204" pitchFamily="34" charset="0"/>
                <a:cs typeface="Arial" panose="020B0604020202020204" pitchFamily="34" charset="0"/>
              </a:rPr>
              <a:t>over the period. This is a reduction of £91.9m, without adjusting for inflation.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This compares to a reduction of 7.7% for other unitaries/mets, and an 8.4% reduction for London.</a:t>
            </a:r>
            <a:r>
              <a:rPr lang="en-US" baseline="30000" dirty="0">
                <a:latin typeface="Arial" panose="020B0604020202020204" pitchFamily="34" charset="0"/>
                <a:cs typeface="Arial" panose="020B0604020202020204" pitchFamily="34" charset="0"/>
              </a:rPr>
              <a:t>1</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12</a:t>
            </a:fld>
            <a:endParaRPr lang="en-GB" dirty="0"/>
          </a:p>
        </p:txBody>
      </p:sp>
      <p:sp>
        <p:nvSpPr>
          <p:cNvPr id="9" name="Rectangle: Top Corners Rounded 8">
            <a:extLst>
              <a:ext uri="{FF2B5EF4-FFF2-40B4-BE49-F238E27FC236}">
                <a16:creationId xmlns:a16="http://schemas.microsoft.com/office/drawing/2014/main" id="{1D907D38-1765-46BB-A913-6B725CC27101}"/>
              </a:ext>
            </a:extLst>
          </p:cNvPr>
          <p:cNvSpPr/>
          <p:nvPr/>
        </p:nvSpPr>
        <p:spPr>
          <a:xfrm rot="16200000">
            <a:off x="635568" y="292417"/>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Resources</a:t>
            </a:r>
          </a:p>
        </p:txBody>
      </p:sp>
      <p:graphicFrame>
        <p:nvGraphicFramePr>
          <p:cNvPr id="5" name="Chart 4">
            <a:extLst>
              <a:ext uri="{FF2B5EF4-FFF2-40B4-BE49-F238E27FC236}">
                <a16:creationId xmlns:a16="http://schemas.microsoft.com/office/drawing/2014/main" id="{98914997-5B64-49F1-9056-E829290F0EA1}"/>
              </a:ext>
            </a:extLst>
          </p:cNvPr>
          <p:cNvGraphicFramePr>
            <a:graphicFrameLocks/>
          </p:cNvGraphicFramePr>
          <p:nvPr>
            <p:extLst>
              <p:ext uri="{D42A27DB-BD31-4B8C-83A1-F6EECF244321}">
                <p14:modId xmlns:p14="http://schemas.microsoft.com/office/powerpoint/2010/main" val="4175694124"/>
              </p:ext>
            </p:extLst>
          </p:nvPr>
        </p:nvGraphicFramePr>
        <p:xfrm>
          <a:off x="4287521" y="2769552"/>
          <a:ext cx="7379208" cy="376732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828842A5-315C-47E9-8407-28AC8A6B6848}"/>
              </a:ext>
            </a:extLst>
          </p:cNvPr>
          <p:cNvSpPr txBox="1"/>
          <p:nvPr/>
        </p:nvSpPr>
        <p:spPr>
          <a:xfrm>
            <a:off x="1653309" y="2769552"/>
            <a:ext cx="2634212" cy="1323439"/>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Total estimated support for buses, excluding BSOG funding</a:t>
            </a:r>
          </a:p>
          <a:p>
            <a:r>
              <a:rPr lang="en-US" sz="1600" dirty="0">
                <a:latin typeface="Arial" panose="020B0604020202020204" pitchFamily="34" charset="0"/>
                <a:cs typeface="Arial" panose="020B0604020202020204" pitchFamily="34" charset="0"/>
              </a:rPr>
              <a:t>Cumulative change since 2009/10</a:t>
            </a:r>
            <a:endParaRPr lang="en-GB" sz="1600" dirty="0">
              <a:latin typeface="Arial" panose="020B0604020202020204" pitchFamily="34" charset="0"/>
              <a:cs typeface="Arial" panose="020B0604020202020204" pitchFamily="34" charset="0"/>
            </a:endParaRPr>
          </a:p>
        </p:txBody>
      </p:sp>
      <p:sp>
        <p:nvSpPr>
          <p:cNvPr id="7" name="Speech Bubble: Rectangle 6">
            <a:extLst>
              <a:ext uri="{FF2B5EF4-FFF2-40B4-BE49-F238E27FC236}">
                <a16:creationId xmlns:a16="http://schemas.microsoft.com/office/drawing/2014/main" id="{A50C433B-F31B-40BD-A464-E36C4675F043}"/>
              </a:ext>
            </a:extLst>
          </p:cNvPr>
          <p:cNvSpPr/>
          <p:nvPr/>
        </p:nvSpPr>
        <p:spPr>
          <a:xfrm>
            <a:off x="9708666" y="4882245"/>
            <a:ext cx="863600" cy="568961"/>
          </a:xfrm>
          <a:prstGeom prst="wedgeRectCallout">
            <a:avLst>
              <a:gd name="adj1" fmla="val -81951"/>
              <a:gd name="adj2" fmla="val -18138"/>
            </a:avLst>
          </a:prstGeom>
          <a:solidFill>
            <a:srgbClr val="0070C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Arial" panose="020B0604020202020204" pitchFamily="34" charset="0"/>
                <a:cs typeface="Arial" panose="020B0604020202020204" pitchFamily="34" charset="0"/>
              </a:rPr>
              <a:t>CCN </a:t>
            </a:r>
          </a:p>
          <a:p>
            <a:pPr algn="ctr"/>
            <a:r>
              <a:rPr lang="en-US" sz="1400" dirty="0">
                <a:solidFill>
                  <a:schemeClr val="tx1"/>
                </a:solidFill>
                <a:latin typeface="Arial" panose="020B0604020202020204" pitchFamily="34" charset="0"/>
                <a:cs typeface="Arial" panose="020B0604020202020204" pitchFamily="34" charset="0"/>
              </a:rPr>
              <a:t>-17.6%</a:t>
            </a:r>
            <a:endParaRPr lang="en-GB" sz="1400" dirty="0">
              <a:solidFill>
                <a:schemeClr val="tx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086A6EA5-0A94-47AC-A868-3B6C714E59EC}"/>
              </a:ext>
            </a:extLst>
          </p:cNvPr>
          <p:cNvSpPr txBox="1"/>
          <p:nvPr/>
        </p:nvSpPr>
        <p:spPr>
          <a:xfrm>
            <a:off x="1713814" y="5754298"/>
            <a:ext cx="2573199" cy="1015663"/>
          </a:xfrm>
          <a:prstGeom prst="rect">
            <a:avLst/>
          </a:prstGeom>
          <a:noFill/>
        </p:spPr>
        <p:txBody>
          <a:bodyPr wrap="square" rtlCol="0">
            <a:spAutoFit/>
          </a:bodyPr>
          <a:lstStyle/>
          <a:p>
            <a:r>
              <a:rPr lang="en-US" sz="1200" dirty="0">
                <a:solidFill>
                  <a:schemeClr val="tx1">
                    <a:lumMod val="75000"/>
                    <a:lumOff val="25000"/>
                  </a:schemeClr>
                </a:solidFill>
                <a:latin typeface="Arial" panose="020B0604020202020204" pitchFamily="34" charset="0"/>
                <a:cs typeface="Arial" panose="020B0604020202020204" pitchFamily="34" charset="0"/>
              </a:rPr>
              <a:t>1. DfT notes that ‘London runs an entirely tendered market and therefore some comparisons with the rest of country should be treated with care.’</a:t>
            </a:r>
          </a:p>
        </p:txBody>
      </p:sp>
    </p:spTree>
    <p:extLst>
      <p:ext uri="{BB962C8B-B14F-4D97-AF65-F5344CB8AC3E}">
        <p14:creationId xmlns:p14="http://schemas.microsoft.com/office/powerpoint/2010/main" val="1418240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1082348"/>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Resources</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The tables below </a:t>
            </a:r>
            <a:r>
              <a:rPr lang="en-US" dirty="0" err="1">
                <a:latin typeface="Arial" panose="020B0604020202020204" pitchFamily="34" charset="0"/>
                <a:cs typeface="Arial" panose="020B0604020202020204" pitchFamily="34" charset="0"/>
              </a:rPr>
              <a:t>summarise</a:t>
            </a:r>
            <a:r>
              <a:rPr lang="en-US" dirty="0">
                <a:latin typeface="Arial" panose="020B0604020202020204" pitchFamily="34" charset="0"/>
                <a:cs typeface="Arial" panose="020B0604020202020204" pitchFamily="34" charset="0"/>
              </a:rPr>
              <a:t> the change in support for bus services, both including and excluding BSOG funding. </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13</a:t>
            </a:fld>
            <a:endParaRPr lang="en-GB" dirty="0"/>
          </a:p>
        </p:txBody>
      </p:sp>
      <p:sp>
        <p:nvSpPr>
          <p:cNvPr id="7" name="TextBox 6">
            <a:extLst>
              <a:ext uri="{FF2B5EF4-FFF2-40B4-BE49-F238E27FC236}">
                <a16:creationId xmlns:a16="http://schemas.microsoft.com/office/drawing/2014/main" id="{3A2C664E-4B3B-4401-8767-B56CDE84B010}"/>
              </a:ext>
            </a:extLst>
          </p:cNvPr>
          <p:cNvSpPr txBox="1"/>
          <p:nvPr/>
        </p:nvSpPr>
        <p:spPr>
          <a:xfrm>
            <a:off x="1653309" y="1800180"/>
            <a:ext cx="2634212" cy="83099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Change in estimated support for buses (£m)</a:t>
            </a:r>
          </a:p>
          <a:p>
            <a:r>
              <a:rPr lang="en-US" sz="1600" dirty="0">
                <a:latin typeface="Arial" panose="020B0604020202020204" pitchFamily="34" charset="0"/>
                <a:cs typeface="Arial" panose="020B0604020202020204" pitchFamily="34" charset="0"/>
              </a:rPr>
              <a:t>2009/10 to 2018/19</a:t>
            </a:r>
            <a:endParaRPr lang="en-US" sz="1600" b="1" dirty="0">
              <a:latin typeface="Arial" panose="020B0604020202020204" pitchFamily="34" charset="0"/>
              <a:cs typeface="Arial" panose="020B0604020202020204" pitchFamily="34" charset="0"/>
            </a:endParaRPr>
          </a:p>
        </p:txBody>
      </p:sp>
      <p:sp>
        <p:nvSpPr>
          <p:cNvPr id="9" name="Rectangle: Top Corners Rounded 8">
            <a:extLst>
              <a:ext uri="{FF2B5EF4-FFF2-40B4-BE49-F238E27FC236}">
                <a16:creationId xmlns:a16="http://schemas.microsoft.com/office/drawing/2014/main" id="{1D907D38-1765-46BB-A913-6B725CC27101}"/>
              </a:ext>
            </a:extLst>
          </p:cNvPr>
          <p:cNvSpPr/>
          <p:nvPr/>
        </p:nvSpPr>
        <p:spPr>
          <a:xfrm rot="16200000">
            <a:off x="635568" y="292417"/>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Resources</a:t>
            </a:r>
          </a:p>
        </p:txBody>
      </p:sp>
      <p:sp>
        <p:nvSpPr>
          <p:cNvPr id="15" name="TextBox 14">
            <a:extLst>
              <a:ext uri="{FF2B5EF4-FFF2-40B4-BE49-F238E27FC236}">
                <a16:creationId xmlns:a16="http://schemas.microsoft.com/office/drawing/2014/main" id="{66109C6B-E554-469C-89A2-8D92545E2257}"/>
              </a:ext>
            </a:extLst>
          </p:cNvPr>
          <p:cNvSpPr txBox="1"/>
          <p:nvPr/>
        </p:nvSpPr>
        <p:spPr>
          <a:xfrm>
            <a:off x="1653309" y="4337823"/>
            <a:ext cx="2634212" cy="1077218"/>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Change in estimated support for buses (%)</a:t>
            </a:r>
          </a:p>
          <a:p>
            <a:r>
              <a:rPr lang="en-US" sz="1600" dirty="0">
                <a:latin typeface="Arial" panose="020B0604020202020204" pitchFamily="34" charset="0"/>
                <a:cs typeface="Arial" panose="020B0604020202020204" pitchFamily="34" charset="0"/>
              </a:rPr>
              <a:t>2009/10 to 2018/19</a:t>
            </a:r>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graphicFrame>
        <p:nvGraphicFramePr>
          <p:cNvPr id="16" name="Table 15">
            <a:extLst>
              <a:ext uri="{FF2B5EF4-FFF2-40B4-BE49-F238E27FC236}">
                <a16:creationId xmlns:a16="http://schemas.microsoft.com/office/drawing/2014/main" id="{678687C6-2AAB-4AC9-9C05-0F8892CA8123}"/>
              </a:ext>
            </a:extLst>
          </p:cNvPr>
          <p:cNvGraphicFramePr>
            <a:graphicFrameLocks noGrp="1"/>
          </p:cNvGraphicFramePr>
          <p:nvPr>
            <p:extLst>
              <p:ext uri="{D42A27DB-BD31-4B8C-83A1-F6EECF244321}">
                <p14:modId xmlns:p14="http://schemas.microsoft.com/office/powerpoint/2010/main" val="2324691051"/>
              </p:ext>
            </p:extLst>
          </p:nvPr>
        </p:nvGraphicFramePr>
        <p:xfrm>
          <a:off x="4287521" y="1864651"/>
          <a:ext cx="6647575" cy="2255520"/>
        </p:xfrm>
        <a:graphic>
          <a:graphicData uri="http://schemas.openxmlformats.org/drawingml/2006/table">
            <a:tbl>
              <a:tblPr/>
              <a:tblGrid>
                <a:gridCol w="2410791">
                  <a:extLst>
                    <a:ext uri="{9D8B030D-6E8A-4147-A177-3AD203B41FA5}">
                      <a16:colId xmlns:a16="http://schemas.microsoft.com/office/drawing/2014/main" val="1319458572"/>
                    </a:ext>
                  </a:extLst>
                </a:gridCol>
                <a:gridCol w="1059196">
                  <a:extLst>
                    <a:ext uri="{9D8B030D-6E8A-4147-A177-3AD203B41FA5}">
                      <a16:colId xmlns:a16="http://schemas.microsoft.com/office/drawing/2014/main" val="3802566382"/>
                    </a:ext>
                  </a:extLst>
                </a:gridCol>
                <a:gridCol w="1059196">
                  <a:extLst>
                    <a:ext uri="{9D8B030D-6E8A-4147-A177-3AD203B41FA5}">
                      <a16:colId xmlns:a16="http://schemas.microsoft.com/office/drawing/2014/main" val="3791913418"/>
                    </a:ext>
                  </a:extLst>
                </a:gridCol>
                <a:gridCol w="1059196">
                  <a:extLst>
                    <a:ext uri="{9D8B030D-6E8A-4147-A177-3AD203B41FA5}">
                      <a16:colId xmlns:a16="http://schemas.microsoft.com/office/drawing/2014/main" val="3795443218"/>
                    </a:ext>
                  </a:extLst>
                </a:gridCol>
                <a:gridCol w="1059196">
                  <a:extLst>
                    <a:ext uri="{9D8B030D-6E8A-4147-A177-3AD203B41FA5}">
                      <a16:colId xmlns:a16="http://schemas.microsoft.com/office/drawing/2014/main" val="4089320277"/>
                    </a:ext>
                  </a:extLst>
                </a:gridCol>
              </a:tblGrid>
              <a:tr h="467853">
                <a:tc>
                  <a:txBody>
                    <a:bodyPr/>
                    <a:lstStyle/>
                    <a:p>
                      <a:pPr algn="l" fontAlgn="b"/>
                      <a:endParaRPr lang="en-GB" sz="1400" b="0" i="0" u="none" strike="noStrike" dirty="0">
                        <a:solidFill>
                          <a:schemeClr val="bg1"/>
                        </a:solidFill>
                        <a:effectLst/>
                        <a:latin typeface="Arial" panose="020B0604020202020204" pitchFamily="34" charset="0"/>
                      </a:endParaRPr>
                    </a:p>
                  </a:txBody>
                  <a:tcPr anchor="b">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70C0"/>
                    </a:solidFill>
                  </a:tcPr>
                </a:tc>
                <a:tc>
                  <a:txBody>
                    <a:bodyPr/>
                    <a:lstStyle/>
                    <a:p>
                      <a:pPr algn="ctr" fontAlgn="b"/>
                      <a:r>
                        <a:rPr lang="en-GB" sz="1400" b="0" i="0" u="none" strike="noStrike" dirty="0">
                          <a:solidFill>
                            <a:schemeClr val="bg1"/>
                          </a:solidFill>
                          <a:effectLst/>
                          <a:latin typeface="Arial" panose="020B0604020202020204" pitchFamily="34" charset="0"/>
                        </a:rPr>
                        <a:t>CCN</a:t>
                      </a:r>
                    </a:p>
                  </a:txBody>
                  <a:tcP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70C0"/>
                    </a:solidFill>
                  </a:tcPr>
                </a:tc>
                <a:tc>
                  <a:txBody>
                    <a:bodyPr/>
                    <a:lstStyle/>
                    <a:p>
                      <a:pPr algn="ctr" fontAlgn="b"/>
                      <a:r>
                        <a:rPr lang="en-GB" sz="1400" b="0" i="0" u="none" strike="noStrike" dirty="0">
                          <a:solidFill>
                            <a:schemeClr val="bg1"/>
                          </a:solidFill>
                          <a:effectLst/>
                          <a:latin typeface="Arial" panose="020B0604020202020204" pitchFamily="34" charset="0"/>
                        </a:rPr>
                        <a:t>Other </a:t>
                      </a:r>
                      <a:r>
                        <a:rPr lang="en-GB" sz="1400" b="0" i="0" u="none" strike="noStrike" dirty="0" err="1">
                          <a:solidFill>
                            <a:schemeClr val="bg1"/>
                          </a:solidFill>
                          <a:effectLst/>
                          <a:latin typeface="Arial" panose="020B0604020202020204" pitchFamily="34" charset="0"/>
                        </a:rPr>
                        <a:t>unitaries</a:t>
                      </a:r>
                      <a:r>
                        <a:rPr lang="en-GB" sz="1400" b="0" i="0" u="none" strike="noStrike" dirty="0">
                          <a:solidFill>
                            <a:schemeClr val="bg1"/>
                          </a:solidFill>
                          <a:effectLst/>
                          <a:latin typeface="Arial" panose="020B0604020202020204" pitchFamily="34" charset="0"/>
                        </a:rPr>
                        <a:t>/ </a:t>
                      </a:r>
                      <a:r>
                        <a:rPr lang="en-GB" sz="1400" b="0" i="0" u="none" strike="noStrike" dirty="0" err="1">
                          <a:solidFill>
                            <a:schemeClr val="bg1"/>
                          </a:solidFill>
                          <a:effectLst/>
                          <a:latin typeface="Arial" panose="020B0604020202020204" pitchFamily="34" charset="0"/>
                        </a:rPr>
                        <a:t>mets</a:t>
                      </a:r>
                      <a:r>
                        <a:rPr lang="en-GB" sz="1400" b="0" i="0" u="none" strike="noStrike" dirty="0">
                          <a:solidFill>
                            <a:schemeClr val="bg1"/>
                          </a:solidFill>
                          <a:effectLst/>
                          <a:latin typeface="Arial" panose="020B0604020202020204" pitchFamily="34" charset="0"/>
                        </a:rPr>
                        <a:t> </a:t>
                      </a:r>
                    </a:p>
                  </a:txBody>
                  <a:tcP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70C0"/>
                    </a:solidFill>
                  </a:tcPr>
                </a:tc>
                <a:tc>
                  <a:txBody>
                    <a:bodyPr/>
                    <a:lstStyle/>
                    <a:p>
                      <a:pPr algn="ctr" fontAlgn="b"/>
                      <a:r>
                        <a:rPr lang="en-GB" sz="1400" b="0" i="0" u="none" strike="noStrike" dirty="0">
                          <a:solidFill>
                            <a:schemeClr val="bg1"/>
                          </a:solidFill>
                          <a:effectLst/>
                          <a:latin typeface="Arial" panose="020B0604020202020204" pitchFamily="34" charset="0"/>
                        </a:rPr>
                        <a:t>London</a:t>
                      </a:r>
                      <a:r>
                        <a:rPr lang="en-GB" sz="1400" b="0" i="0" u="none" strike="noStrike" baseline="30000" dirty="0">
                          <a:solidFill>
                            <a:schemeClr val="bg1"/>
                          </a:solidFill>
                          <a:effectLst/>
                          <a:latin typeface="Arial" panose="020B0604020202020204" pitchFamily="34" charset="0"/>
                        </a:rPr>
                        <a:t>1</a:t>
                      </a:r>
                    </a:p>
                  </a:txBody>
                  <a:tcP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70C0"/>
                    </a:solidFill>
                  </a:tcPr>
                </a:tc>
                <a:tc>
                  <a:txBody>
                    <a:bodyPr/>
                    <a:lstStyle/>
                    <a:p>
                      <a:pPr algn="ctr" fontAlgn="b"/>
                      <a:r>
                        <a:rPr lang="en-GB" sz="1400" b="0" i="0" u="none" strike="noStrike" dirty="0">
                          <a:solidFill>
                            <a:schemeClr val="bg1"/>
                          </a:solidFill>
                          <a:effectLst/>
                          <a:latin typeface="Arial" panose="020B0604020202020204" pitchFamily="34" charset="0"/>
                        </a:rPr>
                        <a:t>England</a:t>
                      </a:r>
                    </a:p>
                  </a:txBody>
                  <a:tcP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4254730003"/>
                  </a:ext>
                </a:extLst>
              </a:tr>
              <a:tr h="233926">
                <a:tc>
                  <a:txBody>
                    <a:bodyPr/>
                    <a:lstStyle/>
                    <a:p>
                      <a:pPr algn="l" fontAlgn="b"/>
                      <a:r>
                        <a:rPr lang="en-GB" sz="1400" b="1" i="0" u="none" strike="noStrike" dirty="0">
                          <a:solidFill>
                            <a:srgbClr val="000000"/>
                          </a:solidFill>
                          <a:effectLst/>
                          <a:latin typeface="Arial" panose="020B0604020202020204" pitchFamily="34" charset="0"/>
                        </a:rPr>
                        <a:t>Total support </a:t>
                      </a:r>
                      <a:r>
                        <a:rPr lang="en-GB" sz="1400" b="1" i="0" u="none" strike="noStrike" dirty="0" err="1">
                          <a:solidFill>
                            <a:srgbClr val="000000"/>
                          </a:solidFill>
                          <a:effectLst/>
                          <a:latin typeface="Arial" panose="020B0604020202020204" pitchFamily="34" charset="0"/>
                        </a:rPr>
                        <a:t>inc.</a:t>
                      </a:r>
                      <a:r>
                        <a:rPr lang="en-GB" sz="1400" b="1" i="0" u="none" strike="noStrike" dirty="0">
                          <a:solidFill>
                            <a:srgbClr val="000000"/>
                          </a:solidFill>
                          <a:effectLst/>
                          <a:latin typeface="Arial" panose="020B0604020202020204" pitchFamily="34" charset="0"/>
                        </a:rPr>
                        <a:t> BSOG</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tc>
                  <a:txBody>
                    <a:bodyPr/>
                    <a:lstStyle/>
                    <a:p>
                      <a:pPr algn="r" fontAlgn="b"/>
                      <a:r>
                        <a:rPr lang="en-GB" sz="1400" b="1" i="0" u="none" strike="noStrike" dirty="0">
                          <a:solidFill>
                            <a:srgbClr val="000000"/>
                          </a:solidFill>
                          <a:effectLst/>
                          <a:latin typeface="Arial" panose="020B0604020202020204" pitchFamily="34" charset="0"/>
                        </a:rPr>
                        <a:t>-123.0</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1" i="0" u="none" strike="noStrike" dirty="0">
                          <a:solidFill>
                            <a:srgbClr val="000000"/>
                          </a:solidFill>
                          <a:effectLst/>
                          <a:latin typeface="Arial" panose="020B0604020202020204" pitchFamily="34" charset="0"/>
                        </a:rPr>
                        <a:t>-88.9</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1" i="0" u="none" strike="noStrike" dirty="0">
                          <a:solidFill>
                            <a:srgbClr val="000000"/>
                          </a:solidFill>
                          <a:effectLst/>
                          <a:latin typeface="Arial" panose="020B0604020202020204" pitchFamily="34" charset="0"/>
                        </a:rPr>
                        <a:t>-185.0</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1" i="0" u="none" strike="noStrike">
                          <a:solidFill>
                            <a:srgbClr val="000000"/>
                          </a:solidFill>
                          <a:effectLst/>
                          <a:latin typeface="Arial" panose="020B0604020202020204" pitchFamily="34" charset="0"/>
                        </a:rPr>
                        <a:t>-396.9</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553158800"/>
                  </a:ext>
                </a:extLst>
              </a:tr>
              <a:tr h="233926">
                <a:tc>
                  <a:txBody>
                    <a:bodyPr/>
                    <a:lstStyle/>
                    <a:p>
                      <a:pPr algn="l" fontAlgn="b"/>
                      <a:r>
                        <a:rPr lang="en-US" sz="1400" b="1" i="0" u="none" strike="noStrike" dirty="0">
                          <a:solidFill>
                            <a:srgbClr val="000000"/>
                          </a:solidFill>
                          <a:effectLst/>
                          <a:latin typeface="Arial" panose="020B0604020202020204" pitchFamily="34" charset="0"/>
                        </a:rPr>
                        <a:t>Total support exc. BSOG</a:t>
                      </a:r>
                      <a:endParaRPr lang="en-GB" sz="1400" b="1" i="0" u="none" strike="noStrike" dirty="0">
                        <a:solidFill>
                          <a:srgbClr val="000000"/>
                        </a:solidFill>
                        <a:effectLst/>
                        <a:latin typeface="Arial" panose="020B0604020202020204" pitchFamily="34" charset="0"/>
                      </a:endParaRP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Arial" panose="020B0604020202020204" pitchFamily="34" charset="0"/>
                        </a:rPr>
                        <a:t>-91.9</a:t>
                      </a:r>
                      <a:endParaRPr lang="en-GB" sz="1400" b="1" i="0" u="none" strike="noStrike" dirty="0">
                        <a:solidFill>
                          <a:srgbClr val="000000"/>
                        </a:solidFill>
                        <a:effectLst/>
                        <a:latin typeface="Arial" panose="020B0604020202020204" pitchFamily="34" charset="0"/>
                      </a:endParaRP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US" sz="1400" b="1" i="0" u="none" strike="noStrike" dirty="0">
                          <a:solidFill>
                            <a:srgbClr val="000000"/>
                          </a:solidFill>
                          <a:effectLst/>
                          <a:latin typeface="Arial" panose="020B0604020202020204" pitchFamily="34" charset="0"/>
                        </a:rPr>
                        <a:t>-49.9</a:t>
                      </a:r>
                      <a:endParaRPr lang="en-GB" sz="1400" b="1" i="0" u="none" strike="noStrike" dirty="0">
                        <a:solidFill>
                          <a:srgbClr val="000000"/>
                        </a:solidFill>
                        <a:effectLst/>
                        <a:latin typeface="Arial" panose="020B0604020202020204" pitchFamily="34" charset="0"/>
                      </a:endParaRP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US" sz="1400" b="1" i="0" u="none" strike="noStrike" dirty="0">
                          <a:solidFill>
                            <a:srgbClr val="000000"/>
                          </a:solidFill>
                          <a:effectLst/>
                          <a:latin typeface="Arial" panose="020B0604020202020204" pitchFamily="34" charset="0"/>
                        </a:rPr>
                        <a:t>-73.0</a:t>
                      </a:r>
                      <a:endParaRPr lang="en-GB" sz="1400" b="1" i="0" u="none" strike="noStrike" dirty="0">
                        <a:solidFill>
                          <a:srgbClr val="000000"/>
                        </a:solidFill>
                        <a:effectLst/>
                        <a:latin typeface="Arial" panose="020B0604020202020204" pitchFamily="34" charset="0"/>
                      </a:endParaRP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US" sz="1400" b="1" i="0" u="none" strike="noStrike" dirty="0">
                          <a:solidFill>
                            <a:srgbClr val="000000"/>
                          </a:solidFill>
                          <a:effectLst/>
                          <a:latin typeface="Arial" panose="020B0604020202020204" pitchFamily="34" charset="0"/>
                        </a:rPr>
                        <a:t>-214.8</a:t>
                      </a:r>
                      <a:endParaRPr lang="en-GB" sz="1400" b="1" i="0" u="none" strike="noStrike" dirty="0">
                        <a:solidFill>
                          <a:srgbClr val="000000"/>
                        </a:solidFill>
                        <a:effectLst/>
                        <a:latin typeface="Arial" panose="020B0604020202020204" pitchFamily="34" charset="0"/>
                      </a:endParaRP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019032880"/>
                  </a:ext>
                </a:extLst>
              </a:tr>
              <a:tr h="233926">
                <a:tc>
                  <a:txBody>
                    <a:bodyPr/>
                    <a:lstStyle/>
                    <a:p>
                      <a:pPr algn="l" fontAlgn="b"/>
                      <a:r>
                        <a:rPr lang="en-GB" sz="1400" b="0" i="0" u="none" strike="noStrike" dirty="0">
                          <a:solidFill>
                            <a:srgbClr val="000000"/>
                          </a:solidFill>
                          <a:effectLst/>
                          <a:latin typeface="Arial" panose="020B0604020202020204" pitchFamily="34" charset="0"/>
                        </a:rPr>
                        <a:t>Net public transport support</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tc>
                  <a:txBody>
                    <a:bodyPr/>
                    <a:lstStyle/>
                    <a:p>
                      <a:pPr algn="r" fontAlgn="b"/>
                      <a:r>
                        <a:rPr lang="en-GB" sz="1400" b="0" i="0" u="none" strike="noStrike" dirty="0">
                          <a:solidFill>
                            <a:srgbClr val="000000"/>
                          </a:solidFill>
                          <a:effectLst/>
                          <a:latin typeface="Arial" panose="020B0604020202020204" pitchFamily="34" charset="0"/>
                        </a:rPr>
                        <a:t>-80.1</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0" i="0" u="none" strike="noStrike" dirty="0">
                          <a:solidFill>
                            <a:srgbClr val="000000"/>
                          </a:solidFill>
                          <a:effectLst/>
                          <a:latin typeface="Arial" panose="020B0604020202020204" pitchFamily="34" charset="0"/>
                        </a:rPr>
                        <a:t>-37.0</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0" i="0" u="none" strike="noStrike" dirty="0">
                          <a:solidFill>
                            <a:srgbClr val="000000"/>
                          </a:solidFill>
                          <a:effectLst/>
                          <a:latin typeface="Arial" panose="020B0604020202020204" pitchFamily="34" charset="0"/>
                        </a:rPr>
                        <a:t>-108.4</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0" i="0" u="none" strike="noStrike" dirty="0">
                          <a:solidFill>
                            <a:srgbClr val="000000"/>
                          </a:solidFill>
                          <a:effectLst/>
                          <a:latin typeface="Arial" panose="020B0604020202020204" pitchFamily="34" charset="0"/>
                        </a:rPr>
                        <a:t>-225.5</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579476481"/>
                  </a:ext>
                </a:extLst>
              </a:tr>
              <a:tr h="302398">
                <a:tc>
                  <a:txBody>
                    <a:bodyPr/>
                    <a:lstStyle/>
                    <a:p>
                      <a:pPr algn="l" fontAlgn="b"/>
                      <a:r>
                        <a:rPr lang="en-GB" sz="1400" b="0" i="0" u="none" strike="noStrike" dirty="0">
                          <a:solidFill>
                            <a:srgbClr val="000000"/>
                          </a:solidFill>
                          <a:effectLst/>
                          <a:latin typeface="Arial" panose="020B0604020202020204" pitchFamily="34" charset="0"/>
                        </a:rPr>
                        <a:t>Concessionary travel</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tc>
                  <a:txBody>
                    <a:bodyPr/>
                    <a:lstStyle/>
                    <a:p>
                      <a:pPr algn="r" fontAlgn="b"/>
                      <a:r>
                        <a:rPr lang="en-GB" sz="1400" b="0" i="0" u="none" strike="noStrike" dirty="0">
                          <a:solidFill>
                            <a:srgbClr val="000000"/>
                          </a:solidFill>
                          <a:effectLst/>
                          <a:latin typeface="Arial" panose="020B0604020202020204" pitchFamily="34" charset="0"/>
                        </a:rPr>
                        <a:t>-11.8</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0" i="0" u="none" strike="noStrike" dirty="0">
                          <a:solidFill>
                            <a:srgbClr val="000000"/>
                          </a:solidFill>
                          <a:effectLst/>
                          <a:latin typeface="Arial" panose="020B0604020202020204" pitchFamily="34" charset="0"/>
                        </a:rPr>
                        <a:t>-12.9</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0" i="0" u="none" strike="noStrike" dirty="0">
                          <a:solidFill>
                            <a:srgbClr val="000000"/>
                          </a:solidFill>
                          <a:effectLst/>
                          <a:latin typeface="Arial" panose="020B0604020202020204" pitchFamily="34" charset="0"/>
                        </a:rPr>
                        <a:t>35.4</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0" i="0" u="none" strike="noStrike" dirty="0">
                          <a:solidFill>
                            <a:srgbClr val="000000"/>
                          </a:solidFill>
                          <a:effectLst/>
                          <a:latin typeface="Arial" panose="020B0604020202020204" pitchFamily="34" charset="0"/>
                        </a:rPr>
                        <a:t>10.6</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132622603"/>
                  </a:ext>
                </a:extLst>
              </a:tr>
              <a:tr h="233926">
                <a:tc>
                  <a:txBody>
                    <a:bodyPr/>
                    <a:lstStyle/>
                    <a:p>
                      <a:pPr algn="l" fontAlgn="b"/>
                      <a:r>
                        <a:rPr lang="en-GB" sz="1400" b="0" i="0" u="none" strike="noStrike" dirty="0">
                          <a:solidFill>
                            <a:srgbClr val="000000"/>
                          </a:solidFill>
                          <a:effectLst/>
                          <a:latin typeface="Arial" panose="020B0604020202020204" pitchFamily="34" charset="0"/>
                        </a:rPr>
                        <a:t>BSOG</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tc>
                  <a:txBody>
                    <a:bodyPr/>
                    <a:lstStyle/>
                    <a:p>
                      <a:pPr algn="r" fontAlgn="b"/>
                      <a:r>
                        <a:rPr lang="en-GB" sz="1400" b="0" i="0" u="none" strike="noStrike" dirty="0">
                          <a:solidFill>
                            <a:srgbClr val="000000"/>
                          </a:solidFill>
                          <a:effectLst/>
                          <a:latin typeface="Arial" panose="020B0604020202020204" pitchFamily="34" charset="0"/>
                        </a:rPr>
                        <a:t>-31.1</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0" i="0" u="none" strike="noStrike" dirty="0">
                          <a:solidFill>
                            <a:srgbClr val="000000"/>
                          </a:solidFill>
                          <a:effectLst/>
                          <a:latin typeface="Arial" panose="020B0604020202020204" pitchFamily="34" charset="0"/>
                        </a:rPr>
                        <a:t>-39.0</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0" i="0" u="none" strike="noStrike" dirty="0">
                          <a:solidFill>
                            <a:srgbClr val="000000"/>
                          </a:solidFill>
                          <a:effectLst/>
                          <a:latin typeface="Arial" panose="020B0604020202020204" pitchFamily="34" charset="0"/>
                        </a:rPr>
                        <a:t>-112.0</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0" i="0" u="none" strike="noStrike" dirty="0">
                          <a:solidFill>
                            <a:srgbClr val="000000"/>
                          </a:solidFill>
                          <a:effectLst/>
                          <a:latin typeface="Arial" panose="020B0604020202020204" pitchFamily="34" charset="0"/>
                        </a:rPr>
                        <a:t>-182.1</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869265519"/>
                  </a:ext>
                </a:extLst>
              </a:tr>
            </a:tbl>
          </a:graphicData>
        </a:graphic>
      </p:graphicFrame>
      <p:graphicFrame>
        <p:nvGraphicFramePr>
          <p:cNvPr id="17" name="Table 16">
            <a:extLst>
              <a:ext uri="{FF2B5EF4-FFF2-40B4-BE49-F238E27FC236}">
                <a16:creationId xmlns:a16="http://schemas.microsoft.com/office/drawing/2014/main" id="{37F4E63C-8E62-4D2D-A046-69A0643F88A1}"/>
              </a:ext>
            </a:extLst>
          </p:cNvPr>
          <p:cNvGraphicFramePr>
            <a:graphicFrameLocks noGrp="1"/>
          </p:cNvGraphicFramePr>
          <p:nvPr>
            <p:extLst>
              <p:ext uri="{D42A27DB-BD31-4B8C-83A1-F6EECF244321}">
                <p14:modId xmlns:p14="http://schemas.microsoft.com/office/powerpoint/2010/main" val="2888040327"/>
              </p:ext>
            </p:extLst>
          </p:nvPr>
        </p:nvGraphicFramePr>
        <p:xfrm>
          <a:off x="4287521" y="4338316"/>
          <a:ext cx="6647574" cy="2255520"/>
        </p:xfrm>
        <a:graphic>
          <a:graphicData uri="http://schemas.openxmlformats.org/drawingml/2006/table">
            <a:tbl>
              <a:tblPr/>
              <a:tblGrid>
                <a:gridCol w="2405510">
                  <a:extLst>
                    <a:ext uri="{9D8B030D-6E8A-4147-A177-3AD203B41FA5}">
                      <a16:colId xmlns:a16="http://schemas.microsoft.com/office/drawing/2014/main" val="1319458572"/>
                    </a:ext>
                  </a:extLst>
                </a:gridCol>
                <a:gridCol w="1060516">
                  <a:extLst>
                    <a:ext uri="{9D8B030D-6E8A-4147-A177-3AD203B41FA5}">
                      <a16:colId xmlns:a16="http://schemas.microsoft.com/office/drawing/2014/main" val="3802566382"/>
                    </a:ext>
                  </a:extLst>
                </a:gridCol>
                <a:gridCol w="1060516">
                  <a:extLst>
                    <a:ext uri="{9D8B030D-6E8A-4147-A177-3AD203B41FA5}">
                      <a16:colId xmlns:a16="http://schemas.microsoft.com/office/drawing/2014/main" val="3791913418"/>
                    </a:ext>
                  </a:extLst>
                </a:gridCol>
                <a:gridCol w="1060516">
                  <a:extLst>
                    <a:ext uri="{9D8B030D-6E8A-4147-A177-3AD203B41FA5}">
                      <a16:colId xmlns:a16="http://schemas.microsoft.com/office/drawing/2014/main" val="3795443218"/>
                    </a:ext>
                  </a:extLst>
                </a:gridCol>
                <a:gridCol w="1060516">
                  <a:extLst>
                    <a:ext uri="{9D8B030D-6E8A-4147-A177-3AD203B41FA5}">
                      <a16:colId xmlns:a16="http://schemas.microsoft.com/office/drawing/2014/main" val="4089320277"/>
                    </a:ext>
                  </a:extLst>
                </a:gridCol>
              </a:tblGrid>
              <a:tr h="467853">
                <a:tc>
                  <a:txBody>
                    <a:bodyPr/>
                    <a:lstStyle/>
                    <a:p>
                      <a:pPr algn="l" fontAlgn="b"/>
                      <a:endParaRPr lang="en-GB" sz="1400" b="0" i="0" u="none" strike="noStrike" dirty="0">
                        <a:solidFill>
                          <a:schemeClr val="bg1"/>
                        </a:solidFill>
                        <a:effectLst/>
                        <a:latin typeface="Arial" panose="020B0604020202020204" pitchFamily="34" charset="0"/>
                      </a:endParaRPr>
                    </a:p>
                  </a:txBody>
                  <a:tcPr anchor="b">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70C0"/>
                    </a:solidFill>
                  </a:tcPr>
                </a:tc>
                <a:tc>
                  <a:txBody>
                    <a:bodyPr/>
                    <a:lstStyle/>
                    <a:p>
                      <a:pPr algn="ctr" fontAlgn="b"/>
                      <a:r>
                        <a:rPr lang="en-GB" sz="1400" b="0" i="0" u="none" strike="noStrike" dirty="0">
                          <a:solidFill>
                            <a:schemeClr val="bg1"/>
                          </a:solidFill>
                          <a:effectLst/>
                          <a:latin typeface="Arial" panose="020B0604020202020204" pitchFamily="34" charset="0"/>
                        </a:rPr>
                        <a:t>CCN</a:t>
                      </a:r>
                    </a:p>
                  </a:txBody>
                  <a:tcP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70C0"/>
                    </a:solidFill>
                  </a:tcPr>
                </a:tc>
                <a:tc>
                  <a:txBody>
                    <a:bodyPr/>
                    <a:lstStyle/>
                    <a:p>
                      <a:pPr algn="ctr" fontAlgn="b"/>
                      <a:r>
                        <a:rPr lang="en-GB" sz="1400" b="0" i="0" u="none" strike="noStrike" dirty="0">
                          <a:solidFill>
                            <a:schemeClr val="bg1"/>
                          </a:solidFill>
                          <a:effectLst/>
                          <a:latin typeface="Arial" panose="020B0604020202020204" pitchFamily="34" charset="0"/>
                        </a:rPr>
                        <a:t>Other </a:t>
                      </a:r>
                      <a:r>
                        <a:rPr lang="en-GB" sz="1400" b="0" i="0" u="none" strike="noStrike" dirty="0" err="1">
                          <a:solidFill>
                            <a:schemeClr val="bg1"/>
                          </a:solidFill>
                          <a:effectLst/>
                          <a:latin typeface="Arial" panose="020B0604020202020204" pitchFamily="34" charset="0"/>
                        </a:rPr>
                        <a:t>unitaries</a:t>
                      </a:r>
                      <a:r>
                        <a:rPr lang="en-GB" sz="1400" b="0" i="0" u="none" strike="noStrike" dirty="0">
                          <a:solidFill>
                            <a:schemeClr val="bg1"/>
                          </a:solidFill>
                          <a:effectLst/>
                          <a:latin typeface="Arial" panose="020B0604020202020204" pitchFamily="34" charset="0"/>
                        </a:rPr>
                        <a:t>/</a:t>
                      </a:r>
                    </a:p>
                    <a:p>
                      <a:pPr algn="ctr" fontAlgn="b"/>
                      <a:r>
                        <a:rPr lang="en-GB" sz="1400" b="0" i="0" u="none" strike="noStrike" dirty="0" err="1">
                          <a:solidFill>
                            <a:schemeClr val="bg1"/>
                          </a:solidFill>
                          <a:effectLst/>
                          <a:latin typeface="Arial" panose="020B0604020202020204" pitchFamily="34" charset="0"/>
                        </a:rPr>
                        <a:t>mets</a:t>
                      </a:r>
                      <a:endParaRPr lang="en-GB" sz="1400" b="0" i="0" u="none" strike="noStrike" dirty="0">
                        <a:solidFill>
                          <a:schemeClr val="bg1"/>
                        </a:solidFill>
                        <a:effectLst/>
                        <a:latin typeface="Arial" panose="020B0604020202020204" pitchFamily="34" charset="0"/>
                      </a:endParaRPr>
                    </a:p>
                  </a:txBody>
                  <a:tcP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70C0"/>
                    </a:solidFill>
                  </a:tcPr>
                </a:tc>
                <a:tc>
                  <a:txBody>
                    <a:bodyPr/>
                    <a:lstStyle/>
                    <a:p>
                      <a:pPr algn="ctr" fontAlgn="b"/>
                      <a:r>
                        <a:rPr lang="en-GB" sz="1400" b="0" i="0" u="none" strike="noStrike" dirty="0">
                          <a:solidFill>
                            <a:schemeClr val="bg1"/>
                          </a:solidFill>
                          <a:effectLst/>
                          <a:latin typeface="Arial" panose="020B0604020202020204" pitchFamily="34" charset="0"/>
                        </a:rPr>
                        <a:t>London</a:t>
                      </a:r>
                      <a:r>
                        <a:rPr lang="en-GB" sz="1400" b="0" i="0" u="none" strike="noStrike" baseline="30000" dirty="0">
                          <a:solidFill>
                            <a:schemeClr val="bg1"/>
                          </a:solidFill>
                          <a:effectLst/>
                          <a:latin typeface="Arial" panose="020B0604020202020204" pitchFamily="34" charset="0"/>
                        </a:rPr>
                        <a:t>1</a:t>
                      </a:r>
                    </a:p>
                  </a:txBody>
                  <a:tcP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70C0"/>
                    </a:solidFill>
                  </a:tcPr>
                </a:tc>
                <a:tc>
                  <a:txBody>
                    <a:bodyPr/>
                    <a:lstStyle/>
                    <a:p>
                      <a:pPr algn="ctr" fontAlgn="b"/>
                      <a:r>
                        <a:rPr lang="en-GB" sz="1400" b="0" i="0" u="none" strike="noStrike" dirty="0">
                          <a:solidFill>
                            <a:schemeClr val="bg1"/>
                          </a:solidFill>
                          <a:effectLst/>
                          <a:latin typeface="Arial" panose="020B0604020202020204" pitchFamily="34" charset="0"/>
                        </a:rPr>
                        <a:t>England</a:t>
                      </a:r>
                    </a:p>
                  </a:txBody>
                  <a:tcP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4254730003"/>
                  </a:ext>
                </a:extLst>
              </a:tr>
              <a:tr h="233926">
                <a:tc>
                  <a:txBody>
                    <a:bodyPr/>
                    <a:lstStyle/>
                    <a:p>
                      <a:pPr algn="l" fontAlgn="b"/>
                      <a:r>
                        <a:rPr lang="en-GB" sz="1400" b="1" i="0" u="none" strike="noStrike" dirty="0">
                          <a:solidFill>
                            <a:srgbClr val="000000"/>
                          </a:solidFill>
                          <a:effectLst/>
                          <a:latin typeface="Arial" panose="020B0604020202020204" pitchFamily="34" charset="0"/>
                        </a:rPr>
                        <a:t>Total support </a:t>
                      </a:r>
                      <a:r>
                        <a:rPr lang="en-GB" sz="1400" b="1" i="0" u="none" strike="noStrike" dirty="0" err="1">
                          <a:solidFill>
                            <a:srgbClr val="000000"/>
                          </a:solidFill>
                          <a:effectLst/>
                          <a:latin typeface="Arial" panose="020B0604020202020204" pitchFamily="34" charset="0"/>
                        </a:rPr>
                        <a:t>inc.</a:t>
                      </a:r>
                      <a:r>
                        <a:rPr lang="en-GB" sz="1400" b="1" i="0" u="none" strike="noStrike" dirty="0">
                          <a:solidFill>
                            <a:srgbClr val="000000"/>
                          </a:solidFill>
                          <a:effectLst/>
                          <a:latin typeface="Arial" panose="020B0604020202020204" pitchFamily="34" charset="0"/>
                        </a:rPr>
                        <a:t> BSOG</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tc>
                  <a:txBody>
                    <a:bodyPr/>
                    <a:lstStyle/>
                    <a:p>
                      <a:pPr algn="r" fontAlgn="b"/>
                      <a:r>
                        <a:rPr lang="en-GB" sz="1400" b="1" i="0" u="none" strike="noStrike" dirty="0">
                          <a:solidFill>
                            <a:srgbClr val="000000"/>
                          </a:solidFill>
                          <a:effectLst/>
                          <a:latin typeface="Arial" panose="020B0604020202020204" pitchFamily="34" charset="0"/>
                        </a:rPr>
                        <a:t>-18.5%</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1" i="0" u="none" strike="noStrike" dirty="0">
                          <a:solidFill>
                            <a:srgbClr val="000000"/>
                          </a:solidFill>
                          <a:effectLst/>
                          <a:latin typeface="Arial" panose="020B0604020202020204" pitchFamily="34" charset="0"/>
                        </a:rPr>
                        <a:t>-10.8%</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1" i="0" u="none" strike="noStrike" dirty="0">
                          <a:solidFill>
                            <a:srgbClr val="000000"/>
                          </a:solidFill>
                          <a:effectLst/>
                          <a:latin typeface="Arial" panose="020B0604020202020204" pitchFamily="34" charset="0"/>
                        </a:rPr>
                        <a:t>-18.8%</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1" i="0" u="none" strike="noStrike">
                          <a:solidFill>
                            <a:srgbClr val="000000"/>
                          </a:solidFill>
                          <a:effectLst/>
                          <a:latin typeface="Arial" panose="020B0604020202020204" pitchFamily="34" charset="0"/>
                        </a:rPr>
                        <a:t>-16.1%</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553158800"/>
                  </a:ext>
                </a:extLst>
              </a:tr>
              <a:tr h="233926">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Arial" panose="020B0604020202020204" pitchFamily="34" charset="0"/>
                        </a:rPr>
                        <a:t>Total support exc. BSOG</a:t>
                      </a:r>
                      <a:endParaRPr lang="en-GB" sz="1400" b="1" i="0" u="none" strike="noStrike" dirty="0">
                        <a:solidFill>
                          <a:srgbClr val="000000"/>
                        </a:solidFill>
                        <a:effectLst/>
                        <a:latin typeface="Arial" panose="020B0604020202020204" pitchFamily="34" charset="0"/>
                      </a:endParaRP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Arial" panose="020B0604020202020204" pitchFamily="34" charset="0"/>
                        </a:rPr>
                        <a:t>-17.6%</a:t>
                      </a:r>
                      <a:endParaRPr lang="en-GB" sz="1400" b="1" i="0" u="none" strike="noStrike" dirty="0">
                        <a:solidFill>
                          <a:srgbClr val="000000"/>
                        </a:solidFill>
                        <a:effectLst/>
                        <a:latin typeface="Arial" panose="020B0604020202020204" pitchFamily="34" charset="0"/>
                      </a:endParaRP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US" sz="1400" b="1" i="0" u="none" strike="noStrike" dirty="0">
                          <a:solidFill>
                            <a:srgbClr val="000000"/>
                          </a:solidFill>
                          <a:effectLst/>
                          <a:latin typeface="Arial" panose="020B0604020202020204" pitchFamily="34" charset="0"/>
                        </a:rPr>
                        <a:t>-7.7%</a:t>
                      </a:r>
                      <a:endParaRPr lang="en-GB" sz="1400" b="1" i="0" u="none" strike="noStrike" dirty="0">
                        <a:solidFill>
                          <a:srgbClr val="000000"/>
                        </a:solidFill>
                        <a:effectLst/>
                        <a:latin typeface="Arial" panose="020B0604020202020204" pitchFamily="34" charset="0"/>
                      </a:endParaRP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US" sz="1400" b="1" i="0" u="none" strike="noStrike" dirty="0">
                          <a:solidFill>
                            <a:srgbClr val="000000"/>
                          </a:solidFill>
                          <a:effectLst/>
                          <a:latin typeface="Arial" panose="020B0604020202020204" pitchFamily="34" charset="0"/>
                        </a:rPr>
                        <a:t>-8.4%</a:t>
                      </a:r>
                      <a:endParaRPr lang="en-GB" sz="1400" b="1" i="0" u="none" strike="noStrike" dirty="0">
                        <a:solidFill>
                          <a:srgbClr val="000000"/>
                        </a:solidFill>
                        <a:effectLst/>
                        <a:latin typeface="Arial" panose="020B0604020202020204" pitchFamily="34" charset="0"/>
                      </a:endParaRP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US" sz="1400" b="1" i="0" u="none" strike="noStrike" dirty="0">
                          <a:solidFill>
                            <a:srgbClr val="000000"/>
                          </a:solidFill>
                          <a:effectLst/>
                          <a:latin typeface="Arial" panose="020B0604020202020204" pitchFamily="34" charset="0"/>
                        </a:rPr>
                        <a:t>-10.5%</a:t>
                      </a:r>
                      <a:endParaRPr lang="en-GB" sz="1400" b="1" i="0" u="none" strike="noStrike" dirty="0">
                        <a:solidFill>
                          <a:srgbClr val="000000"/>
                        </a:solidFill>
                        <a:effectLst/>
                        <a:latin typeface="Arial" panose="020B0604020202020204" pitchFamily="34" charset="0"/>
                      </a:endParaRP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153184386"/>
                  </a:ext>
                </a:extLst>
              </a:tr>
              <a:tr h="233926">
                <a:tc>
                  <a:txBody>
                    <a:bodyPr/>
                    <a:lstStyle/>
                    <a:p>
                      <a:pPr algn="l" fontAlgn="b"/>
                      <a:r>
                        <a:rPr lang="en-GB" sz="1400" b="0" i="0" u="none" strike="noStrike" dirty="0">
                          <a:solidFill>
                            <a:srgbClr val="000000"/>
                          </a:solidFill>
                          <a:effectLst/>
                          <a:latin typeface="Arial" panose="020B0604020202020204" pitchFamily="34" charset="0"/>
                        </a:rPr>
                        <a:t>Net public transport support</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tc>
                  <a:txBody>
                    <a:bodyPr/>
                    <a:lstStyle/>
                    <a:p>
                      <a:pPr algn="r" fontAlgn="b"/>
                      <a:r>
                        <a:rPr lang="en-GB" sz="1400" b="0" i="0" u="none" strike="noStrike" dirty="0">
                          <a:solidFill>
                            <a:srgbClr val="000000"/>
                          </a:solidFill>
                          <a:effectLst/>
                          <a:latin typeface="Arial" panose="020B0604020202020204" pitchFamily="34" charset="0"/>
                        </a:rPr>
                        <a:t>-39.4%</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0" i="0" u="none" strike="noStrike" dirty="0">
                          <a:solidFill>
                            <a:srgbClr val="000000"/>
                          </a:solidFill>
                          <a:effectLst/>
                          <a:latin typeface="Arial" panose="020B0604020202020204" pitchFamily="34" charset="0"/>
                        </a:rPr>
                        <a:t>-20.9%</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0" i="0" u="none" strike="noStrike">
                          <a:solidFill>
                            <a:srgbClr val="000000"/>
                          </a:solidFill>
                          <a:effectLst/>
                          <a:latin typeface="Arial" panose="020B0604020202020204" pitchFamily="34" charset="0"/>
                        </a:rPr>
                        <a:t>-15.7%</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0" i="0" u="none" strike="noStrike" dirty="0">
                          <a:solidFill>
                            <a:srgbClr val="000000"/>
                          </a:solidFill>
                          <a:effectLst/>
                          <a:latin typeface="Arial" panose="020B0604020202020204" pitchFamily="34" charset="0"/>
                        </a:rPr>
                        <a:t>-21.1%</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579476481"/>
                  </a:ext>
                </a:extLst>
              </a:tr>
              <a:tr h="233926">
                <a:tc>
                  <a:txBody>
                    <a:bodyPr/>
                    <a:lstStyle/>
                    <a:p>
                      <a:pPr algn="l" fontAlgn="b"/>
                      <a:r>
                        <a:rPr lang="en-GB" sz="1400" b="0" i="0" u="none" strike="noStrike" dirty="0">
                          <a:solidFill>
                            <a:srgbClr val="000000"/>
                          </a:solidFill>
                          <a:effectLst/>
                          <a:latin typeface="Arial" panose="020B0604020202020204" pitchFamily="34" charset="0"/>
                        </a:rPr>
                        <a:t>Concessionary travel</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tc>
                  <a:txBody>
                    <a:bodyPr/>
                    <a:lstStyle/>
                    <a:p>
                      <a:pPr algn="r" fontAlgn="b"/>
                      <a:r>
                        <a:rPr lang="en-GB" sz="1400" b="0" i="0" u="none" strike="noStrike">
                          <a:solidFill>
                            <a:srgbClr val="000000"/>
                          </a:solidFill>
                          <a:effectLst/>
                          <a:latin typeface="Arial" panose="020B0604020202020204" pitchFamily="34" charset="0"/>
                        </a:rPr>
                        <a:t>-3.7%</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0" i="0" u="none" strike="noStrike" dirty="0">
                          <a:solidFill>
                            <a:srgbClr val="000000"/>
                          </a:solidFill>
                          <a:effectLst/>
                          <a:latin typeface="Arial" panose="020B0604020202020204" pitchFamily="34" charset="0"/>
                        </a:rPr>
                        <a:t>-2.8%</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0" i="0" u="none" strike="noStrike" dirty="0">
                          <a:solidFill>
                            <a:srgbClr val="000000"/>
                          </a:solidFill>
                          <a:effectLst/>
                          <a:latin typeface="Arial" panose="020B0604020202020204" pitchFamily="34" charset="0"/>
                        </a:rPr>
                        <a:t>19.3%</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0" i="0" u="none" strike="noStrike" dirty="0">
                          <a:solidFill>
                            <a:srgbClr val="000000"/>
                          </a:solidFill>
                          <a:effectLst/>
                          <a:latin typeface="Arial" panose="020B0604020202020204" pitchFamily="34" charset="0"/>
                        </a:rPr>
                        <a:t>1.1%</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132622603"/>
                  </a:ext>
                </a:extLst>
              </a:tr>
              <a:tr h="233926">
                <a:tc>
                  <a:txBody>
                    <a:bodyPr/>
                    <a:lstStyle/>
                    <a:p>
                      <a:pPr algn="l" fontAlgn="b"/>
                      <a:r>
                        <a:rPr lang="en-GB" sz="1400" b="0" i="0" u="none" strike="noStrike" dirty="0">
                          <a:solidFill>
                            <a:srgbClr val="000000"/>
                          </a:solidFill>
                          <a:effectLst/>
                          <a:latin typeface="Arial" panose="020B0604020202020204" pitchFamily="34" charset="0"/>
                        </a:rPr>
                        <a:t>BSOG</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tc>
                  <a:txBody>
                    <a:bodyPr/>
                    <a:lstStyle/>
                    <a:p>
                      <a:pPr algn="r" fontAlgn="b"/>
                      <a:r>
                        <a:rPr lang="en-GB" sz="1400" b="0" i="0" u="none" strike="noStrike">
                          <a:solidFill>
                            <a:srgbClr val="000000"/>
                          </a:solidFill>
                          <a:effectLst/>
                          <a:latin typeface="Arial" panose="020B0604020202020204" pitchFamily="34" charset="0"/>
                        </a:rPr>
                        <a:t>-21.8%</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0" i="0" u="none" strike="noStrike">
                          <a:solidFill>
                            <a:srgbClr val="000000"/>
                          </a:solidFill>
                          <a:effectLst/>
                          <a:latin typeface="Arial" panose="020B0604020202020204" pitchFamily="34" charset="0"/>
                        </a:rPr>
                        <a:t>-22.3%</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0" i="0" u="none" strike="noStrike" dirty="0">
                          <a:solidFill>
                            <a:srgbClr val="000000"/>
                          </a:solidFill>
                          <a:effectLst/>
                          <a:latin typeface="Arial" panose="020B0604020202020204" pitchFamily="34" charset="0"/>
                        </a:rPr>
                        <a:t>-100.0%</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r" fontAlgn="b"/>
                      <a:r>
                        <a:rPr lang="en-GB" sz="1400" b="0" i="0" u="none" strike="noStrike" dirty="0">
                          <a:solidFill>
                            <a:srgbClr val="000000"/>
                          </a:solidFill>
                          <a:effectLst/>
                          <a:latin typeface="Arial" panose="020B0604020202020204" pitchFamily="34" charset="0"/>
                        </a:rPr>
                        <a:t>-42.3%</a:t>
                      </a:r>
                    </a:p>
                  </a:txBody>
                  <a:tcPr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869265519"/>
                  </a:ext>
                </a:extLst>
              </a:tr>
            </a:tbl>
          </a:graphicData>
        </a:graphic>
      </p:graphicFrame>
      <p:sp>
        <p:nvSpPr>
          <p:cNvPr id="13" name="TextBox 12">
            <a:extLst>
              <a:ext uri="{FF2B5EF4-FFF2-40B4-BE49-F238E27FC236}">
                <a16:creationId xmlns:a16="http://schemas.microsoft.com/office/drawing/2014/main" id="{5B5072F9-2BAB-4F37-A3DE-C715BD8BACE6}"/>
              </a:ext>
            </a:extLst>
          </p:cNvPr>
          <p:cNvSpPr txBox="1"/>
          <p:nvPr/>
        </p:nvSpPr>
        <p:spPr>
          <a:xfrm>
            <a:off x="1653309" y="5778044"/>
            <a:ext cx="2459004" cy="1015663"/>
          </a:xfrm>
          <a:prstGeom prst="rect">
            <a:avLst/>
          </a:prstGeom>
          <a:noFill/>
        </p:spPr>
        <p:txBody>
          <a:bodyPr wrap="square" rtlCol="0">
            <a:spAutoFit/>
          </a:bodyPr>
          <a:lstStyle/>
          <a:p>
            <a:r>
              <a:rPr lang="en-US" sz="1200" dirty="0">
                <a:solidFill>
                  <a:schemeClr val="tx1">
                    <a:lumMod val="75000"/>
                    <a:lumOff val="25000"/>
                  </a:schemeClr>
                </a:solidFill>
                <a:latin typeface="Arial" panose="020B0604020202020204" pitchFamily="34" charset="0"/>
                <a:cs typeface="Arial" panose="020B0604020202020204" pitchFamily="34" charset="0"/>
              </a:rPr>
              <a:t>1. For London, BSOG funding was devolved to TfL part-way through 2013/14, and would subsequently be reflected under net public transport support. </a:t>
            </a:r>
          </a:p>
        </p:txBody>
      </p:sp>
    </p:spTree>
    <p:extLst>
      <p:ext uri="{BB962C8B-B14F-4D97-AF65-F5344CB8AC3E}">
        <p14:creationId xmlns:p14="http://schemas.microsoft.com/office/powerpoint/2010/main" val="2275176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2600712"/>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Resources</a:t>
            </a:r>
          </a:p>
          <a:p>
            <a:pPr marL="285750" indent="-285750">
              <a:spcBef>
                <a:spcPts val="1000"/>
              </a:spcBef>
              <a:spcAft>
                <a:spcPts val="600"/>
              </a:spcAft>
              <a:buClr>
                <a:srgbClr val="00B0F0"/>
              </a:buClr>
              <a:buFont typeface="Wingdings" panose="05000000000000000000" pitchFamily="2" charset="2"/>
              <a:buChar char="§"/>
            </a:pPr>
            <a:r>
              <a:rPr lang="en-US" b="1" dirty="0">
                <a:latin typeface="Arial" panose="020B0604020202020204" pitchFamily="34" charset="0"/>
                <a:cs typeface="Arial" panose="020B0604020202020204" pitchFamily="34" charset="0"/>
              </a:rPr>
              <a:t>Annex A </a:t>
            </a:r>
            <a:r>
              <a:rPr lang="en-US" dirty="0">
                <a:latin typeface="Arial" panose="020B0604020202020204" pitchFamily="34" charset="0"/>
                <a:cs typeface="Arial" panose="020B0604020202020204" pitchFamily="34" charset="0"/>
              </a:rPr>
              <a:t>presents the figures above, as well as estimates for each CCN member authority.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It is </a:t>
            </a:r>
            <a:r>
              <a:rPr lang="en-US" dirty="0" err="1">
                <a:latin typeface="Arial" panose="020B0604020202020204" pitchFamily="34" charset="0"/>
                <a:cs typeface="Arial" panose="020B0604020202020204" pitchFamily="34" charset="0"/>
              </a:rPr>
              <a:t>emphasised</a:t>
            </a:r>
            <a:r>
              <a:rPr lang="en-US" dirty="0">
                <a:latin typeface="Arial" panose="020B0604020202020204" pitchFamily="34" charset="0"/>
                <a:cs typeface="Arial" panose="020B0604020202020204" pitchFamily="34" charset="0"/>
              </a:rPr>
              <a:t> that these are estimates only. They are unlikely to match the actual resources allocated to bus services at the individual authority level. This is mainly due to BSOG funding, for which consistent local authority data was not available for period in question.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LG Futures has apportioned national BSOG totals to the authority level using bus mileage, similar to the method used by DfT to estimate totals for London and other areas.</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14</a:t>
            </a:fld>
            <a:endParaRPr lang="en-GB" dirty="0"/>
          </a:p>
        </p:txBody>
      </p:sp>
      <p:sp>
        <p:nvSpPr>
          <p:cNvPr id="9" name="Rectangle: Top Corners Rounded 8">
            <a:extLst>
              <a:ext uri="{FF2B5EF4-FFF2-40B4-BE49-F238E27FC236}">
                <a16:creationId xmlns:a16="http://schemas.microsoft.com/office/drawing/2014/main" id="{1D907D38-1765-46BB-A913-6B725CC27101}"/>
              </a:ext>
            </a:extLst>
          </p:cNvPr>
          <p:cNvSpPr/>
          <p:nvPr/>
        </p:nvSpPr>
        <p:spPr>
          <a:xfrm rot="16200000">
            <a:off x="635568" y="292417"/>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Resources</a:t>
            </a:r>
          </a:p>
        </p:txBody>
      </p:sp>
    </p:spTree>
    <p:extLst>
      <p:ext uri="{BB962C8B-B14F-4D97-AF65-F5344CB8AC3E}">
        <p14:creationId xmlns:p14="http://schemas.microsoft.com/office/powerpoint/2010/main" val="2483996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Top Corners Rounded 4">
            <a:extLst>
              <a:ext uri="{FF2B5EF4-FFF2-40B4-BE49-F238E27FC236}">
                <a16:creationId xmlns:a16="http://schemas.microsoft.com/office/drawing/2014/main" id="{C6E45496-8D86-4880-A5C0-F5E50854ECA8}"/>
              </a:ext>
            </a:extLst>
          </p:cNvPr>
          <p:cNvSpPr/>
          <p:nvPr/>
        </p:nvSpPr>
        <p:spPr>
          <a:xfrm rot="16200000">
            <a:off x="635568" y="647717"/>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Budget gap</a:t>
            </a:r>
          </a:p>
        </p:txBody>
      </p:sp>
      <p:sp>
        <p:nvSpPr>
          <p:cNvPr id="6" name="Rectangle 5">
            <a:extLst>
              <a:ext uri="{FF2B5EF4-FFF2-40B4-BE49-F238E27FC236}">
                <a16:creationId xmlns:a16="http://schemas.microsoft.com/office/drawing/2014/main" id="{31423010-2972-491A-9650-75B1FE7922FD}"/>
              </a:ext>
            </a:extLst>
          </p:cNvPr>
          <p:cNvSpPr/>
          <p:nvPr/>
        </p:nvSpPr>
        <p:spPr>
          <a:xfrm>
            <a:off x="77568" y="354978"/>
            <a:ext cx="1440000" cy="324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4878259"/>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Budget gap</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LG Futures compared authorities’ decline in resources with an estimate of their spending need (or cost pressures), to arrive at an estimate of their </a:t>
            </a:r>
            <a:r>
              <a:rPr lang="en-US" b="1" dirty="0">
                <a:latin typeface="Arial" panose="020B0604020202020204" pitchFamily="34" charset="0"/>
                <a:cs typeface="Arial" panose="020B0604020202020204" pitchFamily="34" charset="0"/>
              </a:rPr>
              <a:t>budget gap</a:t>
            </a:r>
            <a:r>
              <a:rPr lang="en-US" dirty="0">
                <a:latin typeface="Arial" panose="020B0604020202020204" pitchFamily="34" charset="0"/>
                <a:cs typeface="Arial" panose="020B0604020202020204" pitchFamily="34" charset="0"/>
              </a:rPr>
              <a:t>.</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Cost pressures for bus service were assumed to increase in line with each authority’s projected population.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Costs for concessionary travel were assumed to increase in line with the projected number of residents aged 65 and over.</a:t>
            </a:r>
            <a:r>
              <a:rPr lang="en-US" baseline="30000" dirty="0">
                <a:latin typeface="Arial" panose="020B0604020202020204" pitchFamily="34" charset="0"/>
                <a:cs typeface="Arial" panose="020B0604020202020204" pitchFamily="34" charset="0"/>
              </a:rPr>
              <a:t>1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Overall, LG Futures estimates a budget gap of 33.4% for the CCN authorities (relative to initial spending levels), or £222.2m. This budget gap increases to 45.0% after adjusting for inflation.</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If BSOG funding is excluded, the estimated budget gap is 34.9% of initial spending, or £182.3m. This increases to 46.6% after inflation.</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The CCN authorities’ budget gap is greater than other </a:t>
            </a:r>
            <a:r>
              <a:rPr lang="en-US" dirty="0" err="1">
                <a:latin typeface="Arial" panose="020B0604020202020204" pitchFamily="34" charset="0"/>
                <a:cs typeface="Arial" panose="020B0604020202020204" pitchFamily="34" charset="0"/>
              </a:rPr>
              <a:t>unitaries</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mets</a:t>
            </a:r>
            <a:r>
              <a:rPr lang="en-US" dirty="0">
                <a:latin typeface="Arial" panose="020B0604020202020204" pitchFamily="34" charset="0"/>
                <a:cs typeface="Arial" panose="020B0604020202020204" pitchFamily="34" charset="0"/>
              </a:rPr>
              <a:t> and London, particularly if BSOG funding is excluded from the analysis.</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15</a:t>
            </a:fld>
            <a:endParaRPr lang="en-GB" dirty="0"/>
          </a:p>
        </p:txBody>
      </p:sp>
      <p:sp>
        <p:nvSpPr>
          <p:cNvPr id="7" name="TextBox 6">
            <a:extLst>
              <a:ext uri="{FF2B5EF4-FFF2-40B4-BE49-F238E27FC236}">
                <a16:creationId xmlns:a16="http://schemas.microsoft.com/office/drawing/2014/main" id="{32980FF0-AB81-416C-98F0-34047364754E}"/>
              </a:ext>
            </a:extLst>
          </p:cNvPr>
          <p:cNvSpPr txBox="1"/>
          <p:nvPr/>
        </p:nvSpPr>
        <p:spPr>
          <a:xfrm>
            <a:off x="1653309" y="6081865"/>
            <a:ext cx="9196943" cy="646331"/>
          </a:xfrm>
          <a:prstGeom prst="rect">
            <a:avLst/>
          </a:prstGeom>
          <a:noFill/>
        </p:spPr>
        <p:txBody>
          <a:bodyPr wrap="square" rtlCol="0">
            <a:spAutoFit/>
          </a:bodyPr>
          <a:lstStyle/>
          <a:p>
            <a:r>
              <a:rPr lang="en-US" sz="1200" dirty="0">
                <a:solidFill>
                  <a:schemeClr val="tx1">
                    <a:lumMod val="75000"/>
                    <a:lumOff val="25000"/>
                  </a:schemeClr>
                </a:solidFill>
                <a:latin typeface="Arial" panose="020B0604020202020204" pitchFamily="34" charset="0"/>
                <a:cs typeface="Arial" panose="020B0604020202020204" pitchFamily="34" charset="0"/>
              </a:rPr>
              <a:t>1. Concessionary travel includes discretionary spending which, unlike statutory concessions, may not be targeted primarily at older adults. However, expenditure on statutory concessions accounted for 88% of the total in 2013/14, the first year in which the data was disaggregated between statutory and discretionary. For this reason, older adults have been used for the purpose of this analysis.</a:t>
            </a:r>
            <a:endParaRPr lang="en-GB" sz="12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4904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1423010-2972-491A-9650-75B1FE7922FD}"/>
              </a:ext>
            </a:extLst>
          </p:cNvPr>
          <p:cNvSpPr/>
          <p:nvPr/>
        </p:nvSpPr>
        <p:spPr>
          <a:xfrm>
            <a:off x="77568" y="354978"/>
            <a:ext cx="1440000" cy="324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2323713"/>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Budget gap</a:t>
            </a:r>
          </a:p>
          <a:p>
            <a:pPr>
              <a:spcBef>
                <a:spcPts val="1000"/>
              </a:spcBef>
              <a:spcAft>
                <a:spcPts val="600"/>
              </a:spcAft>
              <a:buClr>
                <a:srgbClr val="00B0F0"/>
              </a:buClr>
            </a:pPr>
            <a:r>
              <a:rPr lang="en-US" b="1" u="sng" dirty="0">
                <a:latin typeface="Arial" panose="020B0604020202020204" pitchFamily="34" charset="0"/>
                <a:cs typeface="Arial" panose="020B0604020202020204" pitchFamily="34" charset="0"/>
              </a:rPr>
              <a:t>Budget gap – including BSOG funding</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Between 2009/10 and 2018/19, CCN authorities are estimated to have seen an increase in cost pressures for bus services and concessionary travel of </a:t>
            </a:r>
            <a:r>
              <a:rPr lang="en-US" b="1" dirty="0">
                <a:latin typeface="Arial" panose="020B0604020202020204" pitchFamily="34" charset="0"/>
                <a:cs typeface="Arial" panose="020B0604020202020204" pitchFamily="34" charset="0"/>
              </a:rPr>
              <a:t>14.9%.</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The increase in population (and cost pressures) suggests that the reduction in spending on local buses is more likely to reflect funding constraints than declining demand. </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16</a:t>
            </a:fld>
            <a:endParaRPr lang="en-GB" dirty="0"/>
          </a:p>
        </p:txBody>
      </p:sp>
      <p:sp>
        <p:nvSpPr>
          <p:cNvPr id="8" name="TextBox 7">
            <a:extLst>
              <a:ext uri="{FF2B5EF4-FFF2-40B4-BE49-F238E27FC236}">
                <a16:creationId xmlns:a16="http://schemas.microsoft.com/office/drawing/2014/main" id="{32679560-C3D9-44D4-AA00-44B20C96010D}"/>
              </a:ext>
            </a:extLst>
          </p:cNvPr>
          <p:cNvSpPr txBox="1"/>
          <p:nvPr/>
        </p:nvSpPr>
        <p:spPr>
          <a:xfrm>
            <a:off x="1653309" y="2848703"/>
            <a:ext cx="2634212" cy="1077218"/>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Estimated budget gap for CCN authorities</a:t>
            </a:r>
          </a:p>
          <a:p>
            <a:r>
              <a:rPr lang="en-US" sz="1600" dirty="0">
                <a:latin typeface="Arial" panose="020B0604020202020204" pitchFamily="34" charset="0"/>
                <a:cs typeface="Arial" panose="020B0604020202020204" pitchFamily="34" charset="0"/>
              </a:rPr>
              <a:t>Relative to expenditure in 2009/10</a:t>
            </a:r>
            <a:endParaRPr lang="en-GB" sz="1600" dirty="0">
              <a:latin typeface="Arial" panose="020B0604020202020204" pitchFamily="34" charset="0"/>
              <a:cs typeface="Arial" panose="020B0604020202020204" pitchFamily="34" charset="0"/>
            </a:endParaRPr>
          </a:p>
        </p:txBody>
      </p:sp>
      <p:graphicFrame>
        <p:nvGraphicFramePr>
          <p:cNvPr id="13" name="Chart 12">
            <a:extLst>
              <a:ext uri="{FF2B5EF4-FFF2-40B4-BE49-F238E27FC236}">
                <a16:creationId xmlns:a16="http://schemas.microsoft.com/office/drawing/2014/main" id="{AFB39C13-4F60-48FA-9583-7CA0E387F900}"/>
              </a:ext>
            </a:extLst>
          </p:cNvPr>
          <p:cNvGraphicFramePr>
            <a:graphicFrameLocks/>
          </p:cNvGraphicFramePr>
          <p:nvPr>
            <p:extLst>
              <p:ext uri="{D42A27DB-BD31-4B8C-83A1-F6EECF244321}">
                <p14:modId xmlns:p14="http://schemas.microsoft.com/office/powerpoint/2010/main" val="135700557"/>
              </p:ext>
            </p:extLst>
          </p:nvPr>
        </p:nvGraphicFramePr>
        <p:xfrm>
          <a:off x="4287521" y="2851434"/>
          <a:ext cx="7525512" cy="3959352"/>
        </p:xfrm>
        <a:graphic>
          <a:graphicData uri="http://schemas.openxmlformats.org/drawingml/2006/chart">
            <c:chart xmlns:c="http://schemas.openxmlformats.org/drawingml/2006/chart" xmlns:r="http://schemas.openxmlformats.org/officeDocument/2006/relationships" r:id="rId2"/>
          </a:graphicData>
        </a:graphic>
      </p:graphicFrame>
      <p:cxnSp>
        <p:nvCxnSpPr>
          <p:cNvPr id="15" name="Straight Arrow Connector 14">
            <a:extLst>
              <a:ext uri="{FF2B5EF4-FFF2-40B4-BE49-F238E27FC236}">
                <a16:creationId xmlns:a16="http://schemas.microsoft.com/office/drawing/2014/main" id="{ADC9C565-177C-4ED6-A899-221B3AC3FACA}"/>
              </a:ext>
            </a:extLst>
          </p:cNvPr>
          <p:cNvCxnSpPr>
            <a:cxnSpLocks/>
          </p:cNvCxnSpPr>
          <p:nvPr/>
        </p:nvCxnSpPr>
        <p:spPr>
          <a:xfrm flipV="1">
            <a:off x="9483364" y="3322320"/>
            <a:ext cx="0" cy="60360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7841604-B92F-4805-947F-76B1C8D1370E}"/>
              </a:ext>
            </a:extLst>
          </p:cNvPr>
          <p:cNvSpPr txBox="1"/>
          <p:nvPr/>
        </p:nvSpPr>
        <p:spPr>
          <a:xfrm>
            <a:off x="7993943" y="3694738"/>
            <a:ext cx="1489421"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Costs</a:t>
            </a:r>
            <a:r>
              <a:rPr lang="en-US" sz="1400" dirty="0">
                <a:latin typeface="Arial" panose="020B0604020202020204" pitchFamily="34" charset="0"/>
                <a:cs typeface="Arial" panose="020B0604020202020204" pitchFamily="34" charset="0"/>
              </a:rPr>
              <a:t> +14.9%</a:t>
            </a:r>
            <a:endParaRPr lang="en-GB" sz="1400" dirty="0">
              <a:latin typeface="Arial" panose="020B0604020202020204" pitchFamily="34" charset="0"/>
              <a:cs typeface="Arial" panose="020B0604020202020204" pitchFamily="34" charset="0"/>
            </a:endParaRPr>
          </a:p>
        </p:txBody>
      </p:sp>
      <p:sp>
        <p:nvSpPr>
          <p:cNvPr id="14" name="Rectangle: Top Corners Rounded 13">
            <a:extLst>
              <a:ext uri="{FF2B5EF4-FFF2-40B4-BE49-F238E27FC236}">
                <a16:creationId xmlns:a16="http://schemas.microsoft.com/office/drawing/2014/main" id="{6DEAC484-AF94-45F9-814D-ED809ACDD6E8}"/>
              </a:ext>
            </a:extLst>
          </p:cNvPr>
          <p:cNvSpPr/>
          <p:nvPr/>
        </p:nvSpPr>
        <p:spPr>
          <a:xfrm rot="16200000">
            <a:off x="635568" y="647717"/>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Budget gap</a:t>
            </a:r>
          </a:p>
        </p:txBody>
      </p:sp>
    </p:spTree>
    <p:extLst>
      <p:ext uri="{BB962C8B-B14F-4D97-AF65-F5344CB8AC3E}">
        <p14:creationId xmlns:p14="http://schemas.microsoft.com/office/powerpoint/2010/main" val="4277815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5D7F366B-93D3-4A9D-A2B3-E62F06CDF742}"/>
              </a:ext>
            </a:extLst>
          </p:cNvPr>
          <p:cNvGraphicFramePr>
            <a:graphicFrameLocks/>
          </p:cNvGraphicFramePr>
          <p:nvPr>
            <p:extLst>
              <p:ext uri="{D42A27DB-BD31-4B8C-83A1-F6EECF244321}">
                <p14:modId xmlns:p14="http://schemas.microsoft.com/office/powerpoint/2010/main" val="1854849788"/>
              </p:ext>
            </p:extLst>
          </p:nvPr>
        </p:nvGraphicFramePr>
        <p:xfrm>
          <a:off x="4287521" y="2849744"/>
          <a:ext cx="7525512" cy="3959352"/>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31423010-2972-491A-9650-75B1FE7922FD}"/>
              </a:ext>
            </a:extLst>
          </p:cNvPr>
          <p:cNvSpPr/>
          <p:nvPr/>
        </p:nvSpPr>
        <p:spPr>
          <a:xfrm>
            <a:off x="77568" y="354978"/>
            <a:ext cx="1440000" cy="324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1564531"/>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Budget gap</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This was combined with a reduction in resources, or central and local government support, of 18.5%, as described in the previous section.</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This corresponds to a budget gap of </a:t>
            </a:r>
            <a:r>
              <a:rPr lang="en-US" b="1" dirty="0">
                <a:latin typeface="Arial" panose="020B0604020202020204" pitchFamily="34" charset="0"/>
                <a:cs typeface="Arial" panose="020B0604020202020204" pitchFamily="34" charset="0"/>
              </a:rPr>
              <a:t>33.4%</a:t>
            </a:r>
            <a:r>
              <a:rPr lang="en-US" dirty="0">
                <a:latin typeface="Arial" panose="020B0604020202020204" pitchFamily="34" charset="0"/>
                <a:cs typeface="Arial" panose="020B0604020202020204" pitchFamily="34" charset="0"/>
              </a:rPr>
              <a:t> (as a proportion of initial spending), or </a:t>
            </a:r>
            <a:r>
              <a:rPr lang="en-US" b="1" dirty="0">
                <a:latin typeface="Arial" panose="020B0604020202020204" pitchFamily="34" charset="0"/>
                <a:cs typeface="Arial" panose="020B0604020202020204" pitchFamily="34" charset="0"/>
              </a:rPr>
              <a:t>£222.2m</a:t>
            </a:r>
            <a:r>
              <a:rPr lang="en-US" dirty="0">
                <a:latin typeface="Arial" panose="020B0604020202020204" pitchFamily="34" charset="0"/>
                <a:cs typeface="Arial" panose="020B0604020202020204" pitchFamily="34" charset="0"/>
              </a:rPr>
              <a:t>.</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17</a:t>
            </a:fld>
            <a:endParaRPr lang="en-GB" dirty="0"/>
          </a:p>
        </p:txBody>
      </p:sp>
      <p:sp>
        <p:nvSpPr>
          <p:cNvPr id="8" name="TextBox 7">
            <a:extLst>
              <a:ext uri="{FF2B5EF4-FFF2-40B4-BE49-F238E27FC236}">
                <a16:creationId xmlns:a16="http://schemas.microsoft.com/office/drawing/2014/main" id="{32679560-C3D9-44D4-AA00-44B20C96010D}"/>
              </a:ext>
            </a:extLst>
          </p:cNvPr>
          <p:cNvSpPr txBox="1"/>
          <p:nvPr/>
        </p:nvSpPr>
        <p:spPr>
          <a:xfrm>
            <a:off x="1653309" y="2847013"/>
            <a:ext cx="2634212" cy="1077218"/>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Estimated budget gap for CCN authorities</a:t>
            </a:r>
          </a:p>
          <a:p>
            <a:r>
              <a:rPr lang="en-US" sz="1600" dirty="0">
                <a:latin typeface="Arial" panose="020B0604020202020204" pitchFamily="34" charset="0"/>
                <a:cs typeface="Arial" panose="020B0604020202020204" pitchFamily="34" charset="0"/>
              </a:rPr>
              <a:t>Relative to expenditure in 2009/10</a:t>
            </a:r>
            <a:endParaRPr lang="en-GB" sz="1600" dirty="0">
              <a:latin typeface="Arial" panose="020B0604020202020204" pitchFamily="34" charset="0"/>
              <a:cs typeface="Arial" panose="020B0604020202020204" pitchFamily="34" charset="0"/>
            </a:endParaRPr>
          </a:p>
        </p:txBody>
      </p:sp>
      <p:cxnSp>
        <p:nvCxnSpPr>
          <p:cNvPr id="5" name="Straight Arrow Connector 4">
            <a:extLst>
              <a:ext uri="{FF2B5EF4-FFF2-40B4-BE49-F238E27FC236}">
                <a16:creationId xmlns:a16="http://schemas.microsoft.com/office/drawing/2014/main" id="{D12A0B94-0D3D-4FAF-AB84-1A8D968EE8BB}"/>
              </a:ext>
            </a:extLst>
          </p:cNvPr>
          <p:cNvCxnSpPr>
            <a:cxnSpLocks/>
          </p:cNvCxnSpPr>
          <p:nvPr/>
        </p:nvCxnSpPr>
        <p:spPr>
          <a:xfrm flipV="1">
            <a:off x="9483364" y="3312160"/>
            <a:ext cx="0" cy="61207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500B8D4F-45D1-41D3-B76E-2CD568293939}"/>
              </a:ext>
            </a:extLst>
          </p:cNvPr>
          <p:cNvCxnSpPr>
            <a:cxnSpLocks/>
          </p:cNvCxnSpPr>
          <p:nvPr/>
        </p:nvCxnSpPr>
        <p:spPr>
          <a:xfrm>
            <a:off x="9483364" y="4077145"/>
            <a:ext cx="0" cy="75901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D93B6AF-6E64-4A2C-B560-57D0FE8516E8}"/>
              </a:ext>
            </a:extLst>
          </p:cNvPr>
          <p:cNvSpPr txBox="1"/>
          <p:nvPr/>
        </p:nvSpPr>
        <p:spPr>
          <a:xfrm>
            <a:off x="7993943" y="3694738"/>
            <a:ext cx="1489421"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Costs</a:t>
            </a:r>
            <a:r>
              <a:rPr lang="en-US" sz="1400" dirty="0">
                <a:latin typeface="Arial" panose="020B0604020202020204" pitchFamily="34" charset="0"/>
                <a:cs typeface="Arial" panose="020B0604020202020204" pitchFamily="34" charset="0"/>
              </a:rPr>
              <a:t> +14.9%</a:t>
            </a:r>
            <a:endParaRPr lang="en-GB" sz="1400" dirty="0">
              <a:latin typeface="Arial" panose="020B0604020202020204" pitchFamily="34" charset="0"/>
              <a:cs typeface="Arial" panose="020B0604020202020204" pitchFamily="34" charset="0"/>
            </a:endParaRPr>
          </a:p>
        </p:txBody>
      </p:sp>
      <p:sp>
        <p:nvSpPr>
          <p:cNvPr id="3" name="Right Brace 2">
            <a:extLst>
              <a:ext uri="{FF2B5EF4-FFF2-40B4-BE49-F238E27FC236}">
                <a16:creationId xmlns:a16="http://schemas.microsoft.com/office/drawing/2014/main" id="{B0B7342F-3C2D-4D46-B2A0-2D67037F2084}"/>
              </a:ext>
            </a:extLst>
          </p:cNvPr>
          <p:cNvSpPr/>
          <p:nvPr/>
        </p:nvSpPr>
        <p:spPr>
          <a:xfrm>
            <a:off x="9650852" y="3220721"/>
            <a:ext cx="214505" cy="168656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Rectangle: Top Corners Rounded 14">
            <a:extLst>
              <a:ext uri="{FF2B5EF4-FFF2-40B4-BE49-F238E27FC236}">
                <a16:creationId xmlns:a16="http://schemas.microsoft.com/office/drawing/2014/main" id="{194391B9-CAD8-4922-ADEB-A3409137A665}"/>
              </a:ext>
            </a:extLst>
          </p:cNvPr>
          <p:cNvSpPr/>
          <p:nvPr/>
        </p:nvSpPr>
        <p:spPr>
          <a:xfrm rot="16200000">
            <a:off x="635568" y="647717"/>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Budget gap</a:t>
            </a:r>
          </a:p>
        </p:txBody>
      </p:sp>
    </p:spTree>
    <p:extLst>
      <p:ext uri="{BB962C8B-B14F-4D97-AF65-F5344CB8AC3E}">
        <p14:creationId xmlns:p14="http://schemas.microsoft.com/office/powerpoint/2010/main" val="1756852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a:extLst>
              <a:ext uri="{FF2B5EF4-FFF2-40B4-BE49-F238E27FC236}">
                <a16:creationId xmlns:a16="http://schemas.microsoft.com/office/drawing/2014/main" id="{F9F40DEA-BFA7-4062-8E7B-2003B530D4D3}"/>
              </a:ext>
            </a:extLst>
          </p:cNvPr>
          <p:cNvGraphicFramePr>
            <a:graphicFrameLocks/>
          </p:cNvGraphicFramePr>
          <p:nvPr>
            <p:extLst>
              <p:ext uri="{D42A27DB-BD31-4B8C-83A1-F6EECF244321}">
                <p14:modId xmlns:p14="http://schemas.microsoft.com/office/powerpoint/2010/main" val="3239888981"/>
              </p:ext>
            </p:extLst>
          </p:nvPr>
        </p:nvGraphicFramePr>
        <p:xfrm>
          <a:off x="4287521" y="2857654"/>
          <a:ext cx="7525512" cy="3959352"/>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31423010-2972-491A-9650-75B1FE7922FD}"/>
              </a:ext>
            </a:extLst>
          </p:cNvPr>
          <p:cNvSpPr/>
          <p:nvPr/>
        </p:nvSpPr>
        <p:spPr>
          <a:xfrm>
            <a:off x="77568" y="354978"/>
            <a:ext cx="1440000" cy="324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805349"/>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Budget gap</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Adjusted for inflation, this budget gap increases to 45.0%, or £348.5m (in 2018/19 prices).</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18</a:t>
            </a:fld>
            <a:endParaRPr lang="en-GB" dirty="0"/>
          </a:p>
        </p:txBody>
      </p:sp>
      <p:sp>
        <p:nvSpPr>
          <p:cNvPr id="8" name="TextBox 7">
            <a:extLst>
              <a:ext uri="{FF2B5EF4-FFF2-40B4-BE49-F238E27FC236}">
                <a16:creationId xmlns:a16="http://schemas.microsoft.com/office/drawing/2014/main" id="{32679560-C3D9-44D4-AA00-44B20C96010D}"/>
              </a:ext>
            </a:extLst>
          </p:cNvPr>
          <p:cNvSpPr txBox="1"/>
          <p:nvPr/>
        </p:nvSpPr>
        <p:spPr>
          <a:xfrm>
            <a:off x="1653309" y="2847013"/>
            <a:ext cx="2634212" cy="1323439"/>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Estimated budget gap for CCN authorities</a:t>
            </a:r>
          </a:p>
          <a:p>
            <a:r>
              <a:rPr lang="en-US" sz="1600" dirty="0">
                <a:latin typeface="Arial" panose="020B0604020202020204" pitchFamily="34" charset="0"/>
                <a:cs typeface="Arial" panose="020B0604020202020204" pitchFamily="34" charset="0"/>
              </a:rPr>
              <a:t>Relative to expenditure in 2009/10, adjusted for inflation</a:t>
            </a:r>
            <a:endParaRPr lang="en-GB" sz="1600" dirty="0">
              <a:latin typeface="Arial" panose="020B0604020202020204" pitchFamily="34" charset="0"/>
              <a:cs typeface="Arial" panose="020B0604020202020204" pitchFamily="34" charset="0"/>
            </a:endParaRPr>
          </a:p>
        </p:txBody>
      </p:sp>
      <p:cxnSp>
        <p:nvCxnSpPr>
          <p:cNvPr id="5" name="Straight Arrow Connector 4">
            <a:extLst>
              <a:ext uri="{FF2B5EF4-FFF2-40B4-BE49-F238E27FC236}">
                <a16:creationId xmlns:a16="http://schemas.microsoft.com/office/drawing/2014/main" id="{D12A0B94-0D3D-4FAF-AB84-1A8D968EE8BB}"/>
              </a:ext>
            </a:extLst>
          </p:cNvPr>
          <p:cNvCxnSpPr>
            <a:cxnSpLocks/>
          </p:cNvCxnSpPr>
          <p:nvPr/>
        </p:nvCxnSpPr>
        <p:spPr>
          <a:xfrm flipV="1">
            <a:off x="9483364" y="3312160"/>
            <a:ext cx="0" cy="61207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500B8D4F-45D1-41D3-B76E-2CD568293939}"/>
              </a:ext>
            </a:extLst>
          </p:cNvPr>
          <p:cNvCxnSpPr>
            <a:cxnSpLocks/>
          </p:cNvCxnSpPr>
          <p:nvPr/>
        </p:nvCxnSpPr>
        <p:spPr>
          <a:xfrm>
            <a:off x="9483364" y="4074160"/>
            <a:ext cx="0" cy="13208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D93B6AF-6E64-4A2C-B560-57D0FE8516E8}"/>
              </a:ext>
            </a:extLst>
          </p:cNvPr>
          <p:cNvSpPr txBox="1"/>
          <p:nvPr/>
        </p:nvSpPr>
        <p:spPr>
          <a:xfrm>
            <a:off x="7993943" y="3694738"/>
            <a:ext cx="1489421"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Costs</a:t>
            </a:r>
            <a:r>
              <a:rPr lang="en-US" sz="1400" dirty="0">
                <a:latin typeface="Arial" panose="020B0604020202020204" pitchFamily="34" charset="0"/>
                <a:cs typeface="Arial" panose="020B0604020202020204" pitchFamily="34" charset="0"/>
              </a:rPr>
              <a:t> +14.9%</a:t>
            </a:r>
            <a:endParaRPr lang="en-GB" sz="1400" dirty="0">
              <a:latin typeface="Arial" panose="020B0604020202020204" pitchFamily="34" charset="0"/>
              <a:cs typeface="Arial" panose="020B0604020202020204" pitchFamily="34" charset="0"/>
            </a:endParaRPr>
          </a:p>
        </p:txBody>
      </p:sp>
      <p:sp>
        <p:nvSpPr>
          <p:cNvPr id="17" name="TextBox 11">
            <a:extLst>
              <a:ext uri="{FF2B5EF4-FFF2-40B4-BE49-F238E27FC236}">
                <a16:creationId xmlns:a16="http://schemas.microsoft.com/office/drawing/2014/main" id="{C3A9DF36-315F-40E1-B43B-1A3C55831AF3}"/>
              </a:ext>
            </a:extLst>
          </p:cNvPr>
          <p:cNvSpPr txBox="1"/>
          <p:nvPr/>
        </p:nvSpPr>
        <p:spPr>
          <a:xfrm>
            <a:off x="7597998" y="4111839"/>
            <a:ext cx="1885366" cy="30776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400" b="1" dirty="0">
                <a:latin typeface="Arial" panose="020B0604020202020204" pitchFamily="34" charset="0"/>
                <a:cs typeface="Arial" panose="020B0604020202020204" pitchFamily="34" charset="0"/>
              </a:rPr>
              <a:t>Resources</a:t>
            </a:r>
            <a:r>
              <a:rPr lang="en-US" sz="1400" dirty="0">
                <a:latin typeface="Arial" panose="020B0604020202020204" pitchFamily="34" charset="0"/>
                <a:cs typeface="Arial" panose="020B0604020202020204" pitchFamily="34" charset="0"/>
              </a:rPr>
              <a:t> -30.1%</a:t>
            </a:r>
            <a:endParaRPr lang="en-GB" sz="1400" dirty="0">
              <a:latin typeface="Arial" panose="020B0604020202020204" pitchFamily="34" charset="0"/>
              <a:cs typeface="Arial" panose="020B0604020202020204" pitchFamily="34" charset="0"/>
            </a:endParaRPr>
          </a:p>
        </p:txBody>
      </p:sp>
      <p:sp>
        <p:nvSpPr>
          <p:cNvPr id="18" name="Right Brace 17">
            <a:extLst>
              <a:ext uri="{FF2B5EF4-FFF2-40B4-BE49-F238E27FC236}">
                <a16:creationId xmlns:a16="http://schemas.microsoft.com/office/drawing/2014/main" id="{1896DE7E-F8C6-41D2-9321-B50FB289F833}"/>
              </a:ext>
            </a:extLst>
          </p:cNvPr>
          <p:cNvSpPr/>
          <p:nvPr/>
        </p:nvSpPr>
        <p:spPr>
          <a:xfrm>
            <a:off x="9641925" y="3220720"/>
            <a:ext cx="223433" cy="2245359"/>
          </a:xfrm>
          <a:prstGeom prst="rightBrace">
            <a:avLst>
              <a:gd name="adj1" fmla="val 8333"/>
              <a:gd name="adj2" fmla="val 4095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TextBox 11">
            <a:extLst>
              <a:ext uri="{FF2B5EF4-FFF2-40B4-BE49-F238E27FC236}">
                <a16:creationId xmlns:a16="http://schemas.microsoft.com/office/drawing/2014/main" id="{FB2F7E6A-B448-47C3-A055-BF327564A069}"/>
              </a:ext>
            </a:extLst>
          </p:cNvPr>
          <p:cNvSpPr txBox="1"/>
          <p:nvPr/>
        </p:nvSpPr>
        <p:spPr>
          <a:xfrm>
            <a:off x="9969961" y="3858786"/>
            <a:ext cx="1738469" cy="523228"/>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latin typeface="Arial" panose="020B0604020202020204" pitchFamily="34" charset="0"/>
                <a:cs typeface="Arial" panose="020B0604020202020204" pitchFamily="34" charset="0"/>
              </a:rPr>
              <a:t>Budget gap </a:t>
            </a:r>
          </a:p>
          <a:p>
            <a:r>
              <a:rPr lang="en-US" sz="1400" dirty="0">
                <a:latin typeface="Arial" panose="020B0604020202020204" pitchFamily="34" charset="0"/>
                <a:cs typeface="Arial" panose="020B0604020202020204" pitchFamily="34" charset="0"/>
              </a:rPr>
              <a:t>45.0% or £348.5m</a:t>
            </a:r>
            <a:endParaRPr lang="en-GB" sz="1400" dirty="0">
              <a:latin typeface="Arial" panose="020B0604020202020204" pitchFamily="34" charset="0"/>
              <a:cs typeface="Arial" panose="020B0604020202020204" pitchFamily="34" charset="0"/>
            </a:endParaRPr>
          </a:p>
        </p:txBody>
      </p:sp>
      <p:sp>
        <p:nvSpPr>
          <p:cNvPr id="20" name="Rectangle: Top Corners Rounded 19">
            <a:extLst>
              <a:ext uri="{FF2B5EF4-FFF2-40B4-BE49-F238E27FC236}">
                <a16:creationId xmlns:a16="http://schemas.microsoft.com/office/drawing/2014/main" id="{5FE1BCD0-5738-4685-A0AE-CB83560EAB02}"/>
              </a:ext>
            </a:extLst>
          </p:cNvPr>
          <p:cNvSpPr/>
          <p:nvPr/>
        </p:nvSpPr>
        <p:spPr>
          <a:xfrm rot="16200000">
            <a:off x="635568" y="647717"/>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Budget gap</a:t>
            </a:r>
          </a:p>
        </p:txBody>
      </p:sp>
    </p:spTree>
    <p:extLst>
      <p:ext uri="{BB962C8B-B14F-4D97-AF65-F5344CB8AC3E}">
        <p14:creationId xmlns:p14="http://schemas.microsoft.com/office/powerpoint/2010/main" val="1185261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1423010-2972-491A-9650-75B1FE7922FD}"/>
              </a:ext>
            </a:extLst>
          </p:cNvPr>
          <p:cNvSpPr/>
          <p:nvPr/>
        </p:nvSpPr>
        <p:spPr>
          <a:xfrm>
            <a:off x="77568" y="354978"/>
            <a:ext cx="1440000" cy="324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1790234"/>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Budget gap</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CCN’s estimated budget gap of 45.0% (inflation adjusted) is significantly larger than other unitaries/mets (35.1%), and slightly larger than London (43.8%).</a:t>
            </a:r>
          </a:p>
          <a:p>
            <a:pPr marL="285750" indent="-285750">
              <a:spcBef>
                <a:spcPts val="6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Compared to other unitaries/mets, CCN authorities saw both a larger reduction in resources and a larger increase in cost pressures.</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19</a:t>
            </a:fld>
            <a:endParaRPr lang="en-GB" dirty="0"/>
          </a:p>
        </p:txBody>
      </p:sp>
      <p:sp>
        <p:nvSpPr>
          <p:cNvPr id="8" name="TextBox 7">
            <a:extLst>
              <a:ext uri="{FF2B5EF4-FFF2-40B4-BE49-F238E27FC236}">
                <a16:creationId xmlns:a16="http://schemas.microsoft.com/office/drawing/2014/main" id="{32679560-C3D9-44D4-AA00-44B20C96010D}"/>
              </a:ext>
            </a:extLst>
          </p:cNvPr>
          <p:cNvSpPr txBox="1"/>
          <p:nvPr/>
        </p:nvSpPr>
        <p:spPr>
          <a:xfrm>
            <a:off x="1653309" y="2731430"/>
            <a:ext cx="2634212" cy="1323439"/>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Estimated budget gap by authority group</a:t>
            </a:r>
          </a:p>
          <a:p>
            <a:r>
              <a:rPr lang="en-US" sz="1600" dirty="0">
                <a:latin typeface="Arial" panose="020B0604020202020204" pitchFamily="34" charset="0"/>
                <a:cs typeface="Arial" panose="020B0604020202020204" pitchFamily="34" charset="0"/>
              </a:rPr>
              <a:t>Relative to expenditure in 2009/10, adjusted for inflation</a:t>
            </a:r>
            <a:endParaRPr lang="en-GB" sz="1600" dirty="0">
              <a:latin typeface="Arial" panose="020B0604020202020204" pitchFamily="34" charset="0"/>
              <a:cs typeface="Arial" panose="020B0604020202020204" pitchFamily="34" charset="0"/>
            </a:endParaRPr>
          </a:p>
        </p:txBody>
      </p:sp>
      <p:graphicFrame>
        <p:nvGraphicFramePr>
          <p:cNvPr id="11" name="Chart 10">
            <a:extLst>
              <a:ext uri="{FF2B5EF4-FFF2-40B4-BE49-F238E27FC236}">
                <a16:creationId xmlns:a16="http://schemas.microsoft.com/office/drawing/2014/main" id="{4F589F01-15B5-4836-8466-E9B8946046BF}"/>
              </a:ext>
            </a:extLst>
          </p:cNvPr>
          <p:cNvGraphicFramePr>
            <a:graphicFrameLocks/>
          </p:cNvGraphicFramePr>
          <p:nvPr>
            <p:extLst>
              <p:ext uri="{D42A27DB-BD31-4B8C-83A1-F6EECF244321}">
                <p14:modId xmlns:p14="http://schemas.microsoft.com/office/powerpoint/2010/main" val="3354018985"/>
              </p:ext>
            </p:extLst>
          </p:nvPr>
        </p:nvGraphicFramePr>
        <p:xfrm>
          <a:off x="4287521" y="2731430"/>
          <a:ext cx="6839712" cy="3749040"/>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Top Corners Rounded 11">
            <a:extLst>
              <a:ext uri="{FF2B5EF4-FFF2-40B4-BE49-F238E27FC236}">
                <a16:creationId xmlns:a16="http://schemas.microsoft.com/office/drawing/2014/main" id="{AE5A1A99-0369-40E6-B000-3C9E572ACE44}"/>
              </a:ext>
            </a:extLst>
          </p:cNvPr>
          <p:cNvSpPr/>
          <p:nvPr/>
        </p:nvSpPr>
        <p:spPr>
          <a:xfrm rot="16200000">
            <a:off x="635568" y="647717"/>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Budget gap</a:t>
            </a:r>
          </a:p>
        </p:txBody>
      </p:sp>
    </p:spTree>
    <p:extLst>
      <p:ext uri="{BB962C8B-B14F-4D97-AF65-F5344CB8AC3E}">
        <p14:creationId xmlns:p14="http://schemas.microsoft.com/office/powerpoint/2010/main" val="4129502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Top Corners Rounded 4">
            <a:extLst>
              <a:ext uri="{FF2B5EF4-FFF2-40B4-BE49-F238E27FC236}">
                <a16:creationId xmlns:a16="http://schemas.microsoft.com/office/drawing/2014/main" id="{C6E45496-8D86-4880-A5C0-F5E50854ECA8}"/>
              </a:ext>
            </a:extLst>
          </p:cNvPr>
          <p:cNvSpPr/>
          <p:nvPr/>
        </p:nvSpPr>
        <p:spPr>
          <a:xfrm rot="16200000">
            <a:off x="635568" y="-52817"/>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Key points</a:t>
            </a:r>
          </a:p>
        </p:txBody>
      </p:sp>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5709255"/>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Key points</a:t>
            </a:r>
          </a:p>
          <a:p>
            <a:pPr>
              <a:spcBef>
                <a:spcPts val="1000"/>
              </a:spcBef>
              <a:spcAft>
                <a:spcPts val="600"/>
              </a:spcAft>
              <a:buClr>
                <a:srgbClr val="00B0F0"/>
              </a:buClr>
            </a:pPr>
            <a:r>
              <a:rPr lang="en-US" b="1" u="sng" dirty="0">
                <a:latin typeface="Arial" panose="020B0604020202020204" pitchFamily="34" charset="0"/>
                <a:cs typeface="Arial" panose="020B0604020202020204" pitchFamily="34" charset="0"/>
              </a:rPr>
              <a:t>Background</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LG Futures was commissioned by the County Councils Network (CCN) to carry out an analysis of bus funding and expenditure, from 2009/10 onwards.</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LG Futures identified in advance that is not possible to estimate the level of </a:t>
            </a:r>
            <a:r>
              <a:rPr lang="en-US" i="1" dirty="0">
                <a:latin typeface="Arial" panose="020B0604020202020204" pitchFamily="34" charset="0"/>
                <a:cs typeface="Arial" panose="020B0604020202020204" pitchFamily="34" charset="0"/>
              </a:rPr>
              <a:t>funding</a:t>
            </a:r>
            <a:r>
              <a:rPr lang="en-US" dirty="0">
                <a:latin typeface="Arial" panose="020B0604020202020204" pitchFamily="34" charset="0"/>
                <a:cs typeface="Arial" panose="020B0604020202020204" pitchFamily="34" charset="0"/>
              </a:rPr>
              <a:t> that currently exists for bus services.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Instead, the level of </a:t>
            </a:r>
            <a:r>
              <a:rPr lang="en-US" i="1" dirty="0">
                <a:latin typeface="Arial" panose="020B0604020202020204" pitchFamily="34" charset="0"/>
                <a:cs typeface="Arial" panose="020B0604020202020204" pitchFamily="34" charset="0"/>
              </a:rPr>
              <a:t>central and local government support </a:t>
            </a:r>
            <a:r>
              <a:rPr lang="en-US" dirty="0">
                <a:latin typeface="Arial" panose="020B0604020202020204" pitchFamily="34" charset="0"/>
                <a:cs typeface="Arial" panose="020B0604020202020204" pitchFamily="34" charset="0"/>
              </a:rPr>
              <a:t>for bus services was used as a proxy for available resources. This is the same definition as is used by the Department for Transport (DfT) in its statistical publications.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Central and local government support for buses consists of (1) net expenditure on public transport, (2) expenditure on concessionary travel, and (3) the Bus Service Operators Grant, or BSOG.</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LG Futures identified potential inconsistency in DfT’s official figures, which could involve the double counting of BSOG as both income and expenditure. This could not be confirmed definitively, following on from correspondence with both </a:t>
            </a:r>
            <a:r>
              <a:rPr lang="en-US" dirty="0" err="1">
                <a:latin typeface="Arial" panose="020B0604020202020204" pitchFamily="34" charset="0"/>
                <a:cs typeface="Arial" panose="020B0604020202020204" pitchFamily="34" charset="0"/>
              </a:rPr>
              <a:t>DfT</a:t>
            </a:r>
            <a:r>
              <a:rPr lang="en-US" dirty="0">
                <a:latin typeface="Arial" panose="020B0604020202020204" pitchFamily="34" charset="0"/>
                <a:cs typeface="Arial" panose="020B0604020202020204" pitchFamily="34" charset="0"/>
              </a:rPr>
              <a:t> and MHCLG, and LG Futures has therefore presented the figures both inclusive and exclusive of BSOG funding. </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2</a:t>
            </a:fld>
            <a:endParaRPr lang="en-GB" dirty="0"/>
          </a:p>
        </p:txBody>
      </p:sp>
    </p:spTree>
    <p:extLst>
      <p:ext uri="{BB962C8B-B14F-4D97-AF65-F5344CB8AC3E}">
        <p14:creationId xmlns:p14="http://schemas.microsoft.com/office/powerpoint/2010/main" val="1987531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1423010-2972-491A-9650-75B1FE7922FD}"/>
              </a:ext>
            </a:extLst>
          </p:cNvPr>
          <p:cNvSpPr/>
          <p:nvPr/>
        </p:nvSpPr>
        <p:spPr>
          <a:xfrm>
            <a:off x="77568" y="354978"/>
            <a:ext cx="1440000" cy="324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1564531"/>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Budget gap</a:t>
            </a:r>
          </a:p>
          <a:p>
            <a:pPr>
              <a:spcBef>
                <a:spcPts val="1000"/>
              </a:spcBef>
              <a:spcAft>
                <a:spcPts val="600"/>
              </a:spcAft>
              <a:buClr>
                <a:srgbClr val="00B0F0"/>
              </a:buClr>
            </a:pPr>
            <a:r>
              <a:rPr lang="en-US" b="1" u="sng" dirty="0">
                <a:latin typeface="Arial" panose="020B0604020202020204" pitchFamily="34" charset="0"/>
                <a:cs typeface="Arial" panose="020B0604020202020204" pitchFamily="34" charset="0"/>
              </a:rPr>
              <a:t>Budget gap – excluding BSOG funding</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If BSOG funding is excluded from the analysis, CCN authorities see an increase in costs of 17.3% between 2009/10 and 2018/19.</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20</a:t>
            </a:fld>
            <a:endParaRPr lang="en-GB" dirty="0"/>
          </a:p>
        </p:txBody>
      </p:sp>
      <p:sp>
        <p:nvSpPr>
          <p:cNvPr id="8" name="TextBox 7">
            <a:extLst>
              <a:ext uri="{FF2B5EF4-FFF2-40B4-BE49-F238E27FC236}">
                <a16:creationId xmlns:a16="http://schemas.microsoft.com/office/drawing/2014/main" id="{32679560-C3D9-44D4-AA00-44B20C96010D}"/>
              </a:ext>
            </a:extLst>
          </p:cNvPr>
          <p:cNvSpPr txBox="1"/>
          <p:nvPr/>
        </p:nvSpPr>
        <p:spPr>
          <a:xfrm>
            <a:off x="1653309" y="2759392"/>
            <a:ext cx="2634212" cy="1323439"/>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Estimated budget gap for CCN authorities – </a:t>
            </a:r>
            <a:r>
              <a:rPr lang="en-US" sz="1600" b="1" u="sng" dirty="0">
                <a:latin typeface="Arial" panose="020B0604020202020204" pitchFamily="34" charset="0"/>
                <a:cs typeface="Arial" panose="020B0604020202020204" pitchFamily="34" charset="0"/>
              </a:rPr>
              <a:t>excluding</a:t>
            </a:r>
            <a:r>
              <a:rPr lang="en-US" sz="1600" b="1" dirty="0">
                <a:latin typeface="Arial" panose="020B0604020202020204" pitchFamily="34" charset="0"/>
                <a:cs typeface="Arial" panose="020B0604020202020204" pitchFamily="34" charset="0"/>
              </a:rPr>
              <a:t> BSOG funding</a:t>
            </a:r>
          </a:p>
          <a:p>
            <a:r>
              <a:rPr lang="en-US" sz="1600" dirty="0">
                <a:latin typeface="Arial" panose="020B0604020202020204" pitchFamily="34" charset="0"/>
                <a:cs typeface="Arial" panose="020B0604020202020204" pitchFamily="34" charset="0"/>
              </a:rPr>
              <a:t>Relative to expenditure in 2009/10</a:t>
            </a:r>
            <a:endParaRPr lang="en-GB" sz="1600" dirty="0">
              <a:latin typeface="Arial" panose="020B0604020202020204" pitchFamily="34" charset="0"/>
              <a:cs typeface="Arial" panose="020B0604020202020204" pitchFamily="34" charset="0"/>
            </a:endParaRPr>
          </a:p>
        </p:txBody>
      </p:sp>
      <p:graphicFrame>
        <p:nvGraphicFramePr>
          <p:cNvPr id="10" name="Chart 9">
            <a:extLst>
              <a:ext uri="{FF2B5EF4-FFF2-40B4-BE49-F238E27FC236}">
                <a16:creationId xmlns:a16="http://schemas.microsoft.com/office/drawing/2014/main" id="{B1726FB9-A9C2-4979-B0A0-803DF44EFC0A}"/>
              </a:ext>
            </a:extLst>
          </p:cNvPr>
          <p:cNvGraphicFramePr>
            <a:graphicFrameLocks/>
          </p:cNvGraphicFramePr>
          <p:nvPr>
            <p:extLst>
              <p:ext uri="{D42A27DB-BD31-4B8C-83A1-F6EECF244321}">
                <p14:modId xmlns:p14="http://schemas.microsoft.com/office/powerpoint/2010/main" val="1156676460"/>
              </p:ext>
            </p:extLst>
          </p:nvPr>
        </p:nvGraphicFramePr>
        <p:xfrm>
          <a:off x="4287797" y="2759392"/>
          <a:ext cx="7525512" cy="3959352"/>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Top Corners Rounded 8">
            <a:extLst>
              <a:ext uri="{FF2B5EF4-FFF2-40B4-BE49-F238E27FC236}">
                <a16:creationId xmlns:a16="http://schemas.microsoft.com/office/drawing/2014/main" id="{DB67843A-8B34-4B32-A3E6-F298611E5EC2}"/>
              </a:ext>
            </a:extLst>
          </p:cNvPr>
          <p:cNvSpPr/>
          <p:nvPr/>
        </p:nvSpPr>
        <p:spPr>
          <a:xfrm rot="16200000">
            <a:off x="635568" y="647717"/>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Budget gap</a:t>
            </a:r>
          </a:p>
        </p:txBody>
      </p:sp>
    </p:spTree>
    <p:extLst>
      <p:ext uri="{BB962C8B-B14F-4D97-AF65-F5344CB8AC3E}">
        <p14:creationId xmlns:p14="http://schemas.microsoft.com/office/powerpoint/2010/main" val="3254521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1423010-2972-491A-9650-75B1FE7922FD}"/>
              </a:ext>
            </a:extLst>
          </p:cNvPr>
          <p:cNvSpPr/>
          <p:nvPr/>
        </p:nvSpPr>
        <p:spPr>
          <a:xfrm>
            <a:off x="77568" y="354978"/>
            <a:ext cx="1440000" cy="324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1564531"/>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Budget gap</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This was combined with a reduction in resources of 17.6%, as described in the previous section.</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This translates to a budget gap of </a:t>
            </a:r>
            <a:r>
              <a:rPr lang="en-US" b="1" dirty="0">
                <a:latin typeface="Arial" panose="020B0604020202020204" pitchFamily="34" charset="0"/>
                <a:cs typeface="Arial" panose="020B0604020202020204" pitchFamily="34" charset="0"/>
              </a:rPr>
              <a:t>34.9%</a:t>
            </a:r>
            <a:r>
              <a:rPr lang="en-US" dirty="0">
                <a:latin typeface="Arial" panose="020B0604020202020204" pitchFamily="34" charset="0"/>
                <a:cs typeface="Arial" panose="020B0604020202020204" pitchFamily="34" charset="0"/>
              </a:rPr>
              <a:t> (as a proportion of initial spending), or </a:t>
            </a:r>
            <a:r>
              <a:rPr lang="en-US" b="1" dirty="0">
                <a:latin typeface="Arial" panose="020B0604020202020204" pitchFamily="34" charset="0"/>
                <a:cs typeface="Arial" panose="020B0604020202020204" pitchFamily="34" charset="0"/>
              </a:rPr>
              <a:t>£182.3m</a:t>
            </a:r>
            <a:r>
              <a:rPr lang="en-US" dirty="0">
                <a:latin typeface="Arial" panose="020B0604020202020204" pitchFamily="34" charset="0"/>
                <a:cs typeface="Arial" panose="020B0604020202020204" pitchFamily="34" charset="0"/>
              </a:rPr>
              <a:t>.</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21</a:t>
            </a:fld>
            <a:endParaRPr lang="en-GB" dirty="0"/>
          </a:p>
        </p:txBody>
      </p:sp>
      <p:sp>
        <p:nvSpPr>
          <p:cNvPr id="8" name="TextBox 7">
            <a:extLst>
              <a:ext uri="{FF2B5EF4-FFF2-40B4-BE49-F238E27FC236}">
                <a16:creationId xmlns:a16="http://schemas.microsoft.com/office/drawing/2014/main" id="{32679560-C3D9-44D4-AA00-44B20C96010D}"/>
              </a:ext>
            </a:extLst>
          </p:cNvPr>
          <p:cNvSpPr txBox="1"/>
          <p:nvPr/>
        </p:nvSpPr>
        <p:spPr>
          <a:xfrm>
            <a:off x="1653309" y="2759392"/>
            <a:ext cx="2634212" cy="1323439"/>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Estimated budget gap for CCN authorities – </a:t>
            </a:r>
            <a:r>
              <a:rPr lang="en-US" sz="1600" b="1" u="sng" dirty="0">
                <a:latin typeface="Arial" panose="020B0604020202020204" pitchFamily="34" charset="0"/>
                <a:cs typeface="Arial" panose="020B0604020202020204" pitchFamily="34" charset="0"/>
              </a:rPr>
              <a:t>excluding</a:t>
            </a:r>
            <a:r>
              <a:rPr lang="en-US" sz="1600" b="1" dirty="0">
                <a:latin typeface="Arial" panose="020B0604020202020204" pitchFamily="34" charset="0"/>
                <a:cs typeface="Arial" panose="020B0604020202020204" pitchFamily="34" charset="0"/>
              </a:rPr>
              <a:t> BSOG funding</a:t>
            </a:r>
          </a:p>
          <a:p>
            <a:r>
              <a:rPr lang="en-US" sz="1600" dirty="0">
                <a:latin typeface="Arial" panose="020B0604020202020204" pitchFamily="34" charset="0"/>
                <a:cs typeface="Arial" panose="020B0604020202020204" pitchFamily="34" charset="0"/>
              </a:rPr>
              <a:t>Relative to expenditure in 2009/10</a:t>
            </a:r>
            <a:endParaRPr lang="en-GB" sz="1600" dirty="0">
              <a:latin typeface="Arial" panose="020B0604020202020204" pitchFamily="34" charset="0"/>
              <a:cs typeface="Arial" panose="020B0604020202020204" pitchFamily="34" charset="0"/>
            </a:endParaRPr>
          </a:p>
        </p:txBody>
      </p:sp>
      <p:graphicFrame>
        <p:nvGraphicFramePr>
          <p:cNvPr id="9" name="Chart 8">
            <a:extLst>
              <a:ext uri="{FF2B5EF4-FFF2-40B4-BE49-F238E27FC236}">
                <a16:creationId xmlns:a16="http://schemas.microsoft.com/office/drawing/2014/main" id="{CD9379C4-B879-493D-83CF-179EB66F7D91}"/>
              </a:ext>
            </a:extLst>
          </p:cNvPr>
          <p:cNvGraphicFramePr>
            <a:graphicFrameLocks/>
          </p:cNvGraphicFramePr>
          <p:nvPr>
            <p:extLst>
              <p:ext uri="{D42A27DB-BD31-4B8C-83A1-F6EECF244321}">
                <p14:modId xmlns:p14="http://schemas.microsoft.com/office/powerpoint/2010/main" val="454766312"/>
              </p:ext>
            </p:extLst>
          </p:nvPr>
        </p:nvGraphicFramePr>
        <p:xfrm>
          <a:off x="4287797" y="2759392"/>
          <a:ext cx="7525512" cy="3959352"/>
        </p:xfrm>
        <a:graphic>
          <a:graphicData uri="http://schemas.openxmlformats.org/drawingml/2006/chart">
            <c:chart xmlns:c="http://schemas.openxmlformats.org/drawingml/2006/chart" xmlns:r="http://schemas.openxmlformats.org/officeDocument/2006/relationships" r:id="rId2"/>
          </a:graphicData>
        </a:graphic>
      </p:graphicFrame>
      <p:sp>
        <p:nvSpPr>
          <p:cNvPr id="12" name="Rectangle: Top Corners Rounded 11">
            <a:extLst>
              <a:ext uri="{FF2B5EF4-FFF2-40B4-BE49-F238E27FC236}">
                <a16:creationId xmlns:a16="http://schemas.microsoft.com/office/drawing/2014/main" id="{8FCF9F24-C9AD-45C0-8441-306B2D40D2C6}"/>
              </a:ext>
            </a:extLst>
          </p:cNvPr>
          <p:cNvSpPr/>
          <p:nvPr/>
        </p:nvSpPr>
        <p:spPr>
          <a:xfrm rot="16200000">
            <a:off x="635568" y="647717"/>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Budget gap</a:t>
            </a:r>
          </a:p>
        </p:txBody>
      </p:sp>
    </p:spTree>
    <p:extLst>
      <p:ext uri="{BB962C8B-B14F-4D97-AF65-F5344CB8AC3E}">
        <p14:creationId xmlns:p14="http://schemas.microsoft.com/office/powerpoint/2010/main" val="3728734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1423010-2972-491A-9650-75B1FE7922FD}"/>
              </a:ext>
            </a:extLst>
          </p:cNvPr>
          <p:cNvSpPr/>
          <p:nvPr/>
        </p:nvSpPr>
        <p:spPr>
          <a:xfrm>
            <a:off x="77568" y="354978"/>
            <a:ext cx="1440000" cy="324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805349"/>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Budget gap</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Adjusted for inflation, this translates to a budget gap of 46.6%, or £283.4m.</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22</a:t>
            </a:fld>
            <a:endParaRPr lang="en-GB" dirty="0"/>
          </a:p>
        </p:txBody>
      </p:sp>
      <p:sp>
        <p:nvSpPr>
          <p:cNvPr id="8" name="TextBox 7">
            <a:extLst>
              <a:ext uri="{FF2B5EF4-FFF2-40B4-BE49-F238E27FC236}">
                <a16:creationId xmlns:a16="http://schemas.microsoft.com/office/drawing/2014/main" id="{32679560-C3D9-44D4-AA00-44B20C96010D}"/>
              </a:ext>
            </a:extLst>
          </p:cNvPr>
          <p:cNvSpPr txBox="1"/>
          <p:nvPr/>
        </p:nvSpPr>
        <p:spPr>
          <a:xfrm>
            <a:off x="1653309" y="2759392"/>
            <a:ext cx="2634212" cy="1569660"/>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Estimated budget gap for CCN authorities – </a:t>
            </a:r>
            <a:r>
              <a:rPr lang="en-US" sz="1600" b="1" u="sng" dirty="0">
                <a:latin typeface="Arial" panose="020B0604020202020204" pitchFamily="34" charset="0"/>
                <a:cs typeface="Arial" panose="020B0604020202020204" pitchFamily="34" charset="0"/>
              </a:rPr>
              <a:t>excluding</a:t>
            </a:r>
            <a:r>
              <a:rPr lang="en-US" sz="1600" b="1" dirty="0">
                <a:latin typeface="Arial" panose="020B0604020202020204" pitchFamily="34" charset="0"/>
                <a:cs typeface="Arial" panose="020B0604020202020204" pitchFamily="34" charset="0"/>
              </a:rPr>
              <a:t> BSOG funding</a:t>
            </a:r>
          </a:p>
          <a:p>
            <a:r>
              <a:rPr lang="en-US" sz="1600" dirty="0">
                <a:latin typeface="Arial" panose="020B0604020202020204" pitchFamily="34" charset="0"/>
                <a:cs typeface="Arial" panose="020B0604020202020204" pitchFamily="34" charset="0"/>
              </a:rPr>
              <a:t>Relative to expenditure in 2009/10, adjusted for inflation</a:t>
            </a:r>
            <a:endParaRPr lang="en-GB" sz="1600" dirty="0">
              <a:latin typeface="Arial" panose="020B0604020202020204" pitchFamily="34" charset="0"/>
              <a:cs typeface="Arial" panose="020B0604020202020204" pitchFamily="34" charset="0"/>
            </a:endParaRPr>
          </a:p>
        </p:txBody>
      </p:sp>
      <p:graphicFrame>
        <p:nvGraphicFramePr>
          <p:cNvPr id="10" name="Chart 9">
            <a:extLst>
              <a:ext uri="{FF2B5EF4-FFF2-40B4-BE49-F238E27FC236}">
                <a16:creationId xmlns:a16="http://schemas.microsoft.com/office/drawing/2014/main" id="{4831135D-E342-42B6-AB61-BF8609953039}"/>
              </a:ext>
            </a:extLst>
          </p:cNvPr>
          <p:cNvGraphicFramePr>
            <a:graphicFrameLocks/>
          </p:cNvGraphicFramePr>
          <p:nvPr>
            <p:extLst>
              <p:ext uri="{D42A27DB-BD31-4B8C-83A1-F6EECF244321}">
                <p14:modId xmlns:p14="http://schemas.microsoft.com/office/powerpoint/2010/main" val="1492711422"/>
              </p:ext>
            </p:extLst>
          </p:nvPr>
        </p:nvGraphicFramePr>
        <p:xfrm>
          <a:off x="4283987" y="2759392"/>
          <a:ext cx="7529322" cy="395935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
            <a:extLst>
              <a:ext uri="{FF2B5EF4-FFF2-40B4-BE49-F238E27FC236}">
                <a16:creationId xmlns:a16="http://schemas.microsoft.com/office/drawing/2014/main" id="{39F78FC2-9124-41CE-B527-83D3335C0C95}"/>
              </a:ext>
            </a:extLst>
          </p:cNvPr>
          <p:cNvSpPr txBox="1"/>
          <p:nvPr/>
        </p:nvSpPr>
        <p:spPr>
          <a:xfrm>
            <a:off x="7967368" y="3539260"/>
            <a:ext cx="1489374" cy="30780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400" b="1" dirty="0">
                <a:latin typeface="Arial" panose="020B0604020202020204" pitchFamily="34" charset="0"/>
                <a:cs typeface="Arial" panose="020B0604020202020204" pitchFamily="34" charset="0"/>
              </a:rPr>
              <a:t>Costs</a:t>
            </a:r>
            <a:r>
              <a:rPr lang="en-US" sz="1400" dirty="0">
                <a:latin typeface="Arial" panose="020B0604020202020204" pitchFamily="34" charset="0"/>
                <a:cs typeface="Arial" panose="020B0604020202020204" pitchFamily="34" charset="0"/>
              </a:rPr>
              <a:t> +17.3%</a:t>
            </a:r>
            <a:endParaRPr lang="en-GB" sz="14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A10FEAF8-3855-4A6A-91B2-20CE38D23369}"/>
              </a:ext>
            </a:extLst>
          </p:cNvPr>
          <p:cNvSpPr txBox="1"/>
          <p:nvPr/>
        </p:nvSpPr>
        <p:spPr>
          <a:xfrm>
            <a:off x="7581535" y="3928951"/>
            <a:ext cx="1885367" cy="30776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400" b="1" dirty="0">
                <a:latin typeface="Arial" panose="020B0604020202020204" pitchFamily="34" charset="0"/>
                <a:cs typeface="Arial" panose="020B0604020202020204" pitchFamily="34" charset="0"/>
              </a:rPr>
              <a:t>Resources</a:t>
            </a:r>
            <a:r>
              <a:rPr lang="en-US" sz="1400" dirty="0">
                <a:latin typeface="Arial" panose="020B0604020202020204" pitchFamily="34" charset="0"/>
                <a:cs typeface="Arial" panose="020B0604020202020204" pitchFamily="34" charset="0"/>
              </a:rPr>
              <a:t> -29.3%</a:t>
            </a:r>
            <a:endParaRPr lang="en-GB" sz="1400" dirty="0">
              <a:latin typeface="Arial" panose="020B0604020202020204" pitchFamily="34" charset="0"/>
              <a:cs typeface="Arial" panose="020B0604020202020204" pitchFamily="34" charset="0"/>
            </a:endParaRPr>
          </a:p>
        </p:txBody>
      </p:sp>
      <p:cxnSp>
        <p:nvCxnSpPr>
          <p:cNvPr id="13" name="Straight Arrow Connector 12">
            <a:extLst>
              <a:ext uri="{FF2B5EF4-FFF2-40B4-BE49-F238E27FC236}">
                <a16:creationId xmlns:a16="http://schemas.microsoft.com/office/drawing/2014/main" id="{52B7C606-116B-4EB6-8350-F5EA28926220}"/>
              </a:ext>
            </a:extLst>
          </p:cNvPr>
          <p:cNvCxnSpPr>
            <a:cxnSpLocks/>
          </p:cNvCxnSpPr>
          <p:nvPr/>
        </p:nvCxnSpPr>
        <p:spPr>
          <a:xfrm flipV="1">
            <a:off x="9477062" y="3111589"/>
            <a:ext cx="0" cy="70103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287A2D8-7987-4664-B305-043721522061}"/>
              </a:ext>
            </a:extLst>
          </p:cNvPr>
          <p:cNvCxnSpPr>
            <a:cxnSpLocks/>
          </p:cNvCxnSpPr>
          <p:nvPr/>
        </p:nvCxnSpPr>
        <p:spPr>
          <a:xfrm>
            <a:off x="9477062" y="3982921"/>
            <a:ext cx="0" cy="129145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6" name="Right Brace 15">
            <a:extLst>
              <a:ext uri="{FF2B5EF4-FFF2-40B4-BE49-F238E27FC236}">
                <a16:creationId xmlns:a16="http://schemas.microsoft.com/office/drawing/2014/main" id="{19A66939-5D1E-409E-94E7-134B87FB1265}"/>
              </a:ext>
            </a:extLst>
          </p:cNvPr>
          <p:cNvSpPr/>
          <p:nvPr/>
        </p:nvSpPr>
        <p:spPr>
          <a:xfrm>
            <a:off x="9687559" y="3042349"/>
            <a:ext cx="208133" cy="2322131"/>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endParaRPr lang="en-GB"/>
          </a:p>
        </p:txBody>
      </p:sp>
      <p:sp>
        <p:nvSpPr>
          <p:cNvPr id="17" name="TextBox 1">
            <a:extLst>
              <a:ext uri="{FF2B5EF4-FFF2-40B4-BE49-F238E27FC236}">
                <a16:creationId xmlns:a16="http://schemas.microsoft.com/office/drawing/2014/main" id="{5D64BA5A-B219-4905-BC34-4894F0381B89}"/>
              </a:ext>
            </a:extLst>
          </p:cNvPr>
          <p:cNvSpPr txBox="1"/>
          <p:nvPr/>
        </p:nvSpPr>
        <p:spPr>
          <a:xfrm>
            <a:off x="9982200" y="3982921"/>
            <a:ext cx="1738469" cy="52322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latin typeface="Arial" panose="020B0604020202020204" pitchFamily="34" charset="0"/>
                <a:cs typeface="Arial" panose="020B0604020202020204" pitchFamily="34" charset="0"/>
              </a:rPr>
              <a:t>Budget gap </a:t>
            </a:r>
          </a:p>
          <a:p>
            <a:r>
              <a:rPr lang="en-US" sz="1400" dirty="0">
                <a:latin typeface="Arial" panose="020B0604020202020204" pitchFamily="34" charset="0"/>
                <a:cs typeface="Arial" panose="020B0604020202020204" pitchFamily="34" charset="0"/>
              </a:rPr>
              <a:t>46.6% or £283.4m</a:t>
            </a:r>
            <a:endParaRPr lang="en-GB" sz="1400" dirty="0">
              <a:latin typeface="Arial" panose="020B0604020202020204" pitchFamily="34" charset="0"/>
              <a:cs typeface="Arial" panose="020B0604020202020204" pitchFamily="34" charset="0"/>
            </a:endParaRPr>
          </a:p>
        </p:txBody>
      </p:sp>
      <p:sp>
        <p:nvSpPr>
          <p:cNvPr id="18" name="Rectangle: Top Corners Rounded 17">
            <a:extLst>
              <a:ext uri="{FF2B5EF4-FFF2-40B4-BE49-F238E27FC236}">
                <a16:creationId xmlns:a16="http://schemas.microsoft.com/office/drawing/2014/main" id="{31C44AA8-80AA-429F-A92C-B48EC84D1808}"/>
              </a:ext>
            </a:extLst>
          </p:cNvPr>
          <p:cNvSpPr/>
          <p:nvPr/>
        </p:nvSpPr>
        <p:spPr>
          <a:xfrm rot="16200000">
            <a:off x="635568" y="647717"/>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Budget gap</a:t>
            </a:r>
          </a:p>
        </p:txBody>
      </p:sp>
    </p:spTree>
    <p:extLst>
      <p:ext uri="{BB962C8B-B14F-4D97-AF65-F5344CB8AC3E}">
        <p14:creationId xmlns:p14="http://schemas.microsoft.com/office/powerpoint/2010/main" val="6665759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1423010-2972-491A-9650-75B1FE7922FD}"/>
              </a:ext>
            </a:extLst>
          </p:cNvPr>
          <p:cNvSpPr/>
          <p:nvPr/>
        </p:nvSpPr>
        <p:spPr>
          <a:xfrm>
            <a:off x="77568" y="354978"/>
            <a:ext cx="1440000" cy="324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2221121"/>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Budget gap</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Excluding BSOG funding, CCN’s estimated budget gap of 46.6% (after inflation) is significantly larger than both other unitaries/mets (33.8%) and London (35.0%).</a:t>
            </a:r>
          </a:p>
          <a:p>
            <a:pPr marL="285750" indent="-285750">
              <a:spcBef>
                <a:spcPts val="6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CCN authorities’ budget gap is therefore larger, relative to other authorities, when BSOG funding is excluded from the analysis. </a:t>
            </a:r>
          </a:p>
          <a:p>
            <a:pPr marL="285750" indent="-285750">
              <a:spcBef>
                <a:spcPts val="6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Annex B provides the estimated budget gap (in cash terms) for individual CCN members.</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23</a:t>
            </a:fld>
            <a:endParaRPr lang="en-GB" dirty="0"/>
          </a:p>
        </p:txBody>
      </p:sp>
      <p:sp>
        <p:nvSpPr>
          <p:cNvPr id="8" name="TextBox 7">
            <a:extLst>
              <a:ext uri="{FF2B5EF4-FFF2-40B4-BE49-F238E27FC236}">
                <a16:creationId xmlns:a16="http://schemas.microsoft.com/office/drawing/2014/main" id="{32679560-C3D9-44D4-AA00-44B20C96010D}"/>
              </a:ext>
            </a:extLst>
          </p:cNvPr>
          <p:cNvSpPr txBox="1"/>
          <p:nvPr/>
        </p:nvSpPr>
        <p:spPr>
          <a:xfrm>
            <a:off x="1653309" y="2759392"/>
            <a:ext cx="2634212" cy="1569660"/>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Estimated budget gap by authority group, </a:t>
            </a:r>
            <a:r>
              <a:rPr lang="en-US" sz="1600" b="1" u="sng" dirty="0">
                <a:latin typeface="Arial" panose="020B0604020202020204" pitchFamily="34" charset="0"/>
                <a:cs typeface="Arial" panose="020B0604020202020204" pitchFamily="34" charset="0"/>
              </a:rPr>
              <a:t>excluding</a:t>
            </a:r>
            <a:r>
              <a:rPr lang="en-US" sz="1600" b="1" dirty="0">
                <a:latin typeface="Arial" panose="020B0604020202020204" pitchFamily="34" charset="0"/>
                <a:cs typeface="Arial" panose="020B0604020202020204" pitchFamily="34" charset="0"/>
              </a:rPr>
              <a:t> BSOG funding</a:t>
            </a:r>
          </a:p>
          <a:p>
            <a:r>
              <a:rPr lang="en-US" sz="1600" dirty="0">
                <a:latin typeface="Arial" panose="020B0604020202020204" pitchFamily="34" charset="0"/>
                <a:cs typeface="Arial" panose="020B0604020202020204" pitchFamily="34" charset="0"/>
              </a:rPr>
              <a:t>Relative to expenditure in 2009/10, adjusted for inflation</a:t>
            </a:r>
            <a:endParaRPr lang="en-GB" sz="1600" dirty="0">
              <a:latin typeface="Arial" panose="020B0604020202020204" pitchFamily="34" charset="0"/>
              <a:cs typeface="Arial" panose="020B0604020202020204" pitchFamily="34" charset="0"/>
            </a:endParaRPr>
          </a:p>
        </p:txBody>
      </p:sp>
      <p:graphicFrame>
        <p:nvGraphicFramePr>
          <p:cNvPr id="10" name="Chart 9">
            <a:extLst>
              <a:ext uri="{FF2B5EF4-FFF2-40B4-BE49-F238E27FC236}">
                <a16:creationId xmlns:a16="http://schemas.microsoft.com/office/drawing/2014/main" id="{30C813EB-020B-4F0A-8F50-4A08F3770BB8}"/>
              </a:ext>
            </a:extLst>
          </p:cNvPr>
          <p:cNvGraphicFramePr>
            <a:graphicFrameLocks/>
          </p:cNvGraphicFramePr>
          <p:nvPr>
            <p:extLst>
              <p:ext uri="{D42A27DB-BD31-4B8C-83A1-F6EECF244321}">
                <p14:modId xmlns:p14="http://schemas.microsoft.com/office/powerpoint/2010/main" val="2189949920"/>
              </p:ext>
            </p:extLst>
          </p:nvPr>
        </p:nvGraphicFramePr>
        <p:xfrm>
          <a:off x="4287521" y="2756969"/>
          <a:ext cx="6839712" cy="3749040"/>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Top Corners Rounded 11">
            <a:extLst>
              <a:ext uri="{FF2B5EF4-FFF2-40B4-BE49-F238E27FC236}">
                <a16:creationId xmlns:a16="http://schemas.microsoft.com/office/drawing/2014/main" id="{D93CCF81-2F06-4042-96CA-3F9B3B6B0848}"/>
              </a:ext>
            </a:extLst>
          </p:cNvPr>
          <p:cNvSpPr/>
          <p:nvPr/>
        </p:nvSpPr>
        <p:spPr>
          <a:xfrm rot="16200000">
            <a:off x="635568" y="647717"/>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Budget gap</a:t>
            </a:r>
          </a:p>
        </p:txBody>
      </p:sp>
    </p:spTree>
    <p:extLst>
      <p:ext uri="{BB962C8B-B14F-4D97-AF65-F5344CB8AC3E}">
        <p14:creationId xmlns:p14="http://schemas.microsoft.com/office/powerpoint/2010/main" val="1434871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4467890"/>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Service delivery</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LG Futures assessed whether there was other evidence for changes in service delivery over time. The analysis was limited by the availability of authority-level data which covered the time period in question.</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The best available metric was the number of </a:t>
            </a:r>
            <a:r>
              <a:rPr lang="en-US" b="1" dirty="0">
                <a:latin typeface="Arial" panose="020B0604020202020204" pitchFamily="34" charset="0"/>
                <a:cs typeface="Arial" panose="020B0604020202020204" pitchFamily="34" charset="0"/>
              </a:rPr>
              <a:t>passenger journeys</a:t>
            </a:r>
            <a:r>
              <a:rPr lang="en-US" baseline="30000"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 for which data was available from 2009/10 to 2018/19. This was used to demonstrate how the number of passenger journeys, and passenger journeys per resident, have changed over time.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Data was also available on </a:t>
            </a:r>
            <a:r>
              <a:rPr lang="en-US" b="1" dirty="0">
                <a:latin typeface="Arial" panose="020B0604020202020204" pitchFamily="34" charset="0"/>
                <a:cs typeface="Arial" panose="020B0604020202020204" pitchFamily="34" charset="0"/>
              </a:rPr>
              <a:t>journey times</a:t>
            </a:r>
            <a:r>
              <a:rPr lang="en-US" dirty="0">
                <a:latin typeface="Arial" panose="020B0604020202020204" pitchFamily="34" charset="0"/>
                <a:cs typeface="Arial" panose="020B0604020202020204" pitchFamily="34" charset="0"/>
              </a:rPr>
              <a:t>.</a:t>
            </a:r>
            <a:r>
              <a:rPr lang="en-US" baseline="30000"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One useful measurement is the percentage of residents who can reach key services (such as employment, education, and medical care) within a given time period; for example, within 30 minutes. However, this data was only available for a short period (2014/15 to 2017/18) and so was only useful for comparing levels, rather than changes over time.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These two measurements are discussed in the remainder of this section. </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24</a:t>
            </a:fld>
            <a:endParaRPr lang="en-GB" dirty="0"/>
          </a:p>
        </p:txBody>
      </p:sp>
      <p:sp>
        <p:nvSpPr>
          <p:cNvPr id="7" name="Rectangle: Top Corners Rounded 6">
            <a:extLst>
              <a:ext uri="{FF2B5EF4-FFF2-40B4-BE49-F238E27FC236}">
                <a16:creationId xmlns:a16="http://schemas.microsoft.com/office/drawing/2014/main" id="{59928B02-F2FD-4B7B-B0A8-2EE0C802D688}"/>
              </a:ext>
            </a:extLst>
          </p:cNvPr>
          <p:cNvSpPr/>
          <p:nvPr/>
        </p:nvSpPr>
        <p:spPr>
          <a:xfrm rot="16200000">
            <a:off x="635568" y="986349"/>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Service delivery</a:t>
            </a:r>
          </a:p>
        </p:txBody>
      </p:sp>
      <p:sp>
        <p:nvSpPr>
          <p:cNvPr id="8" name="TextBox 7">
            <a:extLst>
              <a:ext uri="{FF2B5EF4-FFF2-40B4-BE49-F238E27FC236}">
                <a16:creationId xmlns:a16="http://schemas.microsoft.com/office/drawing/2014/main" id="{BD91566B-7333-48B8-B2D4-2EB4C6D401A5}"/>
              </a:ext>
            </a:extLst>
          </p:cNvPr>
          <p:cNvSpPr txBox="1"/>
          <p:nvPr/>
        </p:nvSpPr>
        <p:spPr>
          <a:xfrm>
            <a:off x="1653309" y="6259810"/>
            <a:ext cx="9196943" cy="461665"/>
          </a:xfrm>
          <a:prstGeom prst="rect">
            <a:avLst/>
          </a:prstGeom>
          <a:noFill/>
        </p:spPr>
        <p:txBody>
          <a:bodyPr wrap="square" rtlCol="0">
            <a:spAutoFit/>
          </a:bodyPr>
          <a:lstStyle/>
          <a:p>
            <a:pPr marL="228600" indent="-228600">
              <a:buAutoNum type="arabicPeriod"/>
            </a:pPr>
            <a:r>
              <a:rPr lang="en-US" sz="1200" dirty="0">
                <a:solidFill>
                  <a:schemeClr val="tx1">
                    <a:lumMod val="75000"/>
                    <a:lumOff val="25000"/>
                  </a:schemeClr>
                </a:solidFill>
                <a:latin typeface="Arial" panose="020B0604020202020204" pitchFamily="34" charset="0"/>
                <a:cs typeface="Arial" panose="020B0604020202020204" pitchFamily="34" charset="0"/>
              </a:rPr>
              <a:t>DfT, ‘Passenger journeys on local bus services by local authority, England, from 2009/10’, Table BUS0109a</a:t>
            </a:r>
          </a:p>
          <a:p>
            <a:pPr marL="228600" indent="-228600">
              <a:buAutoNum type="arabicPeriod"/>
            </a:pPr>
            <a:r>
              <a:rPr lang="en-US" sz="1200" dirty="0" err="1">
                <a:solidFill>
                  <a:schemeClr val="tx1">
                    <a:lumMod val="75000"/>
                    <a:lumOff val="25000"/>
                  </a:schemeClr>
                </a:solidFill>
                <a:latin typeface="Arial" panose="020B0604020202020204" pitchFamily="34" charset="0"/>
                <a:cs typeface="Arial" panose="020B0604020202020204" pitchFamily="34" charset="0"/>
              </a:rPr>
              <a:t>Dft</a:t>
            </a:r>
            <a:r>
              <a:rPr lang="en-US" sz="1200" dirty="0">
                <a:solidFill>
                  <a:schemeClr val="tx1">
                    <a:lumMod val="75000"/>
                    <a:lumOff val="25000"/>
                  </a:schemeClr>
                </a:solidFill>
                <a:latin typeface="Arial" panose="020B0604020202020204" pitchFamily="34" charset="0"/>
                <a:cs typeface="Arial" panose="020B0604020202020204" pitchFamily="34" charset="0"/>
              </a:rPr>
              <a:t>, ‘Journey Time Statistics: 2017 (Revised)’, Tables JTS0401 to JTS0408</a:t>
            </a:r>
            <a:endParaRPr lang="en-GB" sz="12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0262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1841530"/>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Service delivery</a:t>
            </a:r>
          </a:p>
          <a:p>
            <a:pPr marL="285750" indent="-285750">
              <a:spcBef>
                <a:spcPts val="1000"/>
              </a:spcBef>
              <a:spcAft>
                <a:spcPts val="600"/>
              </a:spcAft>
              <a:buClr>
                <a:srgbClr val="00B0F0"/>
              </a:buClr>
              <a:buFont typeface="Wingdings" panose="05000000000000000000" pitchFamily="2" charset="2"/>
              <a:buChar char="§"/>
            </a:pPr>
            <a:r>
              <a:rPr lang="en-US" b="1" dirty="0">
                <a:latin typeface="Arial" panose="020B0604020202020204" pitchFamily="34" charset="0"/>
                <a:cs typeface="Arial" panose="020B0604020202020204" pitchFamily="34" charset="0"/>
              </a:rPr>
              <a:t>Passenger journeys: </a:t>
            </a:r>
            <a:r>
              <a:rPr lang="en-US" dirty="0">
                <a:latin typeface="Arial" panose="020B0604020202020204" pitchFamily="34" charset="0"/>
                <a:cs typeface="Arial" panose="020B0604020202020204" pitchFamily="34" charset="0"/>
              </a:rPr>
              <a:t>Between 2009/10 and 2018/19, CCN authorities saw a 12.1% reduction in the annual number of bus journeys, as shown below.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This was greater than the reduction seen in other </a:t>
            </a:r>
            <a:r>
              <a:rPr lang="en-US" dirty="0" err="1">
                <a:latin typeface="Arial" panose="020B0604020202020204" pitchFamily="34" charset="0"/>
                <a:cs typeface="Arial" panose="020B0604020202020204" pitchFamily="34" charset="0"/>
              </a:rPr>
              <a:t>unitaries</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mets</a:t>
            </a:r>
            <a:r>
              <a:rPr lang="en-US" dirty="0">
                <a:latin typeface="Arial" panose="020B0604020202020204" pitchFamily="34" charset="0"/>
                <a:cs typeface="Arial" panose="020B0604020202020204" pitchFamily="34" charset="0"/>
              </a:rPr>
              <a:t> (10.0%) and London (1.8%), and the England average of 6.4%.</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25</a:t>
            </a:fld>
            <a:endParaRPr lang="en-GB" dirty="0"/>
          </a:p>
        </p:txBody>
      </p:sp>
      <p:sp>
        <p:nvSpPr>
          <p:cNvPr id="7" name="Rectangle: Top Corners Rounded 6">
            <a:extLst>
              <a:ext uri="{FF2B5EF4-FFF2-40B4-BE49-F238E27FC236}">
                <a16:creationId xmlns:a16="http://schemas.microsoft.com/office/drawing/2014/main" id="{59928B02-F2FD-4B7B-B0A8-2EE0C802D688}"/>
              </a:ext>
            </a:extLst>
          </p:cNvPr>
          <p:cNvSpPr/>
          <p:nvPr/>
        </p:nvSpPr>
        <p:spPr>
          <a:xfrm rot="16200000">
            <a:off x="635568" y="986349"/>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Service delivery</a:t>
            </a:r>
          </a:p>
        </p:txBody>
      </p:sp>
      <p:sp>
        <p:nvSpPr>
          <p:cNvPr id="6" name="TextBox 5">
            <a:extLst>
              <a:ext uri="{FF2B5EF4-FFF2-40B4-BE49-F238E27FC236}">
                <a16:creationId xmlns:a16="http://schemas.microsoft.com/office/drawing/2014/main" id="{E68241DA-983C-4843-B1CC-878A5F969F30}"/>
              </a:ext>
            </a:extLst>
          </p:cNvPr>
          <p:cNvSpPr txBox="1"/>
          <p:nvPr/>
        </p:nvSpPr>
        <p:spPr>
          <a:xfrm>
            <a:off x="1653309" y="2759392"/>
            <a:ext cx="2634212" cy="1077218"/>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Change in passenger journeys</a:t>
            </a:r>
          </a:p>
          <a:p>
            <a:r>
              <a:rPr lang="en-US" sz="1600" dirty="0">
                <a:latin typeface="Arial" panose="020B0604020202020204" pitchFamily="34" charset="0"/>
                <a:cs typeface="Arial" panose="020B0604020202020204" pitchFamily="34" charset="0"/>
              </a:rPr>
              <a:t>Between 2009/10 and 2018/19</a:t>
            </a:r>
            <a:endParaRPr lang="en-GB" sz="1600" dirty="0">
              <a:latin typeface="Arial" panose="020B0604020202020204" pitchFamily="34" charset="0"/>
              <a:cs typeface="Arial" panose="020B0604020202020204" pitchFamily="34" charset="0"/>
            </a:endParaRPr>
          </a:p>
        </p:txBody>
      </p:sp>
      <p:graphicFrame>
        <p:nvGraphicFramePr>
          <p:cNvPr id="9" name="Chart 8">
            <a:extLst>
              <a:ext uri="{FF2B5EF4-FFF2-40B4-BE49-F238E27FC236}">
                <a16:creationId xmlns:a16="http://schemas.microsoft.com/office/drawing/2014/main" id="{94CC6399-98F1-464A-BFB7-B75FDE4142B6}"/>
              </a:ext>
            </a:extLst>
          </p:cNvPr>
          <p:cNvGraphicFramePr>
            <a:graphicFrameLocks/>
          </p:cNvGraphicFramePr>
          <p:nvPr>
            <p:extLst>
              <p:ext uri="{D42A27DB-BD31-4B8C-83A1-F6EECF244321}">
                <p14:modId xmlns:p14="http://schemas.microsoft.com/office/powerpoint/2010/main" val="1255354951"/>
              </p:ext>
            </p:extLst>
          </p:nvPr>
        </p:nvGraphicFramePr>
        <p:xfrm>
          <a:off x="4205501" y="2816987"/>
          <a:ext cx="7607808" cy="39044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58678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0D9DAD8A-8C5F-452B-BDBB-C2FBC0FEC305}"/>
              </a:ext>
            </a:extLst>
          </p:cNvPr>
          <p:cNvGraphicFramePr>
            <a:graphicFrameLocks/>
          </p:cNvGraphicFramePr>
          <p:nvPr>
            <p:extLst>
              <p:ext uri="{D42A27DB-BD31-4B8C-83A1-F6EECF244321}">
                <p14:modId xmlns:p14="http://schemas.microsoft.com/office/powerpoint/2010/main" val="2765215693"/>
              </p:ext>
            </p:extLst>
          </p:nvPr>
        </p:nvGraphicFramePr>
        <p:xfrm>
          <a:off x="4205501" y="2816987"/>
          <a:ext cx="7607808" cy="390448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2046714"/>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Service delivery</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Looking at the passenger journeys </a:t>
            </a:r>
            <a:r>
              <a:rPr lang="en-US" i="1" dirty="0">
                <a:latin typeface="Arial" panose="020B0604020202020204" pitchFamily="34" charset="0"/>
                <a:cs typeface="Arial" panose="020B0604020202020204" pitchFamily="34" charset="0"/>
              </a:rPr>
              <a:t>per resident</a:t>
            </a:r>
            <a:r>
              <a:rPr lang="en-US" dirty="0">
                <a:latin typeface="Arial" panose="020B0604020202020204" pitchFamily="34" charset="0"/>
                <a:cs typeface="Arial" panose="020B0604020202020204" pitchFamily="34" charset="0"/>
              </a:rPr>
              <a:t>, CCN authorities saw a 17.3% reduction.</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While the differences were less pronounced, this was again larger than the reductions seen for other </a:t>
            </a:r>
            <a:r>
              <a:rPr lang="en-US" dirty="0" err="1">
                <a:latin typeface="Arial" panose="020B0604020202020204" pitchFamily="34" charset="0"/>
                <a:cs typeface="Arial" panose="020B0604020202020204" pitchFamily="34" charset="0"/>
              </a:rPr>
              <a:t>unitaries</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mets</a:t>
            </a:r>
            <a:r>
              <a:rPr lang="en-US" dirty="0">
                <a:latin typeface="Arial" panose="020B0604020202020204" pitchFamily="34" charset="0"/>
                <a:cs typeface="Arial" panose="020B0604020202020204" pitchFamily="34" charset="0"/>
              </a:rPr>
              <a:t> (15.5%), London (12.4%) and England as a whole (12.7%).</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Annex C includes the change in passenger journeys for individual CCN members.</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26</a:t>
            </a:fld>
            <a:endParaRPr lang="en-GB" dirty="0"/>
          </a:p>
        </p:txBody>
      </p:sp>
      <p:sp>
        <p:nvSpPr>
          <p:cNvPr id="7" name="Rectangle: Top Corners Rounded 6">
            <a:extLst>
              <a:ext uri="{FF2B5EF4-FFF2-40B4-BE49-F238E27FC236}">
                <a16:creationId xmlns:a16="http://schemas.microsoft.com/office/drawing/2014/main" id="{59928B02-F2FD-4B7B-B0A8-2EE0C802D688}"/>
              </a:ext>
            </a:extLst>
          </p:cNvPr>
          <p:cNvSpPr/>
          <p:nvPr/>
        </p:nvSpPr>
        <p:spPr>
          <a:xfrm rot="16200000">
            <a:off x="635568" y="986349"/>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Service delivery</a:t>
            </a:r>
          </a:p>
        </p:txBody>
      </p:sp>
      <p:sp>
        <p:nvSpPr>
          <p:cNvPr id="6" name="TextBox 5">
            <a:extLst>
              <a:ext uri="{FF2B5EF4-FFF2-40B4-BE49-F238E27FC236}">
                <a16:creationId xmlns:a16="http://schemas.microsoft.com/office/drawing/2014/main" id="{E68241DA-983C-4843-B1CC-878A5F969F30}"/>
              </a:ext>
            </a:extLst>
          </p:cNvPr>
          <p:cNvSpPr txBox="1"/>
          <p:nvPr/>
        </p:nvSpPr>
        <p:spPr>
          <a:xfrm>
            <a:off x="1653309" y="2759392"/>
            <a:ext cx="2634212" cy="1077218"/>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Change in passenger journeys</a:t>
            </a:r>
          </a:p>
          <a:p>
            <a:r>
              <a:rPr lang="en-US" sz="1600" dirty="0">
                <a:latin typeface="Arial" panose="020B0604020202020204" pitchFamily="34" charset="0"/>
                <a:cs typeface="Arial" panose="020B0604020202020204" pitchFamily="34" charset="0"/>
              </a:rPr>
              <a:t>Between 2009/10 and 2018/19</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93986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2118529"/>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Service delivery</a:t>
            </a:r>
          </a:p>
          <a:p>
            <a:pPr marL="285750" indent="-285750">
              <a:spcBef>
                <a:spcPts val="1000"/>
              </a:spcBef>
              <a:spcAft>
                <a:spcPts val="600"/>
              </a:spcAft>
              <a:buClr>
                <a:srgbClr val="00B0F0"/>
              </a:buClr>
              <a:buFont typeface="Wingdings" panose="05000000000000000000" pitchFamily="2" charset="2"/>
              <a:buChar char="§"/>
            </a:pPr>
            <a:r>
              <a:rPr lang="en-US" b="1" dirty="0">
                <a:latin typeface="Arial" panose="020B0604020202020204" pitchFamily="34" charset="0"/>
                <a:cs typeface="Arial" panose="020B0604020202020204" pitchFamily="34" charset="0"/>
              </a:rPr>
              <a:t>Journey times to key services: </a:t>
            </a:r>
            <a:r>
              <a:rPr lang="en-US" dirty="0">
                <a:latin typeface="Arial" panose="020B0604020202020204" pitchFamily="34" charset="0"/>
                <a:cs typeface="Arial" panose="020B0604020202020204" pitchFamily="34" charset="0"/>
              </a:rPr>
              <a:t>The chart below shows the percentage of residents who could access key services by public transport or walking within 30 minutes (for 2017). This was lower among CCN authorities than for other unitaries/mets and London for every service.</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As described above, there was insufficient data available to assess whether journey times had changed over time.</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27</a:t>
            </a:fld>
            <a:endParaRPr lang="en-GB" dirty="0"/>
          </a:p>
        </p:txBody>
      </p:sp>
      <p:sp>
        <p:nvSpPr>
          <p:cNvPr id="7" name="Rectangle: Top Corners Rounded 6">
            <a:extLst>
              <a:ext uri="{FF2B5EF4-FFF2-40B4-BE49-F238E27FC236}">
                <a16:creationId xmlns:a16="http://schemas.microsoft.com/office/drawing/2014/main" id="{59928B02-F2FD-4B7B-B0A8-2EE0C802D688}"/>
              </a:ext>
            </a:extLst>
          </p:cNvPr>
          <p:cNvSpPr/>
          <p:nvPr/>
        </p:nvSpPr>
        <p:spPr>
          <a:xfrm rot="16200000">
            <a:off x="635568" y="986349"/>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Service delivery</a:t>
            </a:r>
          </a:p>
        </p:txBody>
      </p:sp>
      <p:sp>
        <p:nvSpPr>
          <p:cNvPr id="8" name="TextBox 7">
            <a:extLst>
              <a:ext uri="{FF2B5EF4-FFF2-40B4-BE49-F238E27FC236}">
                <a16:creationId xmlns:a16="http://schemas.microsoft.com/office/drawing/2014/main" id="{5EDCF955-1A17-45C5-924F-3270E624B550}"/>
              </a:ext>
            </a:extLst>
          </p:cNvPr>
          <p:cNvSpPr txBox="1"/>
          <p:nvPr/>
        </p:nvSpPr>
        <p:spPr>
          <a:xfrm>
            <a:off x="1653309" y="2759392"/>
            <a:ext cx="2634212" cy="1569660"/>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Journey times to key services</a:t>
            </a:r>
          </a:p>
          <a:p>
            <a:r>
              <a:rPr lang="en-US" sz="1600" dirty="0">
                <a:latin typeface="Arial" panose="020B0604020202020204" pitchFamily="34" charset="0"/>
                <a:cs typeface="Arial" panose="020B0604020202020204" pitchFamily="34" charset="0"/>
              </a:rPr>
              <a:t>% of residents able to access services by public transport or walking within 30 minutes (2017)</a:t>
            </a:r>
            <a:endParaRPr lang="en-GB" sz="1600" dirty="0">
              <a:latin typeface="Arial" panose="020B0604020202020204" pitchFamily="34" charset="0"/>
              <a:cs typeface="Arial" panose="020B0604020202020204" pitchFamily="34" charset="0"/>
            </a:endParaRPr>
          </a:p>
        </p:txBody>
      </p:sp>
      <p:graphicFrame>
        <p:nvGraphicFramePr>
          <p:cNvPr id="11" name="Chart 10">
            <a:extLst>
              <a:ext uri="{FF2B5EF4-FFF2-40B4-BE49-F238E27FC236}">
                <a16:creationId xmlns:a16="http://schemas.microsoft.com/office/drawing/2014/main" id="{3EF95380-B4C0-4D05-A8D1-2E73657CEA45}"/>
              </a:ext>
            </a:extLst>
          </p:cNvPr>
          <p:cNvGraphicFramePr>
            <a:graphicFrameLocks/>
          </p:cNvGraphicFramePr>
          <p:nvPr>
            <p:extLst>
              <p:ext uri="{D42A27DB-BD31-4B8C-83A1-F6EECF244321}">
                <p14:modId xmlns:p14="http://schemas.microsoft.com/office/powerpoint/2010/main" val="1698111045"/>
              </p:ext>
            </p:extLst>
          </p:nvPr>
        </p:nvGraphicFramePr>
        <p:xfrm>
          <a:off x="4207872" y="2759392"/>
          <a:ext cx="7754741" cy="38770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9116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5380960"/>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Service delivery</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The proportion of CCN residents who could access services within 30 minutes was lowest, in relative terms, for the following services:</a:t>
            </a:r>
          </a:p>
          <a:p>
            <a:pPr marL="742950" lvl="1" indent="-285750">
              <a:spcBef>
                <a:spcPts val="6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Employment </a:t>
            </a:r>
            <a:r>
              <a:rPr lang="en-US" dirty="0" err="1">
                <a:latin typeface="Arial" panose="020B0604020202020204" pitchFamily="34" charset="0"/>
                <a:cs typeface="Arial" panose="020B0604020202020204" pitchFamily="34" charset="0"/>
              </a:rPr>
              <a:t>centres</a:t>
            </a:r>
            <a:r>
              <a:rPr lang="en-US" dirty="0">
                <a:latin typeface="Arial" panose="020B0604020202020204" pitchFamily="34" charset="0"/>
                <a:cs typeface="Arial" panose="020B0604020202020204" pitchFamily="34" charset="0"/>
              </a:rPr>
              <a:t> with 5,000+ jobs (37% of CNN residents, vs 69% for other unitaries/mets and 82% for London);</a:t>
            </a:r>
          </a:p>
          <a:p>
            <a:pPr marL="742950" lvl="1" indent="-285750">
              <a:spcBef>
                <a:spcPts val="6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Hospitals (26% of CCN residents, vs 40% for other unitaries/mets and 65% for London);</a:t>
            </a:r>
          </a:p>
          <a:p>
            <a:pPr marL="742950" lvl="1" indent="-285750">
              <a:spcBef>
                <a:spcPts val="6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Further education (74% of CNN residents, vs 90% for other unitaries/mets and 99% for London);</a:t>
            </a:r>
          </a:p>
          <a:p>
            <a:pPr marL="742950" lvl="1" indent="-285750">
              <a:spcBef>
                <a:spcPts val="6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Town </a:t>
            </a:r>
            <a:r>
              <a:rPr lang="en-US" dirty="0" err="1">
                <a:latin typeface="Arial" panose="020B0604020202020204" pitchFamily="34" charset="0"/>
                <a:cs typeface="Arial" panose="020B0604020202020204" pitchFamily="34" charset="0"/>
              </a:rPr>
              <a:t>centres</a:t>
            </a:r>
            <a:r>
              <a:rPr lang="en-US" dirty="0">
                <a:latin typeface="Arial" panose="020B0604020202020204" pitchFamily="34" charset="0"/>
                <a:cs typeface="Arial" panose="020B0604020202020204" pitchFamily="34" charset="0"/>
              </a:rPr>
              <a:t> (79% of CCN residents, vs 90% for other unitaries/mets and 99% for London); and</a:t>
            </a:r>
          </a:p>
          <a:p>
            <a:pPr marL="742950" lvl="1" indent="-285750">
              <a:spcBef>
                <a:spcPts val="6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Secondary schools (83% of CCN residents, vs 97% for other unitaries/mets and 100% for London).</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These show that residents in CCN authorities may be at the greatest risk of economic and social exclusion due to a lack of public transport, particularly in households without access to cars or other personal transport. </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28</a:t>
            </a:fld>
            <a:endParaRPr lang="en-GB" dirty="0"/>
          </a:p>
        </p:txBody>
      </p:sp>
      <p:sp>
        <p:nvSpPr>
          <p:cNvPr id="7" name="Rectangle: Top Corners Rounded 6">
            <a:extLst>
              <a:ext uri="{FF2B5EF4-FFF2-40B4-BE49-F238E27FC236}">
                <a16:creationId xmlns:a16="http://schemas.microsoft.com/office/drawing/2014/main" id="{59928B02-F2FD-4B7B-B0A8-2EE0C802D688}"/>
              </a:ext>
            </a:extLst>
          </p:cNvPr>
          <p:cNvSpPr/>
          <p:nvPr/>
        </p:nvSpPr>
        <p:spPr>
          <a:xfrm rot="16200000">
            <a:off x="635568" y="986349"/>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Service delivery</a:t>
            </a:r>
          </a:p>
        </p:txBody>
      </p:sp>
    </p:spTree>
    <p:extLst>
      <p:ext uri="{BB962C8B-B14F-4D97-AF65-F5344CB8AC3E}">
        <p14:creationId xmlns:p14="http://schemas.microsoft.com/office/powerpoint/2010/main" val="25982823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5504071"/>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Potential COVID-19 implications</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This section considers the possible financial impact of COVID-19 on local bus services.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The effects are likely to be diverse and complex. This includes the change in demand for bus services (e.g. due to remote working, business closures and social distancing), the supply of bus services (e.g. reduced bus capacity to enable physical distancing), and direct costs (such as PPE and additional cleaning).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Other factors include the composition of local businesses (e.g. reliance on retail and tourism), the profile of current bus usage (e.g. the proportion of rural routes, current occupancy rates, and the proportion of older adult passengers and pupils), and the contractual arrangements between local authorities and local bus operators.</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Given the number of variables, and the lack of data at the local authority level, LG Futures does not believe that it is possible to estimate precisely the financial impact at the local authority level.</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Instead, LG Futures has developed a simple model to identify a </a:t>
            </a:r>
            <a:r>
              <a:rPr lang="en-US" b="1" dirty="0">
                <a:latin typeface="Arial" panose="020B0604020202020204" pitchFamily="34" charset="0"/>
                <a:cs typeface="Arial" panose="020B0604020202020204" pitchFamily="34" charset="0"/>
              </a:rPr>
              <a:t>theoretical range </a:t>
            </a:r>
            <a:r>
              <a:rPr lang="en-US" dirty="0">
                <a:latin typeface="Arial" panose="020B0604020202020204" pitchFamily="34" charset="0"/>
                <a:cs typeface="Arial" panose="020B0604020202020204" pitchFamily="34" charset="0"/>
              </a:rPr>
              <a:t>of costs facing local bus services in CCN authorities. By necessity, such a model is simplified in nature and reliant on the assumptions specified by the user.</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29</a:t>
            </a:fld>
            <a:endParaRPr lang="en-GB" dirty="0"/>
          </a:p>
        </p:txBody>
      </p:sp>
      <p:sp>
        <p:nvSpPr>
          <p:cNvPr id="7" name="Rectangle: Top Corners Rounded 6">
            <a:extLst>
              <a:ext uri="{FF2B5EF4-FFF2-40B4-BE49-F238E27FC236}">
                <a16:creationId xmlns:a16="http://schemas.microsoft.com/office/drawing/2014/main" id="{59928B02-F2FD-4B7B-B0A8-2EE0C802D688}"/>
              </a:ext>
            </a:extLst>
          </p:cNvPr>
          <p:cNvSpPr/>
          <p:nvPr/>
        </p:nvSpPr>
        <p:spPr>
          <a:xfrm rot="16200000">
            <a:off x="635568" y="1330478"/>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COVID-19</a:t>
            </a:r>
          </a:p>
        </p:txBody>
      </p:sp>
    </p:spTree>
    <p:extLst>
      <p:ext uri="{BB962C8B-B14F-4D97-AF65-F5344CB8AC3E}">
        <p14:creationId xmlns:p14="http://schemas.microsoft.com/office/powerpoint/2010/main" val="3379494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Top Corners Rounded 4">
            <a:extLst>
              <a:ext uri="{FF2B5EF4-FFF2-40B4-BE49-F238E27FC236}">
                <a16:creationId xmlns:a16="http://schemas.microsoft.com/office/drawing/2014/main" id="{C6E45496-8D86-4880-A5C0-F5E50854ECA8}"/>
              </a:ext>
            </a:extLst>
          </p:cNvPr>
          <p:cNvSpPr/>
          <p:nvPr/>
        </p:nvSpPr>
        <p:spPr>
          <a:xfrm rot="16200000">
            <a:off x="635568" y="-52817"/>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Key points</a:t>
            </a:r>
          </a:p>
        </p:txBody>
      </p:sp>
      <p:sp>
        <p:nvSpPr>
          <p:cNvPr id="4" name="TextBox 3">
            <a:extLst>
              <a:ext uri="{FF2B5EF4-FFF2-40B4-BE49-F238E27FC236}">
                <a16:creationId xmlns:a16="http://schemas.microsoft.com/office/drawing/2014/main" id="{B7C7CA1D-4CB4-4EB6-97DC-AB9519B55BAE}"/>
              </a:ext>
            </a:extLst>
          </p:cNvPr>
          <p:cNvSpPr txBox="1"/>
          <p:nvPr/>
        </p:nvSpPr>
        <p:spPr>
          <a:xfrm>
            <a:off x="1653308" y="461817"/>
            <a:ext cx="10284691" cy="5637441"/>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Key points</a:t>
            </a:r>
          </a:p>
          <a:p>
            <a:pPr>
              <a:spcBef>
                <a:spcPts val="1000"/>
              </a:spcBef>
              <a:spcAft>
                <a:spcPts val="600"/>
              </a:spcAft>
              <a:buClr>
                <a:srgbClr val="00B0F0"/>
              </a:buClr>
            </a:pPr>
            <a:r>
              <a:rPr lang="en-US" b="1" u="sng" dirty="0">
                <a:latin typeface="Arial" panose="020B0604020202020204" pitchFamily="34" charset="0"/>
                <a:cs typeface="Arial" panose="020B0604020202020204" pitchFamily="34" charset="0"/>
              </a:rPr>
              <a:t>Change in resources</a:t>
            </a:r>
          </a:p>
          <a:p>
            <a:pPr marL="285750" indent="-285750">
              <a:spcBef>
                <a:spcPts val="1000"/>
              </a:spcBef>
              <a:spcAft>
                <a:spcPts val="600"/>
              </a:spcAft>
              <a:buClr>
                <a:srgbClr val="00B0F0"/>
              </a:buClr>
              <a:buFont typeface="Wingdings" panose="05000000000000000000" pitchFamily="2" charset="2"/>
              <a:buChar char="§"/>
            </a:pPr>
            <a:r>
              <a:rPr lang="en-US" b="1" dirty="0">
                <a:latin typeface="Arial" panose="020B0604020202020204" pitchFamily="34" charset="0"/>
                <a:cs typeface="Arial" panose="020B0604020202020204" pitchFamily="34" charset="0"/>
              </a:rPr>
              <a:t>Including BSOG</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it is estimated that government support for buses in CCN authorities fell by 18.5% between 2009/10 and 2018/19. This compares to a 10.8% reduction among other unitaries &amp; metropolitan districts, and an 18.8% reduction in London.</a:t>
            </a:r>
            <a:r>
              <a:rPr lang="en-US" baseline="30000" dirty="0">
                <a:latin typeface="Arial" panose="020B0604020202020204" pitchFamily="34" charset="0"/>
                <a:cs typeface="Arial" panose="020B0604020202020204" pitchFamily="34" charset="0"/>
              </a:rPr>
              <a:t> </a:t>
            </a:r>
          </a:p>
          <a:p>
            <a:pPr marL="285750" indent="-285750">
              <a:spcBef>
                <a:spcPts val="1000"/>
              </a:spcBef>
              <a:spcAft>
                <a:spcPts val="600"/>
              </a:spcAft>
              <a:buClr>
                <a:srgbClr val="00B0F0"/>
              </a:buClr>
              <a:buFont typeface="Wingdings" panose="05000000000000000000" pitchFamily="2" charset="2"/>
              <a:buChar char="§"/>
            </a:pPr>
            <a:r>
              <a:rPr lang="en-US" b="1" dirty="0">
                <a:latin typeface="Arial" panose="020B0604020202020204" pitchFamily="34" charset="0"/>
                <a:cs typeface="Arial" panose="020B0604020202020204" pitchFamily="34" charset="0"/>
              </a:rPr>
              <a:t>Excluding BSOG</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support for buses in CCN authorities fell by 17.6%, compared to a 7.7% reduction for other unitaries &amp; metropolitan districts and an 8.4% reduction in London.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Given the assumptions used in the analysis, these results should be interpreted as estimates only. Comparisons with other unitaries &amp; metropolitan districts are likely to be more meaningful than those with London, given differences in the way bus services are provided.</a:t>
            </a:r>
            <a:r>
              <a:rPr lang="en-US" baseline="30000" dirty="0">
                <a:latin typeface="Arial" panose="020B0604020202020204" pitchFamily="34" charset="0"/>
                <a:cs typeface="Arial" panose="020B0604020202020204" pitchFamily="34" charset="0"/>
              </a:rPr>
              <a:t> 1</a:t>
            </a:r>
            <a:endParaRPr lang="en-US" dirty="0">
              <a:latin typeface="Arial" panose="020B0604020202020204" pitchFamily="34" charset="0"/>
              <a:cs typeface="Arial" panose="020B0604020202020204" pitchFamily="34" charset="0"/>
            </a:endParaRPr>
          </a:p>
          <a:p>
            <a:pPr>
              <a:spcBef>
                <a:spcPts val="1000"/>
              </a:spcBef>
              <a:spcAft>
                <a:spcPts val="600"/>
              </a:spcAft>
              <a:buClr>
                <a:srgbClr val="00B0F0"/>
              </a:buClr>
            </a:pPr>
            <a:r>
              <a:rPr lang="en-US" b="1" u="sng" dirty="0">
                <a:latin typeface="Arial" panose="020B0604020202020204" pitchFamily="34" charset="0"/>
                <a:cs typeface="Arial" panose="020B0604020202020204" pitchFamily="34" charset="0"/>
              </a:rPr>
              <a:t>Budget gap</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Cost pressures were estimated based on projected population growth (2009/10 to 2018/19).</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For CCN authorities, cost pressures were estimated to increase by 14.9% (including BSOG) and 17.3% (excluding BSOG). This suggests that the reduction in support for buses, as described above, is more likely to reflect funding constraints than falling demand for services.</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3</a:t>
            </a:fld>
            <a:endParaRPr lang="en-GB" dirty="0"/>
          </a:p>
        </p:txBody>
      </p:sp>
      <p:sp>
        <p:nvSpPr>
          <p:cNvPr id="7" name="TextBox 6">
            <a:extLst>
              <a:ext uri="{FF2B5EF4-FFF2-40B4-BE49-F238E27FC236}">
                <a16:creationId xmlns:a16="http://schemas.microsoft.com/office/drawing/2014/main" id="{418741A0-1050-4DFC-AE63-6B587AFA441C}"/>
              </a:ext>
            </a:extLst>
          </p:cNvPr>
          <p:cNvSpPr txBox="1"/>
          <p:nvPr/>
        </p:nvSpPr>
        <p:spPr>
          <a:xfrm>
            <a:off x="1653308" y="6550836"/>
            <a:ext cx="10091651" cy="276999"/>
          </a:xfrm>
          <a:prstGeom prst="rect">
            <a:avLst/>
          </a:prstGeom>
          <a:noFill/>
        </p:spPr>
        <p:txBody>
          <a:bodyPr wrap="square" rtlCol="0">
            <a:spAutoFit/>
          </a:bodyPr>
          <a:lstStyle/>
          <a:p>
            <a:r>
              <a:rPr lang="en-US" sz="1200" dirty="0">
                <a:solidFill>
                  <a:schemeClr val="tx1">
                    <a:lumMod val="75000"/>
                    <a:lumOff val="25000"/>
                  </a:schemeClr>
                </a:solidFill>
                <a:latin typeface="Arial" panose="020B0604020202020204" pitchFamily="34" charset="0"/>
                <a:cs typeface="Arial" panose="020B0604020202020204" pitchFamily="34" charset="0"/>
              </a:rPr>
              <a:t>1. DfT notes that ‘London runs an entirely tendered market and therefore some comparisons with the rest of country should be treated with care.’</a:t>
            </a:r>
          </a:p>
        </p:txBody>
      </p:sp>
    </p:spTree>
    <p:extLst>
      <p:ext uri="{BB962C8B-B14F-4D97-AF65-F5344CB8AC3E}">
        <p14:creationId xmlns:p14="http://schemas.microsoft.com/office/powerpoint/2010/main" val="4567861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6058069"/>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Potential COVID-19 implications</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The model is based on four key user inputs/assumptions:</a:t>
            </a:r>
          </a:p>
          <a:p>
            <a:pPr marL="800100" lvl="1" indent="-342900">
              <a:spcBef>
                <a:spcPts val="600"/>
              </a:spcBef>
              <a:spcAft>
                <a:spcPts val="600"/>
              </a:spcAft>
              <a:buClr>
                <a:srgbClr val="00B0F0"/>
              </a:buClr>
              <a:buFont typeface="+mj-lt"/>
              <a:buAutoNum type="arabicPeriod"/>
            </a:pPr>
            <a:r>
              <a:rPr lang="en-US" b="1" dirty="0">
                <a:latin typeface="Arial" panose="020B0604020202020204" pitchFamily="34" charset="0"/>
                <a:cs typeface="Arial" panose="020B0604020202020204" pitchFamily="34" charset="0"/>
              </a:rPr>
              <a:t>The reduction in demand for local bus services</a:t>
            </a:r>
            <a:r>
              <a:rPr lang="en-US" dirty="0">
                <a:latin typeface="Arial" panose="020B0604020202020204" pitchFamily="34" charset="0"/>
                <a:cs typeface="Arial" panose="020B0604020202020204" pitchFamily="34" charset="0"/>
              </a:rPr>
              <a:t>, or passenger journeys, as a percentage of current demand. A proportional reduction in fare receipts is assumed. </a:t>
            </a:r>
          </a:p>
          <a:p>
            <a:pPr marL="800100" lvl="1" indent="-342900">
              <a:spcBef>
                <a:spcPts val="600"/>
              </a:spcBef>
              <a:spcAft>
                <a:spcPts val="600"/>
              </a:spcAft>
              <a:buClr>
                <a:srgbClr val="00B0F0"/>
              </a:buClr>
              <a:buFont typeface="+mj-lt"/>
              <a:buAutoNum type="arabicPeriod"/>
            </a:pPr>
            <a:r>
              <a:rPr lang="en-US" b="1" dirty="0">
                <a:latin typeface="Arial" panose="020B0604020202020204" pitchFamily="34" charset="0"/>
                <a:cs typeface="Arial" panose="020B0604020202020204" pitchFamily="34" charset="0"/>
              </a:rPr>
              <a:t>How the reduction in passenger journeys translates to a change in bus journeys. </a:t>
            </a:r>
            <a:r>
              <a:rPr lang="en-US" dirty="0">
                <a:latin typeface="Arial" panose="020B0604020202020204" pitchFamily="34" charset="0"/>
                <a:cs typeface="Arial" panose="020B0604020202020204" pitchFamily="34" charset="0"/>
              </a:rPr>
              <a:t>The number of bus miles is expected to fall by a smaller proportion than passenger journeys as (1) many routes will continued to operate at lower bus occupancy rates, (2) the number of journeys on some routes may increase to offset reduced bus capacity limits, and (3) some routes with very few passengers may be </a:t>
            </a:r>
            <a:r>
              <a:rPr lang="en-US" dirty="0" err="1">
                <a:latin typeface="Arial" panose="020B0604020202020204" pitchFamily="34" charset="0"/>
                <a:cs typeface="Arial" panose="020B0604020202020204" pitchFamily="34" charset="0"/>
              </a:rPr>
              <a:t>prioritised</a:t>
            </a:r>
            <a:r>
              <a:rPr lang="en-US" dirty="0">
                <a:latin typeface="Arial" panose="020B0604020202020204" pitchFamily="34" charset="0"/>
                <a:cs typeface="Arial" panose="020B0604020202020204" pitchFamily="34" charset="0"/>
              </a:rPr>
              <a:t>; for example, those in rural areas. </a:t>
            </a:r>
          </a:p>
          <a:p>
            <a:pPr marL="800100" lvl="1" indent="-342900">
              <a:spcBef>
                <a:spcPts val="600"/>
              </a:spcBef>
              <a:spcAft>
                <a:spcPts val="600"/>
              </a:spcAft>
              <a:buClr>
                <a:srgbClr val="00B0F0"/>
              </a:buClr>
              <a:buFont typeface="+mj-lt"/>
              <a:buAutoNum type="arabicPeriod"/>
            </a:pPr>
            <a:r>
              <a:rPr lang="en-US" b="1" dirty="0">
                <a:latin typeface="Arial" panose="020B0604020202020204" pitchFamily="34" charset="0"/>
                <a:cs typeface="Arial" panose="020B0604020202020204" pitchFamily="34" charset="0"/>
              </a:rPr>
              <a:t>The share of fixed vs. variable costs</a:t>
            </a:r>
            <a:r>
              <a:rPr lang="en-US" dirty="0">
                <a:latin typeface="Arial" panose="020B0604020202020204" pitchFamily="34" charset="0"/>
                <a:cs typeface="Arial" panose="020B0604020202020204" pitchFamily="34" charset="0"/>
              </a:rPr>
              <a:t>. Fixed costs include administrative costs and other overheads. These are assumed not to change in the short run. Variable costs – such as fuel, maintenance and some driver wages – are assumed to fall in direct proportion to the reduction in bus mileage. The larger the variable cost share, the larger the reduction.  </a:t>
            </a:r>
          </a:p>
          <a:p>
            <a:pPr marL="800100" lvl="1" indent="-342900">
              <a:spcBef>
                <a:spcPts val="600"/>
              </a:spcBef>
              <a:spcAft>
                <a:spcPts val="600"/>
              </a:spcAft>
              <a:buClr>
                <a:srgbClr val="00B0F0"/>
              </a:buClr>
              <a:buFont typeface="+mj-lt"/>
              <a:buAutoNum type="arabicPeriod"/>
            </a:pPr>
            <a:r>
              <a:rPr lang="en-US" b="1" dirty="0">
                <a:latin typeface="Arial" panose="020B0604020202020204" pitchFamily="34" charset="0"/>
                <a:cs typeface="Arial" panose="020B0604020202020204" pitchFamily="34" charset="0"/>
              </a:rPr>
              <a:t>Additional direct costs </a:t>
            </a:r>
            <a:r>
              <a:rPr lang="en-US" dirty="0">
                <a:latin typeface="Arial" panose="020B0604020202020204" pitchFamily="34" charset="0"/>
                <a:cs typeface="Arial" panose="020B0604020202020204" pitchFamily="34" charset="0"/>
              </a:rPr>
              <a:t>(such as PPE and sanitation), expressed as a percentage of total operating costs.</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The financial impact is modelled for the CCN area as a whole. This includes the impact on the local authority, LA supported bus services, and commercial operators. </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30</a:t>
            </a:fld>
            <a:endParaRPr lang="en-GB" dirty="0"/>
          </a:p>
        </p:txBody>
      </p:sp>
      <p:sp>
        <p:nvSpPr>
          <p:cNvPr id="7" name="Rectangle: Top Corners Rounded 6">
            <a:extLst>
              <a:ext uri="{FF2B5EF4-FFF2-40B4-BE49-F238E27FC236}">
                <a16:creationId xmlns:a16="http://schemas.microsoft.com/office/drawing/2014/main" id="{59928B02-F2FD-4B7B-B0A8-2EE0C802D688}"/>
              </a:ext>
            </a:extLst>
          </p:cNvPr>
          <p:cNvSpPr/>
          <p:nvPr/>
        </p:nvSpPr>
        <p:spPr>
          <a:xfrm rot="16200000">
            <a:off x="635568" y="1330478"/>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COVID-19</a:t>
            </a:r>
          </a:p>
        </p:txBody>
      </p:sp>
    </p:spTree>
    <p:extLst>
      <p:ext uri="{BB962C8B-B14F-4D97-AF65-F5344CB8AC3E}">
        <p14:creationId xmlns:p14="http://schemas.microsoft.com/office/powerpoint/2010/main" val="11807254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3154710"/>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Potential COVID-19 implications</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To illustrate, the table below shows the range of impacts for scenarios in which passenger journeys fall by 25%, 50% and 75%. Fixed costs are assumed to account for either 10%, 25% or 50% of total costs.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Every 10% reduction in passenger journeys is assumed to translate to a 5% reduction in bus mileage on commercially operated routes, and a 2.5% reduction on LA supported routes (these are assumed to be prioritized, despite falling demand).</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Based on this set of assumptions, the financial impact on the CCN area could be between £133.6m and  £607.1m, as shown in the table below.</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31</a:t>
            </a:fld>
            <a:endParaRPr lang="en-GB" dirty="0"/>
          </a:p>
        </p:txBody>
      </p:sp>
      <p:sp>
        <p:nvSpPr>
          <p:cNvPr id="7" name="Rectangle: Top Corners Rounded 6">
            <a:extLst>
              <a:ext uri="{FF2B5EF4-FFF2-40B4-BE49-F238E27FC236}">
                <a16:creationId xmlns:a16="http://schemas.microsoft.com/office/drawing/2014/main" id="{59928B02-F2FD-4B7B-B0A8-2EE0C802D688}"/>
              </a:ext>
            </a:extLst>
          </p:cNvPr>
          <p:cNvSpPr/>
          <p:nvPr/>
        </p:nvSpPr>
        <p:spPr>
          <a:xfrm rot="16200000">
            <a:off x="635568" y="1330478"/>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COVID-19</a:t>
            </a:r>
          </a:p>
        </p:txBody>
      </p:sp>
      <p:graphicFrame>
        <p:nvGraphicFramePr>
          <p:cNvPr id="3" name="Table 4">
            <a:extLst>
              <a:ext uri="{FF2B5EF4-FFF2-40B4-BE49-F238E27FC236}">
                <a16:creationId xmlns:a16="http://schemas.microsoft.com/office/drawing/2014/main" id="{E2F5F16A-135F-4EBF-BC58-AA564026AFA0}"/>
              </a:ext>
            </a:extLst>
          </p:cNvPr>
          <p:cNvGraphicFramePr>
            <a:graphicFrameLocks noGrp="1"/>
          </p:cNvGraphicFramePr>
          <p:nvPr>
            <p:extLst>
              <p:ext uri="{D42A27DB-BD31-4B8C-83A1-F6EECF244321}">
                <p14:modId xmlns:p14="http://schemas.microsoft.com/office/powerpoint/2010/main" val="14545719"/>
              </p:ext>
            </p:extLst>
          </p:nvPr>
        </p:nvGraphicFramePr>
        <p:xfrm>
          <a:off x="4824211" y="4032966"/>
          <a:ext cx="6669698" cy="2122025"/>
        </p:xfrm>
        <a:graphic>
          <a:graphicData uri="http://schemas.openxmlformats.org/drawingml/2006/table">
            <a:tbl>
              <a:tblPr>
                <a:tableStyleId>{5C22544A-7EE6-4342-B048-85BDC9FD1C3A}</a:tableStyleId>
              </a:tblPr>
              <a:tblGrid>
                <a:gridCol w="1575712">
                  <a:extLst>
                    <a:ext uri="{9D8B030D-6E8A-4147-A177-3AD203B41FA5}">
                      <a16:colId xmlns:a16="http://schemas.microsoft.com/office/drawing/2014/main" val="3809321438"/>
                    </a:ext>
                  </a:extLst>
                </a:gridCol>
                <a:gridCol w="1347895">
                  <a:extLst>
                    <a:ext uri="{9D8B030D-6E8A-4147-A177-3AD203B41FA5}">
                      <a16:colId xmlns:a16="http://schemas.microsoft.com/office/drawing/2014/main" val="871968411"/>
                    </a:ext>
                  </a:extLst>
                </a:gridCol>
                <a:gridCol w="1278195">
                  <a:extLst>
                    <a:ext uri="{9D8B030D-6E8A-4147-A177-3AD203B41FA5}">
                      <a16:colId xmlns:a16="http://schemas.microsoft.com/office/drawing/2014/main" val="3590780921"/>
                    </a:ext>
                  </a:extLst>
                </a:gridCol>
                <a:gridCol w="1258529">
                  <a:extLst>
                    <a:ext uri="{9D8B030D-6E8A-4147-A177-3AD203B41FA5}">
                      <a16:colId xmlns:a16="http://schemas.microsoft.com/office/drawing/2014/main" val="1547988387"/>
                    </a:ext>
                  </a:extLst>
                </a:gridCol>
                <a:gridCol w="1209367">
                  <a:extLst>
                    <a:ext uri="{9D8B030D-6E8A-4147-A177-3AD203B41FA5}">
                      <a16:colId xmlns:a16="http://schemas.microsoft.com/office/drawing/2014/main" val="3596272906"/>
                    </a:ext>
                  </a:extLst>
                </a:gridCol>
              </a:tblGrid>
              <a:tr h="424405">
                <a:tc>
                  <a:txBody>
                    <a:bodyPr/>
                    <a:lstStyle/>
                    <a:p>
                      <a:endParaRPr lang="en-GB" sz="18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GB" sz="1800" b="0" dirty="0">
                        <a:solidFill>
                          <a:schemeClr val="tx1"/>
                        </a:solidFill>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gridSpan="3">
                  <a:txBody>
                    <a:bodyPr/>
                    <a:lstStyle/>
                    <a:p>
                      <a:pPr algn="ctr"/>
                      <a:r>
                        <a:rPr lang="en-US" sz="1800" b="0" dirty="0">
                          <a:solidFill>
                            <a:schemeClr val="tx1"/>
                          </a:solidFill>
                          <a:latin typeface="Arial" panose="020B0604020202020204" pitchFamily="34" charset="0"/>
                          <a:cs typeface="Arial" panose="020B0604020202020204" pitchFamily="34" charset="0"/>
                        </a:rPr>
                        <a:t>Reduction in passenger journeys</a:t>
                      </a:r>
                      <a:endParaRPr lang="en-GB" sz="1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pPr algn="ctr"/>
                      <a:endParaRPr lang="en-GB" b="0" dirty="0">
                        <a:solidFill>
                          <a:schemeClr val="bg1"/>
                        </a:solidFill>
                        <a:latin typeface="Arial" panose="020B0604020202020204" pitchFamily="34" charset="0"/>
                        <a:cs typeface="Arial" panose="020B0604020202020204" pitchFamily="34" charset="0"/>
                      </a:endParaRPr>
                    </a:p>
                  </a:txBody>
                  <a:tcPr>
                    <a:solidFill>
                      <a:srgbClr val="0070C0"/>
                    </a:solidFill>
                  </a:tcPr>
                </a:tc>
                <a:tc hMerge="1">
                  <a:txBody>
                    <a:bodyPr/>
                    <a:lstStyle/>
                    <a:p>
                      <a:pPr algn="ctr"/>
                      <a:endParaRPr lang="en-GB" b="0" dirty="0">
                        <a:solidFill>
                          <a:schemeClr val="bg1"/>
                        </a:solidFill>
                        <a:latin typeface="Arial" panose="020B0604020202020204" pitchFamily="34" charset="0"/>
                        <a:cs typeface="Arial" panose="020B0604020202020204" pitchFamily="34" charset="0"/>
                      </a:endParaRPr>
                    </a:p>
                  </a:txBody>
                  <a:tcPr>
                    <a:solidFill>
                      <a:srgbClr val="0070C0"/>
                    </a:solidFill>
                  </a:tcPr>
                </a:tc>
                <a:extLst>
                  <a:ext uri="{0D108BD9-81ED-4DB2-BD59-A6C34878D82A}">
                    <a16:rowId xmlns:a16="http://schemas.microsoft.com/office/drawing/2014/main" val="2738024587"/>
                  </a:ext>
                </a:extLst>
              </a:tr>
              <a:tr h="424405">
                <a:tc>
                  <a:txBody>
                    <a:bodyPr/>
                    <a:lstStyle/>
                    <a:p>
                      <a:endParaRPr lang="en-GB" sz="1800" b="0" dirty="0">
                        <a:solidFill>
                          <a:schemeClr val="bg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dirty="0">
                          <a:solidFill>
                            <a:schemeClr val="tx1">
                              <a:lumMod val="65000"/>
                              <a:lumOff val="35000"/>
                            </a:schemeClr>
                          </a:solidFill>
                          <a:latin typeface="Arial" panose="020B0604020202020204" pitchFamily="34" charset="0"/>
                          <a:cs typeface="Arial" panose="020B0604020202020204" pitchFamily="34" charset="0"/>
                        </a:rPr>
                        <a:t>Fixed : variable</a:t>
                      </a:r>
                      <a:endParaRPr lang="en-GB" sz="1200" b="0" dirty="0">
                        <a:solidFill>
                          <a:schemeClr val="tx1">
                            <a:lumMod val="65000"/>
                            <a:lumOff val="35000"/>
                          </a:schemeClr>
                        </a:solidFill>
                        <a:latin typeface="Arial" panose="020B0604020202020204" pitchFamily="34" charset="0"/>
                        <a:cs typeface="Arial" panose="020B0604020202020204" pitchFamily="34" charset="0"/>
                      </a:endParaRPr>
                    </a:p>
                  </a:txBody>
                  <a:tcPr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0" dirty="0">
                          <a:solidFill>
                            <a:schemeClr val="bg1"/>
                          </a:solidFill>
                          <a:latin typeface="Arial" panose="020B0604020202020204" pitchFamily="34" charset="0"/>
                          <a:cs typeface="Arial" panose="020B0604020202020204" pitchFamily="34" charset="0"/>
                        </a:rPr>
                        <a:t>25%</a:t>
                      </a:r>
                      <a:endParaRPr lang="en-GB" sz="1800" b="0"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US" sz="1800" b="0" dirty="0">
                          <a:solidFill>
                            <a:schemeClr val="bg1"/>
                          </a:solidFill>
                          <a:latin typeface="Arial" panose="020B0604020202020204" pitchFamily="34" charset="0"/>
                          <a:cs typeface="Arial" panose="020B0604020202020204" pitchFamily="34" charset="0"/>
                        </a:rPr>
                        <a:t>50%</a:t>
                      </a:r>
                      <a:endParaRPr lang="en-GB" sz="1800" b="0" dirty="0">
                        <a:solidFill>
                          <a:schemeClr val="bg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US" sz="1800" b="0" dirty="0">
                          <a:solidFill>
                            <a:schemeClr val="bg1"/>
                          </a:solidFill>
                          <a:latin typeface="Arial" panose="020B0604020202020204" pitchFamily="34" charset="0"/>
                          <a:cs typeface="Arial" panose="020B0604020202020204" pitchFamily="34" charset="0"/>
                        </a:rPr>
                        <a:t>75%</a:t>
                      </a:r>
                      <a:endParaRPr lang="en-GB" sz="1800" b="0" dirty="0">
                        <a:solidFill>
                          <a:schemeClr val="bg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151592366"/>
                  </a:ext>
                </a:extLst>
              </a:tr>
              <a:tr h="424405">
                <a:tc rowSpan="3">
                  <a:txBody>
                    <a:bodyPr/>
                    <a:lstStyle/>
                    <a:p>
                      <a:r>
                        <a:rPr lang="en-US" sz="1800" b="0" dirty="0">
                          <a:solidFill>
                            <a:schemeClr val="tx1"/>
                          </a:solidFill>
                          <a:latin typeface="Arial" panose="020B0604020202020204" pitchFamily="34" charset="0"/>
                          <a:cs typeface="Arial" panose="020B0604020202020204" pitchFamily="34" charset="0"/>
                        </a:rPr>
                        <a:t>Proportion of fixed to variable costs</a:t>
                      </a:r>
                      <a:endParaRPr lang="en-GB" sz="1800" b="0" dirty="0">
                        <a:solidFill>
                          <a:schemeClr val="tx1"/>
                        </a:solidFill>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0" dirty="0">
                          <a:solidFill>
                            <a:schemeClr val="bg1"/>
                          </a:solidFill>
                          <a:latin typeface="Arial" panose="020B0604020202020204" pitchFamily="34" charset="0"/>
                          <a:cs typeface="Arial" panose="020B0604020202020204" pitchFamily="34" charset="0"/>
                        </a:rPr>
                        <a:t>10% : 90%</a:t>
                      </a:r>
                      <a:endParaRPr lang="en-GB" sz="1800" b="0" dirty="0">
                        <a:solidFill>
                          <a:schemeClr val="bg1"/>
                        </a:solidFill>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r"/>
                      <a:r>
                        <a:rPr lang="en-US" sz="1800" b="0" dirty="0">
                          <a:solidFill>
                            <a:schemeClr val="tx1"/>
                          </a:solidFill>
                          <a:latin typeface="Arial" panose="020B0604020202020204" pitchFamily="34" charset="0"/>
                          <a:cs typeface="Arial" panose="020B0604020202020204" pitchFamily="34" charset="0"/>
                        </a:rPr>
                        <a:t>£133.6m</a:t>
                      </a:r>
                      <a:endParaRPr lang="en-GB" sz="1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£249.8m</a:t>
                      </a:r>
                      <a:endParaRPr lang="en-GB" sz="1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£366.0m</a:t>
                      </a:r>
                      <a:endParaRPr lang="en-GB" sz="1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56351784"/>
                  </a:ext>
                </a:extLst>
              </a:tr>
              <a:tr h="424405">
                <a:tc vMerge="1">
                  <a:txBody>
                    <a:bodyPr/>
                    <a:lstStyle/>
                    <a:p>
                      <a:endParaRPr lang="en-GB" sz="1600" b="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pPr algn="ctr"/>
                      <a:r>
                        <a:rPr lang="en-US" sz="1800" b="0" dirty="0">
                          <a:solidFill>
                            <a:schemeClr val="bg1"/>
                          </a:solidFill>
                          <a:latin typeface="Arial" panose="020B0604020202020204" pitchFamily="34" charset="0"/>
                          <a:cs typeface="Arial" panose="020B0604020202020204" pitchFamily="34" charset="0"/>
                        </a:rPr>
                        <a:t>25% : 75%</a:t>
                      </a:r>
                      <a:endParaRPr lang="en-GB" sz="1800" b="0" dirty="0">
                        <a:solidFill>
                          <a:schemeClr val="bg1"/>
                        </a:solidFill>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£163.8m</a:t>
                      </a:r>
                      <a:endParaRPr lang="en-GB" sz="1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£310.1m</a:t>
                      </a:r>
                      <a:endParaRPr lang="en-GB" sz="1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£456.4m</a:t>
                      </a:r>
                      <a:endParaRPr lang="en-GB" sz="1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03434788"/>
                  </a:ext>
                </a:extLst>
              </a:tr>
              <a:tr h="424405">
                <a:tc vMerge="1">
                  <a:txBody>
                    <a:bodyPr/>
                    <a:lstStyle/>
                    <a:p>
                      <a:endParaRPr lang="en-GB" sz="1600" b="0" dirty="0">
                        <a:solidFill>
                          <a:schemeClr val="bg1"/>
                        </a:solidFill>
                        <a:latin typeface="Arial" panose="020B0604020202020204" pitchFamily="34" charset="0"/>
                        <a:cs typeface="Arial" panose="020B0604020202020204" pitchFamily="34" charset="0"/>
                      </a:endParaRPr>
                    </a:p>
                  </a:txBody>
                  <a:tcPr>
                    <a:solidFill>
                      <a:srgbClr val="0070C0"/>
                    </a:solidFill>
                  </a:tcPr>
                </a:tc>
                <a:tc>
                  <a:txBody>
                    <a:bodyPr/>
                    <a:lstStyle/>
                    <a:p>
                      <a:pPr algn="ctr"/>
                      <a:r>
                        <a:rPr lang="en-US" sz="1800" b="0" dirty="0">
                          <a:solidFill>
                            <a:schemeClr val="bg1"/>
                          </a:solidFill>
                          <a:latin typeface="Arial" panose="020B0604020202020204" pitchFamily="34" charset="0"/>
                          <a:cs typeface="Arial" panose="020B0604020202020204" pitchFamily="34" charset="0"/>
                        </a:rPr>
                        <a:t>50% : 50%</a:t>
                      </a:r>
                      <a:endParaRPr lang="en-GB" sz="1800" b="0" dirty="0">
                        <a:solidFill>
                          <a:schemeClr val="bg1"/>
                        </a:solidFill>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£214.0m</a:t>
                      </a:r>
                      <a:endParaRPr lang="en-GB" sz="1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£410.6m</a:t>
                      </a:r>
                      <a:endParaRPr lang="en-GB" sz="1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latin typeface="Arial" panose="020B0604020202020204" pitchFamily="34" charset="0"/>
                          <a:cs typeface="Arial" panose="020B0604020202020204" pitchFamily="34" charset="0"/>
                        </a:rPr>
                        <a:t>£607.1m</a:t>
                      </a:r>
                      <a:endParaRPr lang="en-GB" sz="1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63829335"/>
                  </a:ext>
                </a:extLst>
              </a:tr>
            </a:tbl>
          </a:graphicData>
        </a:graphic>
      </p:graphicFrame>
      <p:sp>
        <p:nvSpPr>
          <p:cNvPr id="11" name="TextBox 10">
            <a:extLst>
              <a:ext uri="{FF2B5EF4-FFF2-40B4-BE49-F238E27FC236}">
                <a16:creationId xmlns:a16="http://schemas.microsoft.com/office/drawing/2014/main" id="{62536F84-1262-4499-8574-7BF3CF816842}"/>
              </a:ext>
            </a:extLst>
          </p:cNvPr>
          <p:cNvSpPr txBox="1"/>
          <p:nvPr/>
        </p:nvSpPr>
        <p:spPr>
          <a:xfrm>
            <a:off x="1653309" y="3832276"/>
            <a:ext cx="2820368" cy="2831544"/>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Potential range of impacts on local bus services</a:t>
            </a:r>
          </a:p>
          <a:p>
            <a:pPr>
              <a:spcBef>
                <a:spcPts val="600"/>
              </a:spcBef>
            </a:pPr>
            <a:r>
              <a:rPr lang="en-US" sz="1400" dirty="0">
                <a:latin typeface="Arial" panose="020B0604020202020204" pitchFamily="34" charset="0"/>
                <a:cs typeface="Arial" panose="020B0604020202020204" pitchFamily="34" charset="0"/>
              </a:rPr>
              <a:t>Assumes every 10% fall in passenger journeys translates to:</a:t>
            </a:r>
          </a:p>
          <a:p>
            <a:pPr marL="285750" indent="-285750">
              <a:spcBef>
                <a:spcPts val="600"/>
              </a:spcBef>
              <a:buFont typeface="Arial" panose="020B0604020202020204" pitchFamily="34" charset="0"/>
              <a:buChar char="•"/>
            </a:pPr>
            <a:r>
              <a:rPr lang="en-US" sz="1400" dirty="0">
                <a:latin typeface="Arial" panose="020B0604020202020204" pitchFamily="34" charset="0"/>
                <a:cs typeface="Arial" panose="020B0604020202020204" pitchFamily="34" charset="0"/>
                <a:sym typeface="Wingdings" panose="05000000000000000000" pitchFamily="2" charset="2"/>
              </a:rPr>
              <a:t>5.0% mileage on commercially operated routes </a:t>
            </a:r>
          </a:p>
          <a:p>
            <a:pPr marL="285750" indent="-285750">
              <a:spcBef>
                <a:spcPts val="600"/>
              </a:spcBef>
              <a:buFont typeface="Arial" panose="020B0604020202020204" pitchFamily="34" charset="0"/>
              <a:buChar char="•"/>
            </a:pPr>
            <a:r>
              <a:rPr lang="en-US" sz="1400" dirty="0">
                <a:latin typeface="Arial" panose="020B0604020202020204" pitchFamily="34" charset="0"/>
                <a:cs typeface="Arial" panose="020B0604020202020204" pitchFamily="34" charset="0"/>
                <a:sym typeface="Wingdings" panose="05000000000000000000" pitchFamily="2" charset="2"/>
              </a:rPr>
              <a:t>2.5% mileage on LA supported routes</a:t>
            </a:r>
          </a:p>
          <a:p>
            <a:pPr>
              <a:spcBef>
                <a:spcPts val="600"/>
              </a:spcBef>
            </a:pPr>
            <a:r>
              <a:rPr lang="en-US" sz="1400" dirty="0">
                <a:latin typeface="Arial" panose="020B0604020202020204" pitchFamily="34" charset="0"/>
                <a:cs typeface="Arial" panose="020B0604020202020204" pitchFamily="34" charset="0"/>
                <a:sym typeface="Wingdings" panose="05000000000000000000" pitchFamily="2" charset="2"/>
              </a:rPr>
              <a:t>Direct costs (PPE etc.) are assumed to be 1% of operating costs, or £17.5m.  </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51450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32</a:t>
            </a:fld>
            <a:endParaRPr lang="en-GB" dirty="0"/>
          </a:p>
        </p:txBody>
      </p:sp>
      <p:sp>
        <p:nvSpPr>
          <p:cNvPr id="7" name="Rectangle: Top Corners Rounded 6">
            <a:extLst>
              <a:ext uri="{FF2B5EF4-FFF2-40B4-BE49-F238E27FC236}">
                <a16:creationId xmlns:a16="http://schemas.microsoft.com/office/drawing/2014/main" id="{59928B02-F2FD-4B7B-B0A8-2EE0C802D688}"/>
              </a:ext>
            </a:extLst>
          </p:cNvPr>
          <p:cNvSpPr/>
          <p:nvPr/>
        </p:nvSpPr>
        <p:spPr>
          <a:xfrm rot="16200000">
            <a:off x="635568" y="1680858"/>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Conclusions</a:t>
            </a:r>
          </a:p>
        </p:txBody>
      </p:sp>
      <p:sp>
        <p:nvSpPr>
          <p:cNvPr id="8" name="Rectangle 7">
            <a:extLst>
              <a:ext uri="{FF2B5EF4-FFF2-40B4-BE49-F238E27FC236}">
                <a16:creationId xmlns:a16="http://schemas.microsoft.com/office/drawing/2014/main" id="{81595B72-EEF5-4EF2-B549-BFBE96A5AD89}"/>
              </a:ext>
            </a:extLst>
          </p:cNvPr>
          <p:cNvSpPr/>
          <p:nvPr/>
        </p:nvSpPr>
        <p:spPr>
          <a:xfrm>
            <a:off x="0" y="1885361"/>
            <a:ext cx="1517568" cy="324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F6D4D042-2482-461A-B3CA-1A4B36852806}"/>
              </a:ext>
            </a:extLst>
          </p:cNvPr>
          <p:cNvSpPr txBox="1"/>
          <p:nvPr/>
        </p:nvSpPr>
        <p:spPr>
          <a:xfrm>
            <a:off x="1653309" y="461817"/>
            <a:ext cx="10160000" cy="5227072"/>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Conclusions</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LG Futures estimates that CCN authorities have seen a greater reduction in funding and a larger increase in cost pressures (based on population) than other unitaries &amp; metropolitan districts. This has resulted in a larger budget gap emerging for CCN authorities since 2009/10.</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The exact size of the budget gap (and whether it is bigger than London) depends on whether BSOG funding is included or not.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An advantage of using DfT’s figures, which </a:t>
            </a:r>
            <a:r>
              <a:rPr lang="en-US" i="1" dirty="0">
                <a:latin typeface="Arial" panose="020B0604020202020204" pitchFamily="34" charset="0"/>
                <a:cs typeface="Arial" panose="020B0604020202020204" pitchFamily="34" charset="0"/>
              </a:rPr>
              <a:t>include</a:t>
            </a:r>
            <a:r>
              <a:rPr lang="en-US" dirty="0">
                <a:latin typeface="Arial" panose="020B0604020202020204" pitchFamily="34" charset="0"/>
                <a:cs typeface="Arial" panose="020B0604020202020204" pitchFamily="34" charset="0"/>
              </a:rPr>
              <a:t> BSOG, is that these are officially recognised and used in DfT’s own statistical reports.</a:t>
            </a:r>
            <a:r>
              <a:rPr lang="en-US" baseline="30000"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 However, excluding BSOG would be justified if authorities’ reported expenditure was gross of this grant, consistent with MHCLG guidance. If this were the case, it would be correct to exclude BSOG funding to avoid double counting.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The change in resources for local bus services should be considered estimates only. Assumptions include the use of expenditure as a proxy for funding and the apportionment of national and regional totals to the local authority level.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CCN authorities saw a sharper reduction in passenger journeys since 2009/10, in terms of total journeys and on per capita basis, which may reflect funding constraints.</a:t>
            </a:r>
          </a:p>
        </p:txBody>
      </p:sp>
      <p:sp>
        <p:nvSpPr>
          <p:cNvPr id="10" name="TextBox 9">
            <a:extLst>
              <a:ext uri="{FF2B5EF4-FFF2-40B4-BE49-F238E27FC236}">
                <a16:creationId xmlns:a16="http://schemas.microsoft.com/office/drawing/2014/main" id="{A2565A82-602E-44F3-AC4B-CC45AD92D3AF}"/>
              </a:ext>
            </a:extLst>
          </p:cNvPr>
          <p:cNvSpPr txBox="1"/>
          <p:nvPr/>
        </p:nvSpPr>
        <p:spPr>
          <a:xfrm>
            <a:off x="1653309" y="6331393"/>
            <a:ext cx="9196943" cy="461665"/>
          </a:xfrm>
          <a:prstGeom prst="rect">
            <a:avLst/>
          </a:prstGeom>
          <a:noFill/>
        </p:spPr>
        <p:txBody>
          <a:bodyPr wrap="square" rtlCol="0">
            <a:spAutoFit/>
          </a:bodyPr>
          <a:lstStyle>
            <a:defPPr>
              <a:defRPr lang="en-US"/>
            </a:defPPr>
            <a:lvl1pPr marL="228600" indent="-228600">
              <a:buAutoNum type="arabicPeriod"/>
              <a:defRPr sz="1200">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For example: </a:t>
            </a:r>
            <a:r>
              <a:rPr lang="en-US" i="1" dirty="0"/>
              <a:t>DfT, ‘Annual bus statistics: year ending March 2019’, </a:t>
            </a:r>
            <a:r>
              <a:rPr lang="en-GB" dirty="0">
                <a:hlinkClick r:id="rId2"/>
              </a:rPr>
              <a:t>https://www.gov.uk/government/statistics/annual-bus-statistics-year-ending-march-2019</a:t>
            </a:r>
            <a:endParaRPr lang="en-GB" dirty="0"/>
          </a:p>
        </p:txBody>
      </p:sp>
    </p:spTree>
    <p:extLst>
      <p:ext uri="{BB962C8B-B14F-4D97-AF65-F5344CB8AC3E}">
        <p14:creationId xmlns:p14="http://schemas.microsoft.com/office/powerpoint/2010/main" val="10443111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4950073"/>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Assumptions</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This section sets out key assumptions that were used in the analysis. </a:t>
            </a:r>
          </a:p>
          <a:p>
            <a:pPr>
              <a:spcBef>
                <a:spcPts val="1000"/>
              </a:spcBef>
              <a:spcAft>
                <a:spcPts val="600"/>
              </a:spcAft>
              <a:buClr>
                <a:srgbClr val="00B0F0"/>
              </a:buClr>
            </a:pPr>
            <a:r>
              <a:rPr lang="en-US" b="1" u="sng" dirty="0">
                <a:latin typeface="Arial" panose="020B0604020202020204" pitchFamily="34" charset="0"/>
                <a:cs typeface="Arial" panose="020B0604020202020204" pitchFamily="34" charset="0"/>
              </a:rPr>
              <a:t>‘Government support’ as a proxy for funding</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LG Futures identified that it is not possible to estimate the level of </a:t>
            </a:r>
            <a:r>
              <a:rPr lang="en-US" i="1" dirty="0">
                <a:latin typeface="Arial" panose="020B0604020202020204" pitchFamily="34" charset="0"/>
                <a:cs typeface="Arial" panose="020B0604020202020204" pitchFamily="34" charset="0"/>
              </a:rPr>
              <a:t>funding</a:t>
            </a:r>
            <a:r>
              <a:rPr lang="en-US" dirty="0">
                <a:latin typeface="Arial" panose="020B0604020202020204" pitchFamily="34" charset="0"/>
                <a:cs typeface="Arial" panose="020B0604020202020204" pitchFamily="34" charset="0"/>
              </a:rPr>
              <a:t> that currently exists for bus services.</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This is because a large share of funding for bus services is allocated via the Settlement Funding Assessment (SFA). Previously, this was allocated in the form of Formula Grant; this was subsequently rolled into SFA in 2013/14. While the Formula Grant included funding for ‘public transport support for buses’, it is not possible to identify the share of an authority’s assessed needs (and therefore funding) that was attributable to this service.</a:t>
            </a:r>
            <a:r>
              <a:rPr lang="en-US" baseline="30000" dirty="0">
                <a:latin typeface="Arial" panose="020B0604020202020204" pitchFamily="34" charset="0"/>
                <a:cs typeface="Arial" panose="020B0604020202020204" pitchFamily="34" charset="0"/>
              </a:rPr>
              <a:t>1 </a:t>
            </a:r>
            <a:endParaRPr lang="en-US" dirty="0">
              <a:latin typeface="Arial" panose="020B0604020202020204" pitchFamily="34" charset="0"/>
              <a:cs typeface="Arial" panose="020B0604020202020204" pitchFamily="34" charset="0"/>
            </a:endParaRP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Instead, LG Futures based this analysis on ‘central and local government support for bus services’, using the same definition as the Department for Transport (DfT) in its </a:t>
            </a:r>
            <a:r>
              <a:rPr lang="en-US" i="1" dirty="0">
                <a:latin typeface="Arial" panose="020B0604020202020204" pitchFamily="34" charset="0"/>
                <a:cs typeface="Arial" panose="020B0604020202020204" pitchFamily="34" charset="0"/>
              </a:rPr>
              <a:t>Annual Bus Statistics </a:t>
            </a:r>
            <a:r>
              <a:rPr lang="en-US" dirty="0">
                <a:latin typeface="Arial" panose="020B0604020202020204" pitchFamily="34" charset="0"/>
                <a:cs typeface="Arial" panose="020B0604020202020204" pitchFamily="34" charset="0"/>
              </a:rPr>
              <a:t>reports.</a:t>
            </a:r>
            <a:r>
              <a:rPr lang="en-US" baseline="30000"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This includes a combination of net expenditure on bus services and grant funding.</a:t>
            </a:r>
            <a:endParaRPr lang="en-US" baseline="300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33</a:t>
            </a:fld>
            <a:endParaRPr lang="en-GB" dirty="0"/>
          </a:p>
        </p:txBody>
      </p:sp>
      <p:sp>
        <p:nvSpPr>
          <p:cNvPr id="7" name="Rectangle: Top Corners Rounded 6">
            <a:extLst>
              <a:ext uri="{FF2B5EF4-FFF2-40B4-BE49-F238E27FC236}">
                <a16:creationId xmlns:a16="http://schemas.microsoft.com/office/drawing/2014/main" id="{59928B02-F2FD-4B7B-B0A8-2EE0C802D688}"/>
              </a:ext>
            </a:extLst>
          </p:cNvPr>
          <p:cNvSpPr/>
          <p:nvPr/>
        </p:nvSpPr>
        <p:spPr>
          <a:xfrm rot="16200000">
            <a:off x="635568" y="2019162"/>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US" sz="1400" dirty="0">
                <a:latin typeface="Arial" panose="020B0604020202020204" pitchFamily="34" charset="0"/>
                <a:cs typeface="Arial" panose="020B0604020202020204" pitchFamily="34" charset="0"/>
              </a:rPr>
              <a:t>Assumptions</a:t>
            </a:r>
            <a:endParaRPr lang="en-GB" sz="14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81595B72-EEF5-4EF2-B549-BFBE96A5AD89}"/>
              </a:ext>
            </a:extLst>
          </p:cNvPr>
          <p:cNvSpPr/>
          <p:nvPr/>
        </p:nvSpPr>
        <p:spPr>
          <a:xfrm>
            <a:off x="0" y="1885361"/>
            <a:ext cx="1517568" cy="324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4BF18961-AFFC-4667-9B4E-316C1A2DFF0C}"/>
              </a:ext>
            </a:extLst>
          </p:cNvPr>
          <p:cNvSpPr txBox="1"/>
          <p:nvPr/>
        </p:nvSpPr>
        <p:spPr>
          <a:xfrm>
            <a:off x="1653309" y="5887942"/>
            <a:ext cx="9196943" cy="1015663"/>
          </a:xfrm>
          <a:prstGeom prst="rect">
            <a:avLst/>
          </a:prstGeom>
          <a:noFill/>
        </p:spPr>
        <p:txBody>
          <a:bodyPr wrap="square" rtlCol="0">
            <a:spAutoFit/>
          </a:bodyPr>
          <a:lstStyle/>
          <a:p>
            <a:pPr marL="228600" indent="-228600">
              <a:buAutoNum type="arabicPeriod"/>
            </a:pPr>
            <a:r>
              <a:rPr lang="en-US" sz="1200" dirty="0">
                <a:solidFill>
                  <a:schemeClr val="tx1">
                    <a:lumMod val="75000"/>
                    <a:lumOff val="25000"/>
                  </a:schemeClr>
                </a:solidFill>
                <a:latin typeface="Arial" panose="020B0604020202020204" pitchFamily="34" charset="0"/>
                <a:cs typeface="Arial" panose="020B0604020202020204" pitchFamily="34" charset="0"/>
              </a:rPr>
              <a:t>Funding for buses was part of the needs assessment formula for upper-tier Environmental, Protective and Cultural Services (EPCS). Relative needs for buses was not separately identified within this formula, which covered a number of services.   </a:t>
            </a:r>
          </a:p>
          <a:p>
            <a:pPr marL="228600" indent="-228600">
              <a:buAutoNum type="arabicPeriod"/>
            </a:pPr>
            <a:r>
              <a:rPr lang="en-US" sz="1200" dirty="0">
                <a:solidFill>
                  <a:schemeClr val="tx1">
                    <a:lumMod val="75000"/>
                    <a:lumOff val="25000"/>
                  </a:schemeClr>
                </a:solidFill>
                <a:latin typeface="Arial" panose="020B0604020202020204" pitchFamily="34" charset="0"/>
                <a:cs typeface="Arial" panose="020B0604020202020204" pitchFamily="34" charset="0"/>
              </a:rPr>
              <a:t>DfT ‘Annual bus statistics: year ending March 2019’, 17 Dec 2019. </a:t>
            </a:r>
            <a:r>
              <a:rPr lang="en-GB" sz="1200" dirty="0">
                <a:latin typeface="Arial" panose="020B0604020202020204" pitchFamily="34" charset="0"/>
                <a:cs typeface="Arial" panose="020B0604020202020204" pitchFamily="34" charset="0"/>
                <a:hlinkClick r:id="rId2"/>
              </a:rPr>
              <a:t>https://www.gov.uk/government/statistics/annual-bus-statistics-year-ending-march-2019</a:t>
            </a:r>
            <a:endParaRPr lang="en-GB" sz="1200" dirty="0">
              <a:latin typeface="Arial" panose="020B0604020202020204" pitchFamily="34" charset="0"/>
              <a:cs typeface="Arial" panose="020B0604020202020204" pitchFamily="34" charset="0"/>
            </a:endParaRPr>
          </a:p>
          <a:p>
            <a:pPr marL="228600" indent="-228600">
              <a:buAutoNum type="arabicPeriod"/>
            </a:pPr>
            <a:endParaRPr lang="en-GB" sz="12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15681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5545108"/>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Assumptions</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Specifically, DfT’s measure of support for bus services includes:</a:t>
            </a:r>
          </a:p>
          <a:p>
            <a:pPr marL="742950" lvl="1" indent="-285750">
              <a:spcBef>
                <a:spcPts val="1000"/>
              </a:spcBef>
              <a:spcAft>
                <a:spcPts val="600"/>
              </a:spcAft>
              <a:buClr>
                <a:srgbClr val="00B0F0"/>
              </a:buClr>
              <a:buFont typeface="Wingdings" panose="05000000000000000000" pitchFamily="2" charset="2"/>
              <a:buChar char="§"/>
            </a:pPr>
            <a:r>
              <a:rPr lang="en-US" b="1" dirty="0">
                <a:latin typeface="Arial" panose="020B0604020202020204" pitchFamily="34" charset="0"/>
                <a:cs typeface="Arial" panose="020B0604020202020204" pitchFamily="34" charset="0"/>
              </a:rPr>
              <a:t>Net public transport support </a:t>
            </a:r>
            <a:r>
              <a:rPr lang="en-US" dirty="0">
                <a:latin typeface="Arial" panose="020B0604020202020204" pitchFamily="34" charset="0"/>
                <a:cs typeface="Arial" panose="020B0604020202020204" pitchFamily="34" charset="0"/>
              </a:rPr>
              <a:t>– net expenditure that appears in the Revenue Outturn forms under the line ‘Support to operators – bus services’.</a:t>
            </a:r>
          </a:p>
          <a:p>
            <a:pPr marL="742950" lvl="1" indent="-285750">
              <a:spcBef>
                <a:spcPts val="1000"/>
              </a:spcBef>
              <a:spcAft>
                <a:spcPts val="600"/>
              </a:spcAft>
              <a:buClr>
                <a:srgbClr val="00B0F0"/>
              </a:buClr>
              <a:buFont typeface="Wingdings" panose="05000000000000000000" pitchFamily="2" charset="2"/>
              <a:buChar char="§"/>
            </a:pPr>
            <a:r>
              <a:rPr lang="en-US" b="1" dirty="0">
                <a:latin typeface="Arial" panose="020B0604020202020204" pitchFamily="34" charset="0"/>
                <a:cs typeface="Arial" panose="020B0604020202020204" pitchFamily="34" charset="0"/>
              </a:rPr>
              <a:t>Bus Service Operators Grant (BSOG) </a:t>
            </a:r>
            <a:r>
              <a:rPr lang="en-US" dirty="0">
                <a:latin typeface="Arial" panose="020B0604020202020204" pitchFamily="34" charset="0"/>
                <a:cs typeface="Arial" panose="020B0604020202020204" pitchFamily="34" charset="0"/>
              </a:rPr>
              <a:t>– a grant paid by central government to local authorities and commercial operators.</a:t>
            </a:r>
            <a:r>
              <a:rPr lang="en-US" baseline="30000" dirty="0">
                <a:latin typeface="Arial" panose="020B0604020202020204" pitchFamily="34" charset="0"/>
                <a:cs typeface="Arial" panose="020B0604020202020204" pitchFamily="34" charset="0"/>
              </a:rPr>
              <a:t>1</a:t>
            </a:r>
          </a:p>
          <a:p>
            <a:pPr marL="742950" lvl="1" indent="-285750">
              <a:spcBef>
                <a:spcPts val="1000"/>
              </a:spcBef>
              <a:spcAft>
                <a:spcPts val="600"/>
              </a:spcAft>
              <a:buClr>
                <a:srgbClr val="00B0F0"/>
              </a:buClr>
              <a:buFont typeface="Wingdings" panose="05000000000000000000" pitchFamily="2" charset="2"/>
              <a:buChar char="§"/>
            </a:pPr>
            <a:r>
              <a:rPr lang="en-US" b="1" dirty="0">
                <a:latin typeface="Arial" panose="020B0604020202020204" pitchFamily="34" charset="0"/>
                <a:cs typeface="Arial" panose="020B0604020202020204" pitchFamily="34" charset="0"/>
              </a:rPr>
              <a:t>Concessionary travel</a:t>
            </a:r>
            <a:r>
              <a:rPr lang="en-US" dirty="0">
                <a:latin typeface="Arial" panose="020B0604020202020204" pitchFamily="34" charset="0"/>
                <a:cs typeface="Arial" panose="020B0604020202020204" pitchFamily="34" charset="0"/>
              </a:rPr>
              <a:t> – net expenditure on statutory and discretionary concessionary fares, as published in the Revenue Outturn forms, but excluding certain services (e.g. the London Underground).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Government support for buses is therefore not only a measurement of funding (BSOG), but also net expenditure.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It is necessary to assume that net expenditure is a suitable proxy for need-to-spend on bus services, and that reductions in local authority expenditure will reflect underlying reductions in funding. </a:t>
            </a:r>
          </a:p>
          <a:p>
            <a:pPr marL="285750" indent="-285750">
              <a:spcBef>
                <a:spcPts val="1000"/>
              </a:spcBef>
              <a:spcAft>
                <a:spcPts val="600"/>
              </a:spcAft>
              <a:buClr>
                <a:srgbClr val="00B0F0"/>
              </a:buClr>
              <a:buFont typeface="Wingdings" panose="05000000000000000000" pitchFamily="2" charset="2"/>
              <a:buChar char="§"/>
            </a:pPr>
            <a:endParaRPr lang="en-US" baseline="300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34</a:t>
            </a:fld>
            <a:endParaRPr lang="en-GB" dirty="0"/>
          </a:p>
        </p:txBody>
      </p:sp>
      <p:sp>
        <p:nvSpPr>
          <p:cNvPr id="8" name="Rectangle 7">
            <a:extLst>
              <a:ext uri="{FF2B5EF4-FFF2-40B4-BE49-F238E27FC236}">
                <a16:creationId xmlns:a16="http://schemas.microsoft.com/office/drawing/2014/main" id="{81595B72-EEF5-4EF2-B549-BFBE96A5AD89}"/>
              </a:ext>
            </a:extLst>
          </p:cNvPr>
          <p:cNvSpPr/>
          <p:nvPr/>
        </p:nvSpPr>
        <p:spPr>
          <a:xfrm>
            <a:off x="0" y="1885361"/>
            <a:ext cx="1517568" cy="324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05456EB1-AE07-4822-84ED-AF041A15098F}"/>
              </a:ext>
            </a:extLst>
          </p:cNvPr>
          <p:cNvSpPr txBox="1"/>
          <p:nvPr/>
        </p:nvSpPr>
        <p:spPr>
          <a:xfrm>
            <a:off x="1653309" y="6289225"/>
            <a:ext cx="9263508" cy="461665"/>
          </a:xfrm>
          <a:prstGeom prst="rect">
            <a:avLst/>
          </a:prstGeom>
          <a:noFill/>
        </p:spPr>
        <p:txBody>
          <a:bodyPr wrap="square" rtlCol="0">
            <a:spAutoFit/>
          </a:bodyPr>
          <a:lstStyle/>
          <a:p>
            <a:r>
              <a:rPr lang="en-US" sz="1200" dirty="0">
                <a:solidFill>
                  <a:schemeClr val="tx1">
                    <a:lumMod val="75000"/>
                    <a:lumOff val="25000"/>
                  </a:schemeClr>
                </a:solidFill>
                <a:latin typeface="Arial" panose="020B0604020202020204" pitchFamily="34" charset="0"/>
                <a:cs typeface="Arial" panose="020B0604020202020204" pitchFamily="34" charset="0"/>
              </a:rPr>
              <a:t>1. The BSOG total used by DfT excludes payments to community transport </a:t>
            </a:r>
            <a:r>
              <a:rPr lang="en-US" sz="1200" dirty="0" err="1">
                <a:solidFill>
                  <a:schemeClr val="tx1">
                    <a:lumMod val="75000"/>
                    <a:lumOff val="25000"/>
                  </a:schemeClr>
                </a:solidFill>
                <a:latin typeface="Arial" panose="020B0604020202020204" pitchFamily="34" charset="0"/>
                <a:cs typeface="Arial" panose="020B0604020202020204" pitchFamily="34" charset="0"/>
              </a:rPr>
              <a:t>organisations</a:t>
            </a:r>
            <a:r>
              <a:rPr lang="en-US" sz="1200" dirty="0">
                <a:solidFill>
                  <a:schemeClr val="tx1">
                    <a:lumMod val="75000"/>
                    <a:lumOff val="25000"/>
                  </a:schemeClr>
                </a:solidFill>
                <a:latin typeface="Arial" panose="020B0604020202020204" pitchFamily="34" charset="0"/>
                <a:cs typeface="Arial" panose="020B0604020202020204" pitchFamily="34" charset="0"/>
              </a:rPr>
              <a:t>. However, LG Futures estimates that the value of these payments is only 2% of that paid to commercial operators between 2010/11 and 2018/19.</a:t>
            </a:r>
          </a:p>
        </p:txBody>
      </p:sp>
      <p:sp>
        <p:nvSpPr>
          <p:cNvPr id="9" name="Rectangle: Top Corners Rounded 8">
            <a:extLst>
              <a:ext uri="{FF2B5EF4-FFF2-40B4-BE49-F238E27FC236}">
                <a16:creationId xmlns:a16="http://schemas.microsoft.com/office/drawing/2014/main" id="{3A4D9236-9405-442B-9B37-160A7FA72A17}"/>
              </a:ext>
            </a:extLst>
          </p:cNvPr>
          <p:cNvSpPr/>
          <p:nvPr/>
        </p:nvSpPr>
        <p:spPr>
          <a:xfrm rot="16200000">
            <a:off x="635568" y="2019162"/>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US" sz="1400" dirty="0">
                <a:latin typeface="Arial" panose="020B0604020202020204" pitchFamily="34" charset="0"/>
                <a:cs typeface="Arial" panose="020B0604020202020204" pitchFamily="34" charset="0"/>
              </a:rPr>
              <a:t>Assumptions</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1313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4673074"/>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Assumptions</a:t>
            </a:r>
          </a:p>
          <a:p>
            <a:pPr>
              <a:spcBef>
                <a:spcPts val="1000"/>
              </a:spcBef>
              <a:spcAft>
                <a:spcPts val="600"/>
              </a:spcAft>
              <a:buClr>
                <a:srgbClr val="00B0F0"/>
              </a:buClr>
            </a:pPr>
            <a:r>
              <a:rPr lang="en-US" b="1" u="sng" dirty="0">
                <a:latin typeface="Arial" panose="020B0604020202020204" pitchFamily="34" charset="0"/>
                <a:cs typeface="Arial" panose="020B0604020202020204" pitchFamily="34" charset="0"/>
              </a:rPr>
              <a:t>Treatment of BSOG funding</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As explained in the ‘Resources’ section of this report, DfT’s measure of government support for buses assumes that authorities’ reported expenditure is </a:t>
            </a:r>
            <a:r>
              <a:rPr lang="en-US" i="1" dirty="0">
                <a:latin typeface="Arial" panose="020B0604020202020204" pitchFamily="34" charset="0"/>
                <a:cs typeface="Arial" panose="020B0604020202020204" pitchFamily="34" charset="0"/>
              </a:rPr>
              <a:t>net</a:t>
            </a:r>
            <a:r>
              <a:rPr lang="en-US" dirty="0">
                <a:latin typeface="Arial" panose="020B0604020202020204" pitchFamily="34" charset="0"/>
                <a:cs typeface="Arial" panose="020B0604020202020204" pitchFamily="34" charset="0"/>
              </a:rPr>
              <a:t> of BSOG funding. This avoids double counting this funding as both income and expenditure.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However, this assumption is inconsistent with MHCLG’s guidance in the Revenue Outturn forms, from which the expenditure data is sourced. The guidance specifies that grant income should </a:t>
            </a:r>
            <a:r>
              <a:rPr lang="en-US" i="1" dirty="0">
                <a:latin typeface="Arial" panose="020B0604020202020204" pitchFamily="34" charset="0"/>
                <a:cs typeface="Arial" panose="020B0604020202020204" pitchFamily="34" charset="0"/>
              </a:rPr>
              <a:t>not</a:t>
            </a:r>
            <a:r>
              <a:rPr lang="en-US" dirty="0">
                <a:latin typeface="Arial" panose="020B0604020202020204" pitchFamily="34" charset="0"/>
                <a:cs typeface="Arial" panose="020B0604020202020204" pitchFamily="34" charset="0"/>
              </a:rPr>
              <a:t> be netted off expenditure related to highways and transport.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It is therefore possible that </a:t>
            </a:r>
            <a:r>
              <a:rPr lang="en-US" dirty="0" err="1">
                <a:latin typeface="Arial" panose="020B0604020202020204" pitchFamily="34" charset="0"/>
                <a:cs typeface="Arial" panose="020B0604020202020204" pitchFamily="34" charset="0"/>
              </a:rPr>
              <a:t>DfT</a:t>
            </a:r>
            <a:r>
              <a:rPr lang="en-US" dirty="0">
                <a:latin typeface="Arial" panose="020B0604020202020204" pitchFamily="34" charset="0"/>
                <a:cs typeface="Arial" panose="020B0604020202020204" pitchFamily="34" charset="0"/>
              </a:rPr>
              <a:t> could be double counting BSOG funding in its measurement of government support for local buses. LG Futures was unable to rule this out, following correspondence with DfT statistical officers and through a review of available expenditure and grant data.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For this reason, the report presents figures both inclusive and exclusive of BSOG. </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35</a:t>
            </a:fld>
            <a:endParaRPr lang="en-GB" dirty="0"/>
          </a:p>
        </p:txBody>
      </p:sp>
      <p:sp>
        <p:nvSpPr>
          <p:cNvPr id="8" name="Rectangle 7">
            <a:extLst>
              <a:ext uri="{FF2B5EF4-FFF2-40B4-BE49-F238E27FC236}">
                <a16:creationId xmlns:a16="http://schemas.microsoft.com/office/drawing/2014/main" id="{81595B72-EEF5-4EF2-B549-BFBE96A5AD89}"/>
              </a:ext>
            </a:extLst>
          </p:cNvPr>
          <p:cNvSpPr/>
          <p:nvPr/>
        </p:nvSpPr>
        <p:spPr>
          <a:xfrm>
            <a:off x="0" y="1885361"/>
            <a:ext cx="1517568" cy="324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Top Corners Rounded 5">
            <a:extLst>
              <a:ext uri="{FF2B5EF4-FFF2-40B4-BE49-F238E27FC236}">
                <a16:creationId xmlns:a16="http://schemas.microsoft.com/office/drawing/2014/main" id="{C8302A48-C5DC-4B3F-8755-A20F0C4F31BD}"/>
              </a:ext>
            </a:extLst>
          </p:cNvPr>
          <p:cNvSpPr/>
          <p:nvPr/>
        </p:nvSpPr>
        <p:spPr>
          <a:xfrm rot="16200000">
            <a:off x="635568" y="2019162"/>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US" sz="1400" dirty="0">
                <a:latin typeface="Arial" panose="020B0604020202020204" pitchFamily="34" charset="0"/>
                <a:cs typeface="Arial" panose="020B0604020202020204" pitchFamily="34" charset="0"/>
              </a:rPr>
              <a:t>Assumptions</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417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5062924"/>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Assumptions</a:t>
            </a:r>
          </a:p>
          <a:p>
            <a:pPr>
              <a:spcBef>
                <a:spcPts val="1000"/>
              </a:spcBef>
              <a:spcAft>
                <a:spcPts val="600"/>
              </a:spcAft>
              <a:buClr>
                <a:srgbClr val="00B0F0"/>
              </a:buClr>
            </a:pPr>
            <a:r>
              <a:rPr lang="en-US" b="1" u="sng" dirty="0">
                <a:latin typeface="Arial" panose="020B0604020202020204" pitchFamily="34" charset="0"/>
                <a:cs typeface="Arial" panose="020B0604020202020204" pitchFamily="34" charset="0"/>
              </a:rPr>
              <a:t>Apportioning grants and expenditure to individual authorities</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The third set of assumptions relate to how BSOG funding and concessionary travel expenditure is apportioned to the local authority level.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A limitation of DfT’s figures is that they are only published at the national level. Only the component ‘net public transport support’ is available at the local authority level. For the other two components – concessionary travel and BSOG – it was necessary to make assumptions to apportion these to the individual authority level, and hence to calculate the total for CCN authorities.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Given these assumptions, the values presented in this report should be considered as </a:t>
            </a:r>
            <a:r>
              <a:rPr lang="en-US" b="1" dirty="0">
                <a:latin typeface="Arial" panose="020B0604020202020204" pitchFamily="34" charset="0"/>
                <a:cs typeface="Arial" panose="020B0604020202020204" pitchFamily="34" charset="0"/>
              </a:rPr>
              <a:t>estimates</a:t>
            </a:r>
            <a:r>
              <a:rPr lang="en-US" dirty="0">
                <a:latin typeface="Arial" panose="020B0604020202020204" pitchFamily="34" charset="0"/>
                <a:cs typeface="Arial" panose="020B0604020202020204" pitchFamily="34" charset="0"/>
              </a:rPr>
              <a:t> only.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The assumptions used to apportion expenditure/funding to the local authority level, for concessionary travel and BSOG, is described in the following slides. </a:t>
            </a:r>
          </a:p>
          <a:p>
            <a:pPr marL="285750" indent="-285750">
              <a:spcBef>
                <a:spcPts val="1000"/>
              </a:spcBef>
              <a:spcAft>
                <a:spcPts val="600"/>
              </a:spcAft>
              <a:buClr>
                <a:srgbClr val="00B0F0"/>
              </a:buClr>
              <a:buFont typeface="Wingdings" panose="05000000000000000000" pitchFamily="2" charset="2"/>
              <a:buChar char="§"/>
            </a:pPr>
            <a:endParaRPr lang="en-US" baseline="300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36</a:t>
            </a:fld>
            <a:endParaRPr lang="en-GB" dirty="0"/>
          </a:p>
        </p:txBody>
      </p:sp>
      <p:sp>
        <p:nvSpPr>
          <p:cNvPr id="8" name="Rectangle 7">
            <a:extLst>
              <a:ext uri="{FF2B5EF4-FFF2-40B4-BE49-F238E27FC236}">
                <a16:creationId xmlns:a16="http://schemas.microsoft.com/office/drawing/2014/main" id="{81595B72-EEF5-4EF2-B549-BFBE96A5AD89}"/>
              </a:ext>
            </a:extLst>
          </p:cNvPr>
          <p:cNvSpPr/>
          <p:nvPr/>
        </p:nvSpPr>
        <p:spPr>
          <a:xfrm>
            <a:off x="0" y="1885361"/>
            <a:ext cx="1517568" cy="324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Top Corners Rounded 5">
            <a:extLst>
              <a:ext uri="{FF2B5EF4-FFF2-40B4-BE49-F238E27FC236}">
                <a16:creationId xmlns:a16="http://schemas.microsoft.com/office/drawing/2014/main" id="{61FD9A4E-C5B0-40A4-837D-1CB13539A190}"/>
              </a:ext>
            </a:extLst>
          </p:cNvPr>
          <p:cNvSpPr/>
          <p:nvPr/>
        </p:nvSpPr>
        <p:spPr>
          <a:xfrm rot="16200000">
            <a:off x="635568" y="2019162"/>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US" sz="1400" dirty="0">
                <a:latin typeface="Arial" panose="020B0604020202020204" pitchFamily="34" charset="0"/>
                <a:cs typeface="Arial" panose="020B0604020202020204" pitchFamily="34" charset="0"/>
              </a:rPr>
              <a:t>Assumptions</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26372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4673074"/>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Assumptions</a:t>
            </a:r>
          </a:p>
          <a:p>
            <a:pPr>
              <a:spcBef>
                <a:spcPts val="1000"/>
              </a:spcBef>
              <a:spcAft>
                <a:spcPts val="600"/>
              </a:spcAft>
              <a:buClr>
                <a:srgbClr val="00B0F0"/>
              </a:buClr>
            </a:pP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i</a:t>
            </a:r>
            <a:r>
              <a:rPr lang="en-US" b="1" dirty="0">
                <a:latin typeface="Arial" panose="020B0604020202020204" pitchFamily="34" charset="0"/>
                <a:cs typeface="Arial" panose="020B0604020202020204" pitchFamily="34" charset="0"/>
              </a:rPr>
              <a:t>) Apportioning concessionary travel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DfT’s measurement of government support includes concessionary travel. The national totals published by DfT exclude certain elements, including the London Underground, Mersey Ferries and Rail, and West Yorkshire PTE Rail and Light Rail Systems.</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To estimate these values at the local authority level, LG Futures used the figures published for individual authorities and combined authorities in the Revenue Outturn form.</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The Revenue Outturn figures were scaled to the totals published by DfT. The totals published by DfT related to (1) London, (2) ‘metropolitan areas’, a grouping of six combined authorities, and (3) all other local authorities in England. In other words, expenditure for individual authorities or combined authorities (as published in the Revenue Outturn) was scaled at one of three different rates, depending on which of these groups they belong to. </a:t>
            </a:r>
          </a:p>
          <a:p>
            <a:pPr>
              <a:spcBef>
                <a:spcPts val="1000"/>
              </a:spcBef>
              <a:spcAft>
                <a:spcPts val="600"/>
              </a:spcAft>
              <a:buClr>
                <a:srgbClr val="00B0F0"/>
              </a:buClr>
            </a:pPr>
            <a:endParaRPr lang="en-US"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37</a:t>
            </a:fld>
            <a:endParaRPr lang="en-GB" dirty="0"/>
          </a:p>
        </p:txBody>
      </p:sp>
      <p:sp>
        <p:nvSpPr>
          <p:cNvPr id="8" name="Rectangle 7">
            <a:extLst>
              <a:ext uri="{FF2B5EF4-FFF2-40B4-BE49-F238E27FC236}">
                <a16:creationId xmlns:a16="http://schemas.microsoft.com/office/drawing/2014/main" id="{81595B72-EEF5-4EF2-B549-BFBE96A5AD89}"/>
              </a:ext>
            </a:extLst>
          </p:cNvPr>
          <p:cNvSpPr/>
          <p:nvPr/>
        </p:nvSpPr>
        <p:spPr>
          <a:xfrm>
            <a:off x="0" y="1885361"/>
            <a:ext cx="1517568" cy="324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Top Corners Rounded 5">
            <a:extLst>
              <a:ext uri="{FF2B5EF4-FFF2-40B4-BE49-F238E27FC236}">
                <a16:creationId xmlns:a16="http://schemas.microsoft.com/office/drawing/2014/main" id="{F0A1D531-AAF1-43B1-B9BA-6E99E6892C60}"/>
              </a:ext>
            </a:extLst>
          </p:cNvPr>
          <p:cNvSpPr/>
          <p:nvPr/>
        </p:nvSpPr>
        <p:spPr>
          <a:xfrm rot="16200000">
            <a:off x="635568" y="2019162"/>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US" sz="1400" dirty="0">
                <a:latin typeface="Arial" panose="020B0604020202020204" pitchFamily="34" charset="0"/>
                <a:cs typeface="Arial" panose="020B0604020202020204" pitchFamily="34" charset="0"/>
              </a:rPr>
              <a:t>Assumptions</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896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4396075"/>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Assumptions</a:t>
            </a:r>
          </a:p>
          <a:p>
            <a:pPr>
              <a:spcBef>
                <a:spcPts val="1000"/>
              </a:spcBef>
              <a:spcAft>
                <a:spcPts val="600"/>
              </a:spcAft>
              <a:buClr>
                <a:srgbClr val="00B0F0"/>
              </a:buClr>
            </a:pPr>
            <a:r>
              <a:rPr lang="en-US" b="1" dirty="0">
                <a:latin typeface="Arial" panose="020B0604020202020204" pitchFamily="34" charset="0"/>
                <a:cs typeface="Arial" panose="020B0604020202020204" pitchFamily="34" charset="0"/>
              </a:rPr>
              <a:t>(ii) Apportioning Bus Service Operators Grant (BSOG)</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BSOG is a subsidy provided by central government to operators of local bus services.</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As part of its measurement of government support for buses, DfT only published BSOG totals at the national level. It also publishes totals for the three major groups (London, ‘metropolitan areas’ and non-metropolitan areas), but these are estimated by distributing the national total based on reported bus mileage.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LG Futures has further apportioned these group totals to the individual authority level using a similar method to DfT. This was based on bus mileage for each individual authority in 2018/19 (the only year for which data was available).</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Given these assumptions, estimates of BSOG at the local authority level are likely to be the least robust of the three components of government support discussed here. </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38</a:t>
            </a:fld>
            <a:endParaRPr lang="en-GB" dirty="0"/>
          </a:p>
        </p:txBody>
      </p:sp>
      <p:sp>
        <p:nvSpPr>
          <p:cNvPr id="8" name="Rectangle 7">
            <a:extLst>
              <a:ext uri="{FF2B5EF4-FFF2-40B4-BE49-F238E27FC236}">
                <a16:creationId xmlns:a16="http://schemas.microsoft.com/office/drawing/2014/main" id="{81595B72-EEF5-4EF2-B549-BFBE96A5AD89}"/>
              </a:ext>
            </a:extLst>
          </p:cNvPr>
          <p:cNvSpPr/>
          <p:nvPr/>
        </p:nvSpPr>
        <p:spPr>
          <a:xfrm>
            <a:off x="0" y="1885361"/>
            <a:ext cx="1517568" cy="324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Top Corners Rounded 5">
            <a:extLst>
              <a:ext uri="{FF2B5EF4-FFF2-40B4-BE49-F238E27FC236}">
                <a16:creationId xmlns:a16="http://schemas.microsoft.com/office/drawing/2014/main" id="{4BCD41B6-0450-470D-8214-40CFCF9289D9}"/>
              </a:ext>
            </a:extLst>
          </p:cNvPr>
          <p:cNvSpPr/>
          <p:nvPr/>
        </p:nvSpPr>
        <p:spPr>
          <a:xfrm rot="16200000">
            <a:off x="635568" y="2019162"/>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US" sz="1400" dirty="0">
                <a:latin typeface="Arial" panose="020B0604020202020204" pitchFamily="34" charset="0"/>
                <a:cs typeface="Arial" panose="020B0604020202020204" pitchFamily="34" charset="0"/>
              </a:rPr>
              <a:t>Assumptions</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23891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5432256"/>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Assumptions</a:t>
            </a:r>
          </a:p>
          <a:p>
            <a:pPr>
              <a:spcBef>
                <a:spcPts val="1000"/>
              </a:spcBef>
              <a:spcAft>
                <a:spcPts val="600"/>
              </a:spcAft>
              <a:buClr>
                <a:srgbClr val="00B0F0"/>
              </a:buClr>
            </a:pPr>
            <a:r>
              <a:rPr lang="en-US" b="1" u="sng" dirty="0">
                <a:latin typeface="Arial" panose="020B0604020202020204" pitchFamily="34" charset="0"/>
                <a:cs typeface="Arial" panose="020B0604020202020204" pitchFamily="34" charset="0"/>
              </a:rPr>
              <a:t>Durham and Northumberland</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An additional step was required to estimate expenditure on net public transport support for Durham and Northumberland (both CCN members).</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These authorities are now part of ‘The Durham, Gateshead, Newcastle, North Tyneside, Northumberland, South Tyneside and Sunderland Combined Authority’.</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DfT reported expenditure on ‘net public transport support’ for Durham, Northumberland and the combined authority, for each year from 2009/10 and 2018/19. It is unclear how much expenditure, if any, was being carried out by the combined authority on behalf of Durham and Northumberland.</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To ensure consistency, LG Futures aggregated all the expenditure of the combined authority and its members in each year. The total expenditure was then distributed to each member authority based on its relative population size.</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Durham and Northumberland are the only CCN authorities for whom these estimates were necessary. </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39</a:t>
            </a:fld>
            <a:endParaRPr lang="en-GB" dirty="0"/>
          </a:p>
        </p:txBody>
      </p:sp>
      <p:sp>
        <p:nvSpPr>
          <p:cNvPr id="8" name="Rectangle 7">
            <a:extLst>
              <a:ext uri="{FF2B5EF4-FFF2-40B4-BE49-F238E27FC236}">
                <a16:creationId xmlns:a16="http://schemas.microsoft.com/office/drawing/2014/main" id="{81595B72-EEF5-4EF2-B549-BFBE96A5AD89}"/>
              </a:ext>
            </a:extLst>
          </p:cNvPr>
          <p:cNvSpPr/>
          <p:nvPr/>
        </p:nvSpPr>
        <p:spPr>
          <a:xfrm>
            <a:off x="0" y="1885361"/>
            <a:ext cx="1517568" cy="324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Top Corners Rounded 5">
            <a:extLst>
              <a:ext uri="{FF2B5EF4-FFF2-40B4-BE49-F238E27FC236}">
                <a16:creationId xmlns:a16="http://schemas.microsoft.com/office/drawing/2014/main" id="{493B5E70-6D88-4038-87A6-F47D0000F55C}"/>
              </a:ext>
            </a:extLst>
          </p:cNvPr>
          <p:cNvSpPr/>
          <p:nvPr/>
        </p:nvSpPr>
        <p:spPr>
          <a:xfrm rot="16200000">
            <a:off x="635568" y="2019162"/>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US" sz="1400" dirty="0">
                <a:latin typeface="Arial" panose="020B0604020202020204" pitchFamily="34" charset="0"/>
                <a:cs typeface="Arial" panose="020B0604020202020204" pitchFamily="34" charset="0"/>
              </a:rPr>
              <a:t>Assumptions</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2662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Top Corners Rounded 4">
            <a:extLst>
              <a:ext uri="{FF2B5EF4-FFF2-40B4-BE49-F238E27FC236}">
                <a16:creationId xmlns:a16="http://schemas.microsoft.com/office/drawing/2014/main" id="{C6E45496-8D86-4880-A5C0-F5E50854ECA8}"/>
              </a:ext>
            </a:extLst>
          </p:cNvPr>
          <p:cNvSpPr/>
          <p:nvPr/>
        </p:nvSpPr>
        <p:spPr>
          <a:xfrm rot="16200000">
            <a:off x="635568" y="-52817"/>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Key points</a:t>
            </a:r>
          </a:p>
        </p:txBody>
      </p:sp>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5637441"/>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Key points</a:t>
            </a:r>
          </a:p>
          <a:p>
            <a:pPr marL="285750" indent="-285750">
              <a:spcBef>
                <a:spcPts val="1000"/>
              </a:spcBef>
              <a:spcAft>
                <a:spcPts val="600"/>
              </a:spcAft>
              <a:buClr>
                <a:srgbClr val="00B0F0"/>
              </a:buClr>
              <a:buFont typeface="Wingdings" panose="05000000000000000000" pitchFamily="2" charset="2"/>
              <a:buChar char="§"/>
            </a:pPr>
            <a:r>
              <a:rPr lang="en-US" b="1" dirty="0">
                <a:latin typeface="Arial" panose="020B0604020202020204" pitchFamily="34" charset="0"/>
                <a:cs typeface="Arial" panose="020B0604020202020204" pitchFamily="34" charset="0"/>
              </a:rPr>
              <a:t>Including BSOG</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 estimated budget gap for CCN authorities in 2018/19 was 33.4% of initial spending (or £222.2m). This translates to a gap of 45.0% after adjusting for inflation.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This budget gap was significantly larger than for other unitaries &amp; metropolitan districts (35.1% after inflation), but comparable to that of London (43.8%).</a:t>
            </a:r>
          </a:p>
          <a:p>
            <a:pPr marL="285750" indent="-285750">
              <a:spcBef>
                <a:spcPts val="1000"/>
              </a:spcBef>
              <a:spcAft>
                <a:spcPts val="600"/>
              </a:spcAft>
              <a:buClr>
                <a:srgbClr val="00B0F0"/>
              </a:buClr>
              <a:buFont typeface="Wingdings" panose="05000000000000000000" pitchFamily="2" charset="2"/>
              <a:buChar char="§"/>
            </a:pPr>
            <a:r>
              <a:rPr lang="en-US" b="1" dirty="0">
                <a:latin typeface="Arial" panose="020B0604020202020204" pitchFamily="34" charset="0"/>
                <a:cs typeface="Arial" panose="020B0604020202020204" pitchFamily="34" charset="0"/>
              </a:rPr>
              <a:t>Excluding BSOG</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 estimated budget gap for CCN authorities was 34.9% of initial spending levels (or £182.3m). This translates to a gap of 46.6% after inflation.</a:t>
            </a:r>
            <a:r>
              <a:rPr lang="en-US" i="1" u="sng" dirty="0">
                <a:latin typeface="Arial" panose="020B0604020202020204" pitchFamily="34" charset="0"/>
                <a:cs typeface="Arial" panose="020B0604020202020204" pitchFamily="34" charset="0"/>
              </a:rPr>
              <a:t>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This budget gap was significantly larger than for other unitaries &amp; metropolitan districts (33.8% after inflation) and London (35.0%).  </a:t>
            </a:r>
            <a:endParaRPr lang="en-US" i="1" dirty="0">
              <a:latin typeface="Arial" panose="020B0604020202020204" pitchFamily="34" charset="0"/>
              <a:cs typeface="Arial" panose="020B0604020202020204" pitchFamily="34" charset="0"/>
            </a:endParaRPr>
          </a:p>
          <a:p>
            <a:pPr>
              <a:spcBef>
                <a:spcPts val="1000"/>
              </a:spcBef>
              <a:spcAft>
                <a:spcPts val="600"/>
              </a:spcAft>
              <a:buClr>
                <a:srgbClr val="00B0F0"/>
              </a:buClr>
            </a:pPr>
            <a:r>
              <a:rPr lang="en-US" b="1" u="sng" dirty="0">
                <a:latin typeface="Arial" panose="020B0604020202020204" pitchFamily="34" charset="0"/>
                <a:cs typeface="Arial" panose="020B0604020202020204" pitchFamily="34" charset="0"/>
              </a:rPr>
              <a:t>Service delivery</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Since 2009/10, the number of passenger journeys has fallen more sharply among CCN authorities than elsewhere. CCN saw a 12.1% reduction in journeys, compared with reductions of 10.0% for other </a:t>
            </a:r>
            <a:r>
              <a:rPr lang="en-US" dirty="0" err="1">
                <a:latin typeface="Arial" panose="020B0604020202020204" pitchFamily="34" charset="0"/>
                <a:cs typeface="Arial" panose="020B0604020202020204" pitchFamily="34" charset="0"/>
              </a:rPr>
              <a:t>unitaries</a:t>
            </a:r>
            <a:r>
              <a:rPr lang="en-US" dirty="0">
                <a:latin typeface="Arial" panose="020B0604020202020204" pitchFamily="34" charset="0"/>
                <a:cs typeface="Arial" panose="020B0604020202020204" pitchFamily="34" charset="0"/>
              </a:rPr>
              <a:t> &amp; metropolitan districts and 1.8% in London.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On a per capita basis, the number of journeys fell by 17.3% among CCN authorities, compared to 15.5% for other unitaries &amp; metropolitan districts and 12.4% for London. </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4</a:t>
            </a:fld>
            <a:endParaRPr lang="en-GB" dirty="0"/>
          </a:p>
        </p:txBody>
      </p:sp>
    </p:spTree>
    <p:extLst>
      <p:ext uri="{BB962C8B-B14F-4D97-AF65-F5344CB8AC3E}">
        <p14:creationId xmlns:p14="http://schemas.microsoft.com/office/powerpoint/2010/main" val="2625489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Top Corners Rounded 4">
            <a:extLst>
              <a:ext uri="{FF2B5EF4-FFF2-40B4-BE49-F238E27FC236}">
                <a16:creationId xmlns:a16="http://schemas.microsoft.com/office/drawing/2014/main" id="{C6E45496-8D86-4880-A5C0-F5E50854ECA8}"/>
              </a:ext>
            </a:extLst>
          </p:cNvPr>
          <p:cNvSpPr/>
          <p:nvPr/>
        </p:nvSpPr>
        <p:spPr>
          <a:xfrm rot="16200000">
            <a:off x="635568" y="-52817"/>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Key points</a:t>
            </a:r>
          </a:p>
        </p:txBody>
      </p:sp>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3708708"/>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Key points</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Journey time statistics (2017 data) show that accessibility for residents in CCN authorities remains lower than elsewhere. The percentage of residents who could access key services within 30 minutes, by public transport or walking, was lower on average among CCN authorities than other unitaries &amp; metropolitan districts and lower than London.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Compared to other areas, accessibility for CCN residents was lower for all 10 service categories considered by DfT. The relative lack of accessibility was greatest for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employment </a:t>
            </a:r>
            <a:r>
              <a:rPr lang="en-US" dirty="0" err="1">
                <a:latin typeface="Arial" panose="020B0604020202020204" pitchFamily="34" charset="0"/>
                <a:cs typeface="Arial" panose="020B0604020202020204" pitchFamily="34" charset="0"/>
              </a:rPr>
              <a:t>centres</a:t>
            </a:r>
            <a:r>
              <a:rPr lang="en-US" dirty="0">
                <a:latin typeface="Arial" panose="020B0604020202020204" pitchFamily="34" charset="0"/>
                <a:cs typeface="Arial" panose="020B0604020202020204" pitchFamily="34" charset="0"/>
              </a:rPr>
              <a:t> with 5,000+ jobs, (ii) hospitals, (iii) further education, (iv) town </a:t>
            </a:r>
            <a:r>
              <a:rPr lang="en-US" dirty="0" err="1">
                <a:latin typeface="Arial" panose="020B0604020202020204" pitchFamily="34" charset="0"/>
                <a:cs typeface="Arial" panose="020B0604020202020204" pitchFamily="34" charset="0"/>
              </a:rPr>
              <a:t>centres</a:t>
            </a:r>
            <a:r>
              <a:rPr lang="en-US" dirty="0">
                <a:latin typeface="Arial" panose="020B0604020202020204" pitchFamily="34" charset="0"/>
                <a:cs typeface="Arial" panose="020B0604020202020204" pitchFamily="34" charset="0"/>
              </a:rPr>
              <a:t>, and (v) secondary schools.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This suggests that residents in CCN authorities may be at a greater risk of economic and social exclusion due to a lack of public transport. </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5</a:t>
            </a:fld>
            <a:endParaRPr lang="en-GB" dirty="0"/>
          </a:p>
        </p:txBody>
      </p:sp>
    </p:spTree>
    <p:extLst>
      <p:ext uri="{BB962C8B-B14F-4D97-AF65-F5344CB8AC3E}">
        <p14:creationId xmlns:p14="http://schemas.microsoft.com/office/powerpoint/2010/main" val="1618155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Top Corners Rounded 4">
            <a:extLst>
              <a:ext uri="{FF2B5EF4-FFF2-40B4-BE49-F238E27FC236}">
                <a16:creationId xmlns:a16="http://schemas.microsoft.com/office/drawing/2014/main" id="{C6E45496-8D86-4880-A5C0-F5E50854ECA8}"/>
              </a:ext>
            </a:extLst>
          </p:cNvPr>
          <p:cNvSpPr/>
          <p:nvPr/>
        </p:nvSpPr>
        <p:spPr>
          <a:xfrm rot="16200000">
            <a:off x="635568" y="292417"/>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Resources</a:t>
            </a:r>
          </a:p>
        </p:txBody>
      </p:sp>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4878259"/>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Resources</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This section presents estimates of the change in central and local government support for buses between 2009/10 and 2018/19.</a:t>
            </a:r>
          </a:p>
          <a:p>
            <a:pPr>
              <a:spcBef>
                <a:spcPts val="1000"/>
              </a:spcBef>
              <a:spcAft>
                <a:spcPts val="600"/>
              </a:spcAft>
              <a:buClr>
                <a:srgbClr val="00B0F0"/>
              </a:buClr>
            </a:pPr>
            <a:r>
              <a:rPr lang="en-US" b="1" u="sng" dirty="0">
                <a:latin typeface="Arial" panose="020B0604020202020204" pitchFamily="34" charset="0"/>
                <a:cs typeface="Arial" panose="020B0604020202020204" pitchFamily="34" charset="0"/>
              </a:rPr>
              <a:t>Measurement used</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LG Futures identified that it is not possible to estimate the level of funding that currently exists for bus services.</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This is because a large share of funding for bus services is allocated via the Settlement Funding Assessment (SFA). It is not possible to separately identify the share of this funding that was originally allocated for public transport support for buses, as the relevant needs assessment formula covered a range of local services.</a:t>
            </a:r>
            <a:r>
              <a:rPr lang="en-US" baseline="30000"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Instead, LG Futures has used a measure of both spending and grants. A key assumption is that  changes in these resources would reflect changes in the funding available to local authorities. </a:t>
            </a:r>
          </a:p>
          <a:p>
            <a:pPr marL="285750" indent="-285750">
              <a:spcBef>
                <a:spcPts val="1000"/>
              </a:spcBef>
              <a:spcAft>
                <a:spcPts val="600"/>
              </a:spcAft>
              <a:buClr>
                <a:srgbClr val="00B0F0"/>
              </a:buClr>
              <a:buFont typeface="Wingdings" panose="05000000000000000000" pitchFamily="2" charset="2"/>
              <a:buChar char="§"/>
            </a:pPr>
            <a:endParaRPr lang="en-US"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6</a:t>
            </a:fld>
            <a:endParaRPr lang="en-GB" dirty="0"/>
          </a:p>
        </p:txBody>
      </p:sp>
      <p:sp>
        <p:nvSpPr>
          <p:cNvPr id="6" name="TextBox 5">
            <a:extLst>
              <a:ext uri="{FF2B5EF4-FFF2-40B4-BE49-F238E27FC236}">
                <a16:creationId xmlns:a16="http://schemas.microsoft.com/office/drawing/2014/main" id="{EBEAE3B8-9D59-47DA-B52C-D93FFE61C708}"/>
              </a:ext>
            </a:extLst>
          </p:cNvPr>
          <p:cNvSpPr txBox="1"/>
          <p:nvPr/>
        </p:nvSpPr>
        <p:spPr>
          <a:xfrm>
            <a:off x="1653309" y="6259810"/>
            <a:ext cx="9263508" cy="461665"/>
          </a:xfrm>
          <a:prstGeom prst="rect">
            <a:avLst/>
          </a:prstGeom>
          <a:noFill/>
        </p:spPr>
        <p:txBody>
          <a:bodyPr wrap="square" rtlCol="0">
            <a:spAutoFit/>
          </a:bodyPr>
          <a:lstStyle/>
          <a:p>
            <a:r>
              <a:rPr lang="en-US" sz="1200" dirty="0">
                <a:solidFill>
                  <a:schemeClr val="tx1">
                    <a:lumMod val="75000"/>
                    <a:lumOff val="25000"/>
                  </a:schemeClr>
                </a:solidFill>
                <a:latin typeface="Arial" panose="020B0604020202020204" pitchFamily="34" charset="0"/>
                <a:cs typeface="Arial" panose="020B0604020202020204" pitchFamily="34" charset="0"/>
              </a:rPr>
              <a:t>1. ‘Public transport for buses’ was covered by the Relative Needs Formula for upper-tier Environmental, Protective and Cultural Services (EPCS). This formula covered a range services and used generic cost drivers, rather than those specific to bus services.</a:t>
            </a:r>
          </a:p>
        </p:txBody>
      </p:sp>
    </p:spTree>
    <p:extLst>
      <p:ext uri="{BB962C8B-B14F-4D97-AF65-F5344CB8AC3E}">
        <p14:creationId xmlns:p14="http://schemas.microsoft.com/office/powerpoint/2010/main" val="325504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5155257"/>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Resources</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LG Futures’ starting point was official statistics published by the Department for Transport (DfT).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DfT publishes national totals for ‘central and local government support for bus services’.</a:t>
            </a:r>
            <a:r>
              <a:rPr lang="en-US" baseline="30000"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 This consists of three components:</a:t>
            </a:r>
          </a:p>
          <a:p>
            <a:pPr lvl="1">
              <a:spcBef>
                <a:spcPts val="1000"/>
              </a:spcBef>
              <a:spcAft>
                <a:spcPts val="600"/>
              </a:spcAft>
              <a:buClr>
                <a:srgbClr val="00B0F0"/>
              </a:buClr>
            </a:pPr>
            <a:r>
              <a:rPr lang="en-US" b="1" dirty="0">
                <a:latin typeface="Arial" panose="020B0604020202020204" pitchFamily="34" charset="0"/>
                <a:cs typeface="Arial" panose="020B0604020202020204" pitchFamily="34" charset="0"/>
              </a:rPr>
              <a:t>1. Net public transport support</a:t>
            </a:r>
            <a:r>
              <a:rPr lang="en-US" dirty="0">
                <a:latin typeface="Arial" panose="020B0604020202020204" pitchFamily="34" charset="0"/>
                <a:cs typeface="Arial" panose="020B0604020202020204" pitchFamily="34" charset="0"/>
              </a:rPr>
              <a:t>. This is net expenditure that appears in the Revenue Outturn forms (RO2) under the line ‘Support to operators – bus services’.</a:t>
            </a:r>
          </a:p>
          <a:p>
            <a:pPr lvl="1">
              <a:spcBef>
                <a:spcPts val="1000"/>
              </a:spcBef>
              <a:spcAft>
                <a:spcPts val="600"/>
              </a:spcAft>
              <a:buClr>
                <a:srgbClr val="00B0F0"/>
              </a:buClr>
            </a:pPr>
            <a:r>
              <a:rPr lang="en-US" b="1" dirty="0">
                <a:latin typeface="Arial" panose="020B0604020202020204" pitchFamily="34" charset="0"/>
                <a:cs typeface="Arial" panose="020B0604020202020204" pitchFamily="34" charset="0"/>
              </a:rPr>
              <a:t>2. Bus Service Operators Grant (BSOG). </a:t>
            </a:r>
            <a:r>
              <a:rPr lang="en-US" dirty="0">
                <a:latin typeface="Arial" panose="020B0604020202020204" pitchFamily="34" charset="0"/>
                <a:cs typeface="Arial" panose="020B0604020202020204" pitchFamily="34" charset="0"/>
              </a:rPr>
              <a:t>This is a grant paid by central government to local authorities and commercial operators.</a:t>
            </a:r>
            <a:r>
              <a:rPr lang="en-US" baseline="30000" dirty="0">
                <a:latin typeface="Arial" panose="020B0604020202020204" pitchFamily="34" charset="0"/>
                <a:cs typeface="Arial" panose="020B0604020202020204" pitchFamily="34" charset="0"/>
              </a:rPr>
              <a:t>2</a:t>
            </a:r>
            <a:endParaRPr lang="en-US" dirty="0">
              <a:latin typeface="Arial" panose="020B0604020202020204" pitchFamily="34" charset="0"/>
              <a:cs typeface="Arial" panose="020B0604020202020204" pitchFamily="34" charset="0"/>
            </a:endParaRPr>
          </a:p>
          <a:p>
            <a:pPr lvl="1">
              <a:spcBef>
                <a:spcPts val="1000"/>
              </a:spcBef>
              <a:spcAft>
                <a:spcPts val="600"/>
              </a:spcAft>
              <a:buClr>
                <a:srgbClr val="00B0F0"/>
              </a:buClr>
            </a:pPr>
            <a:r>
              <a:rPr lang="en-US" b="1" dirty="0">
                <a:latin typeface="Arial" panose="020B0604020202020204" pitchFamily="34" charset="0"/>
                <a:cs typeface="Arial" panose="020B0604020202020204" pitchFamily="34" charset="0"/>
              </a:rPr>
              <a:t>3. Concessionary travel</a:t>
            </a:r>
            <a:r>
              <a:rPr lang="en-US" dirty="0">
                <a:latin typeface="Arial" panose="020B0604020202020204" pitchFamily="34" charset="0"/>
                <a:cs typeface="Arial" panose="020B0604020202020204" pitchFamily="34" charset="0"/>
              </a:rPr>
              <a:t>. Net expenditure on statutory and discretionary concessionary fares, excluding certain elements (such as the London Underground).</a:t>
            </a:r>
          </a:p>
          <a:p>
            <a:pPr marL="285750" lvl="1"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DfT only publishes national or regional totals for concessionary travel and BSOG. It was therefore necessary for LG Futures to apportion these totals to the local authority level. This required a number of assumptions, which are explained in the final section of this report. Given these assumptions, the results presented here should be viewed as estimates only. </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7</a:t>
            </a:fld>
            <a:endParaRPr lang="en-GB" dirty="0"/>
          </a:p>
        </p:txBody>
      </p:sp>
      <p:sp>
        <p:nvSpPr>
          <p:cNvPr id="8" name="Rectangle: Top Corners Rounded 7">
            <a:extLst>
              <a:ext uri="{FF2B5EF4-FFF2-40B4-BE49-F238E27FC236}">
                <a16:creationId xmlns:a16="http://schemas.microsoft.com/office/drawing/2014/main" id="{D415B886-1DA0-469C-A09D-2F953DC1B8C3}"/>
              </a:ext>
            </a:extLst>
          </p:cNvPr>
          <p:cNvSpPr/>
          <p:nvPr/>
        </p:nvSpPr>
        <p:spPr>
          <a:xfrm rot="16200000">
            <a:off x="635568" y="292417"/>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Resources</a:t>
            </a:r>
          </a:p>
        </p:txBody>
      </p:sp>
      <p:sp>
        <p:nvSpPr>
          <p:cNvPr id="9" name="TextBox 8">
            <a:extLst>
              <a:ext uri="{FF2B5EF4-FFF2-40B4-BE49-F238E27FC236}">
                <a16:creationId xmlns:a16="http://schemas.microsoft.com/office/drawing/2014/main" id="{BA149EF0-2823-42FE-B2F4-0508840B60D3}"/>
              </a:ext>
            </a:extLst>
          </p:cNvPr>
          <p:cNvSpPr txBox="1"/>
          <p:nvPr/>
        </p:nvSpPr>
        <p:spPr>
          <a:xfrm>
            <a:off x="1653309" y="6125517"/>
            <a:ext cx="9263508" cy="646331"/>
          </a:xfrm>
          <a:prstGeom prst="rect">
            <a:avLst/>
          </a:prstGeom>
          <a:noFill/>
        </p:spPr>
        <p:txBody>
          <a:bodyPr wrap="square" rtlCol="0">
            <a:spAutoFit/>
          </a:bodyPr>
          <a:lstStyle/>
          <a:p>
            <a:r>
              <a:rPr lang="en-US" sz="1200" dirty="0">
                <a:solidFill>
                  <a:schemeClr val="tx1">
                    <a:lumMod val="75000"/>
                    <a:lumOff val="25000"/>
                  </a:schemeClr>
                </a:solidFill>
                <a:latin typeface="Arial" panose="020B0604020202020204" pitchFamily="34" charset="0"/>
                <a:cs typeface="Arial" panose="020B0604020202020204" pitchFamily="34" charset="0"/>
              </a:rPr>
              <a:t>1. </a:t>
            </a:r>
            <a:r>
              <a:rPr lang="en-GB" sz="1200" dirty="0">
                <a:latin typeface="Arial" panose="020B0604020202020204" pitchFamily="34" charset="0"/>
                <a:cs typeface="Arial" panose="020B0604020202020204" pitchFamily="34" charset="0"/>
                <a:hlinkClick r:id="rId2"/>
              </a:rPr>
              <a:t>https://www.gov.uk/government/statistical-data-sets/bus05-subsidies-and-concessions</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a:p>
            <a:r>
              <a:rPr lang="en-US" sz="1200" dirty="0">
                <a:solidFill>
                  <a:schemeClr val="tx1">
                    <a:lumMod val="75000"/>
                    <a:lumOff val="25000"/>
                  </a:schemeClr>
                </a:solidFill>
                <a:latin typeface="Arial" panose="020B0604020202020204" pitchFamily="34" charset="0"/>
                <a:cs typeface="Arial" panose="020B0604020202020204" pitchFamily="34" charset="0"/>
              </a:rPr>
              <a:t>2. The BSOG total used by DfT excludes payments to community transport </a:t>
            </a:r>
            <a:r>
              <a:rPr lang="en-US" sz="1200" dirty="0" err="1">
                <a:solidFill>
                  <a:schemeClr val="tx1">
                    <a:lumMod val="75000"/>
                    <a:lumOff val="25000"/>
                  </a:schemeClr>
                </a:solidFill>
                <a:latin typeface="Arial" panose="020B0604020202020204" pitchFamily="34" charset="0"/>
                <a:cs typeface="Arial" panose="020B0604020202020204" pitchFamily="34" charset="0"/>
              </a:rPr>
              <a:t>organisations</a:t>
            </a:r>
            <a:r>
              <a:rPr lang="en-US" sz="1200" dirty="0">
                <a:solidFill>
                  <a:schemeClr val="tx1">
                    <a:lumMod val="75000"/>
                    <a:lumOff val="25000"/>
                  </a:schemeClr>
                </a:solidFill>
                <a:latin typeface="Arial" panose="020B0604020202020204" pitchFamily="34" charset="0"/>
                <a:cs typeface="Arial" panose="020B0604020202020204" pitchFamily="34" charset="0"/>
              </a:rPr>
              <a:t>. However, LG Futures estimates that the value of these payments is only 2% of that paid to commercial operators between 2010/11 and 2018/19.</a:t>
            </a:r>
          </a:p>
        </p:txBody>
      </p:sp>
    </p:spTree>
    <p:extLst>
      <p:ext uri="{BB962C8B-B14F-4D97-AF65-F5344CB8AC3E}">
        <p14:creationId xmlns:p14="http://schemas.microsoft.com/office/powerpoint/2010/main" val="3721951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7C7CA1D-4CB4-4EB6-97DC-AB9519B55BAE}"/>
              </a:ext>
            </a:extLst>
          </p:cNvPr>
          <p:cNvSpPr txBox="1"/>
          <p:nvPr/>
        </p:nvSpPr>
        <p:spPr>
          <a:xfrm>
            <a:off x="1653308" y="461817"/>
            <a:ext cx="10538691" cy="5863144"/>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Resources</a:t>
            </a:r>
          </a:p>
          <a:p>
            <a:pPr>
              <a:spcBef>
                <a:spcPts val="1000"/>
              </a:spcBef>
              <a:spcAft>
                <a:spcPts val="600"/>
              </a:spcAft>
              <a:buClr>
                <a:srgbClr val="00B0F0"/>
              </a:buClr>
            </a:pPr>
            <a:r>
              <a:rPr lang="en-US" sz="1600" b="1" u="sng" dirty="0">
                <a:latin typeface="Arial" panose="020B0604020202020204" pitchFamily="34" charset="0"/>
                <a:cs typeface="Arial" panose="020B0604020202020204" pitchFamily="34" charset="0"/>
              </a:rPr>
              <a:t>Caveat – the treatment of BSOG funding</a:t>
            </a:r>
          </a:p>
          <a:p>
            <a:pPr marL="285750" indent="-285750">
              <a:spcBef>
                <a:spcPts val="1000"/>
              </a:spcBef>
              <a:spcAft>
                <a:spcPts val="600"/>
              </a:spcAft>
              <a:buClr>
                <a:srgbClr val="00B0F0"/>
              </a:buClr>
              <a:buFont typeface="Wingdings" panose="05000000000000000000" pitchFamily="2" charset="2"/>
              <a:buChar char="§"/>
            </a:pPr>
            <a:r>
              <a:rPr lang="en-US" sz="1600" dirty="0">
                <a:latin typeface="Arial" panose="020B0604020202020204" pitchFamily="34" charset="0"/>
                <a:cs typeface="Arial" panose="020B0604020202020204" pitchFamily="34" charset="0"/>
              </a:rPr>
              <a:t>DfT’s official measurement of bus support assumes that the expenditure reported by local authorities (the first component above) is </a:t>
            </a:r>
            <a:r>
              <a:rPr lang="en-US" sz="1600" i="1" dirty="0">
                <a:latin typeface="Arial" panose="020B0604020202020204" pitchFamily="34" charset="0"/>
                <a:cs typeface="Arial" panose="020B0604020202020204" pitchFamily="34" charset="0"/>
              </a:rPr>
              <a:t>net </a:t>
            </a:r>
            <a:r>
              <a:rPr lang="en-US" sz="1600" dirty="0">
                <a:latin typeface="Arial" panose="020B0604020202020204" pitchFamily="34" charset="0"/>
                <a:cs typeface="Arial" panose="020B0604020202020204" pitchFamily="34" charset="0"/>
              </a:rPr>
              <a:t>of BSOG funding (the second component). </a:t>
            </a:r>
          </a:p>
          <a:p>
            <a:pPr marL="285750" indent="-285750">
              <a:spcBef>
                <a:spcPts val="1000"/>
              </a:spcBef>
              <a:spcAft>
                <a:spcPts val="600"/>
              </a:spcAft>
              <a:buClr>
                <a:srgbClr val="00B0F0"/>
              </a:buClr>
              <a:buFont typeface="Wingdings" panose="05000000000000000000" pitchFamily="2" charset="2"/>
              <a:buChar char="§"/>
            </a:pPr>
            <a:r>
              <a:rPr lang="en-US" sz="1600" dirty="0">
                <a:latin typeface="Arial" panose="020B0604020202020204" pitchFamily="34" charset="0"/>
                <a:cs typeface="Arial" panose="020B0604020202020204" pitchFamily="34" charset="0"/>
              </a:rPr>
              <a:t>If reported expenditure is net of grant income, adding these two figures together would not involve double counting. </a:t>
            </a:r>
          </a:p>
          <a:p>
            <a:pPr marL="285750" indent="-285750">
              <a:spcBef>
                <a:spcPts val="1000"/>
              </a:spcBef>
              <a:spcAft>
                <a:spcPts val="600"/>
              </a:spcAft>
              <a:buClr>
                <a:srgbClr val="00B0F0"/>
              </a:buClr>
              <a:buFont typeface="Wingdings" panose="05000000000000000000" pitchFamily="2" charset="2"/>
              <a:buChar char="§"/>
            </a:pPr>
            <a:r>
              <a:rPr lang="en-US" sz="1600" dirty="0">
                <a:latin typeface="Arial" panose="020B0604020202020204" pitchFamily="34" charset="0"/>
                <a:cs typeface="Arial" panose="020B0604020202020204" pitchFamily="34" charset="0"/>
              </a:rPr>
              <a:t>However, DfT’s assumption is inconsistent with MHCLG’s guidance on reporting expenditure. The Revenue Outturn guidance states that grants should </a:t>
            </a:r>
            <a:r>
              <a:rPr lang="en-US" sz="1600" u="sng" dirty="0">
                <a:latin typeface="Arial" panose="020B0604020202020204" pitchFamily="34" charset="0"/>
                <a:cs typeface="Arial" panose="020B0604020202020204" pitchFamily="34" charset="0"/>
              </a:rPr>
              <a:t>not</a:t>
            </a:r>
            <a:r>
              <a:rPr lang="en-US" sz="1600" dirty="0">
                <a:latin typeface="Arial" panose="020B0604020202020204" pitchFamily="34" charset="0"/>
                <a:cs typeface="Arial" panose="020B0604020202020204" pitchFamily="34" charset="0"/>
              </a:rPr>
              <a:t> be netted off reported expenditure on highways &amp; transport. </a:t>
            </a:r>
          </a:p>
          <a:p>
            <a:pPr marL="285750" indent="-285750">
              <a:spcBef>
                <a:spcPts val="1000"/>
              </a:spcBef>
              <a:spcAft>
                <a:spcPts val="600"/>
              </a:spcAft>
              <a:buClr>
                <a:srgbClr val="00B0F0"/>
              </a:buClr>
              <a:buFont typeface="Wingdings" panose="05000000000000000000" pitchFamily="2" charset="2"/>
              <a:buChar char="§"/>
            </a:pPr>
            <a:r>
              <a:rPr lang="en-US" sz="1600" dirty="0">
                <a:latin typeface="Arial" panose="020B0604020202020204" pitchFamily="34" charset="0"/>
                <a:cs typeface="Arial" panose="020B0604020202020204" pitchFamily="34" charset="0"/>
              </a:rPr>
              <a:t>This suggests that DfT’s official figures may be double counting the BSOG grant.</a:t>
            </a:r>
          </a:p>
          <a:p>
            <a:pPr marL="285750" indent="-285750">
              <a:spcBef>
                <a:spcPts val="1000"/>
              </a:spcBef>
              <a:spcAft>
                <a:spcPts val="600"/>
              </a:spcAft>
              <a:buClr>
                <a:srgbClr val="00B0F0"/>
              </a:buClr>
              <a:buFont typeface="Wingdings" panose="05000000000000000000" pitchFamily="2" charset="2"/>
              <a:buChar char="§"/>
            </a:pPr>
            <a:r>
              <a:rPr lang="en-US" sz="1600" dirty="0">
                <a:latin typeface="Arial" panose="020B0604020202020204" pitchFamily="34" charset="0"/>
                <a:cs typeface="Arial" panose="020B0604020202020204" pitchFamily="34" charset="0"/>
              </a:rPr>
              <a:t>Following queries from LG Futures, DfT statistics officers stated that this issue is “difficult to get to the bottom of”, and that data was not available to verify their assumption. </a:t>
            </a:r>
          </a:p>
          <a:p>
            <a:pPr marL="285750" indent="-285750">
              <a:spcBef>
                <a:spcPts val="1000"/>
              </a:spcBef>
              <a:spcAft>
                <a:spcPts val="600"/>
              </a:spcAft>
              <a:buClr>
                <a:srgbClr val="00B0F0"/>
              </a:buClr>
              <a:buFont typeface="Wingdings" panose="05000000000000000000" pitchFamily="2" charset="2"/>
              <a:buChar char="§"/>
            </a:pPr>
            <a:r>
              <a:rPr lang="en-US" sz="1600" dirty="0">
                <a:latin typeface="Arial" panose="020B0604020202020204" pitchFamily="34" charset="0"/>
                <a:cs typeface="Arial" panose="020B0604020202020204" pitchFamily="34" charset="0"/>
              </a:rPr>
              <a:t>Given the apparent inconsistency between </a:t>
            </a:r>
            <a:r>
              <a:rPr lang="en-US" sz="1600" dirty="0" err="1">
                <a:latin typeface="Arial" panose="020B0604020202020204" pitchFamily="34" charset="0"/>
                <a:cs typeface="Arial" panose="020B0604020202020204" pitchFamily="34" charset="0"/>
              </a:rPr>
              <a:t>DfT’s</a:t>
            </a:r>
            <a:r>
              <a:rPr lang="en-US" sz="1600" dirty="0">
                <a:latin typeface="Arial" panose="020B0604020202020204" pitchFamily="34" charset="0"/>
                <a:cs typeface="Arial" panose="020B0604020202020204" pitchFamily="34" charset="0"/>
              </a:rPr>
              <a:t> assumptions and MHCLG’s guidance, LG Futures has presented figures both </a:t>
            </a:r>
            <a:r>
              <a:rPr lang="en-US" sz="1600" b="1" dirty="0">
                <a:latin typeface="Arial" panose="020B0604020202020204" pitchFamily="34" charset="0"/>
                <a:cs typeface="Arial" panose="020B0604020202020204" pitchFamily="34" charset="0"/>
              </a:rPr>
              <a:t>inclusive and exclusive of BSOG funding</a:t>
            </a:r>
            <a:r>
              <a:rPr lang="en-US" sz="1600" dirty="0">
                <a:latin typeface="Arial" panose="020B0604020202020204" pitchFamily="34" charset="0"/>
                <a:cs typeface="Arial" panose="020B0604020202020204" pitchFamily="34" charset="0"/>
              </a:rPr>
              <a:t>. </a:t>
            </a:r>
          </a:p>
          <a:p>
            <a:pPr marL="285750" indent="-285750">
              <a:spcBef>
                <a:spcPts val="1000"/>
              </a:spcBef>
              <a:spcAft>
                <a:spcPts val="600"/>
              </a:spcAft>
              <a:buClr>
                <a:srgbClr val="00B0F0"/>
              </a:buClr>
              <a:buFont typeface="Wingdings" panose="05000000000000000000" pitchFamily="2" charset="2"/>
              <a:buChar char="§"/>
            </a:pPr>
            <a:r>
              <a:rPr lang="en-US" sz="1600" dirty="0">
                <a:latin typeface="Arial" panose="020B0604020202020204" pitchFamily="34" charset="0"/>
                <a:cs typeface="Arial" panose="020B0604020202020204" pitchFamily="34" charset="0"/>
              </a:rPr>
              <a:t>While </a:t>
            </a:r>
            <a:r>
              <a:rPr lang="en-US" sz="1600" dirty="0" err="1">
                <a:latin typeface="Arial" panose="020B0604020202020204" pitchFamily="34" charset="0"/>
                <a:cs typeface="Arial" panose="020B0604020202020204" pitchFamily="34" charset="0"/>
              </a:rPr>
              <a:t>DfT’s</a:t>
            </a:r>
            <a:r>
              <a:rPr lang="en-US" sz="1600" dirty="0">
                <a:latin typeface="Arial" panose="020B0604020202020204" pitchFamily="34" charset="0"/>
                <a:cs typeface="Arial" panose="020B0604020202020204" pitchFamily="34" charset="0"/>
              </a:rPr>
              <a:t> figures have the advantage of being officially recognised</a:t>
            </a:r>
            <a:r>
              <a:rPr lang="en-US" sz="1600" baseline="30000" dirty="0">
                <a:latin typeface="Arial" panose="020B0604020202020204" pitchFamily="34" charset="0"/>
                <a:cs typeface="Arial" panose="020B0604020202020204" pitchFamily="34" charset="0"/>
              </a:rPr>
              <a:t>1</a:t>
            </a:r>
            <a:r>
              <a:rPr lang="en-US" sz="1600" dirty="0">
                <a:latin typeface="Arial" panose="020B0604020202020204" pitchFamily="34" charset="0"/>
                <a:cs typeface="Arial" panose="020B0604020202020204" pitchFamily="34" charset="0"/>
              </a:rPr>
              <a:t>, excluding BSOG may be more methodologically sound, if authorities followed MHCLG guidance when reporting their expenditure data.</a:t>
            </a:r>
          </a:p>
          <a:p>
            <a:pPr>
              <a:spcBef>
                <a:spcPts val="1000"/>
              </a:spcBef>
              <a:spcAft>
                <a:spcPts val="600"/>
              </a:spcAft>
              <a:buClr>
                <a:srgbClr val="00B0F0"/>
              </a:buClr>
            </a:pPr>
            <a:endParaRPr lang="en-US" sz="16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8</a:t>
            </a:fld>
            <a:endParaRPr lang="en-GB" dirty="0"/>
          </a:p>
        </p:txBody>
      </p:sp>
      <p:sp>
        <p:nvSpPr>
          <p:cNvPr id="8" name="Rectangle: Top Corners Rounded 7">
            <a:extLst>
              <a:ext uri="{FF2B5EF4-FFF2-40B4-BE49-F238E27FC236}">
                <a16:creationId xmlns:a16="http://schemas.microsoft.com/office/drawing/2014/main" id="{D415B886-1DA0-469C-A09D-2F953DC1B8C3}"/>
              </a:ext>
            </a:extLst>
          </p:cNvPr>
          <p:cNvSpPr/>
          <p:nvPr/>
        </p:nvSpPr>
        <p:spPr>
          <a:xfrm rot="16200000">
            <a:off x="635568" y="292417"/>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Resources</a:t>
            </a:r>
          </a:p>
        </p:txBody>
      </p:sp>
      <p:sp>
        <p:nvSpPr>
          <p:cNvPr id="6" name="TextBox 5">
            <a:extLst>
              <a:ext uri="{FF2B5EF4-FFF2-40B4-BE49-F238E27FC236}">
                <a16:creationId xmlns:a16="http://schemas.microsoft.com/office/drawing/2014/main" id="{1EC90E2D-4213-44B1-AEEC-C652360B4A90}"/>
              </a:ext>
            </a:extLst>
          </p:cNvPr>
          <p:cNvSpPr txBox="1"/>
          <p:nvPr/>
        </p:nvSpPr>
        <p:spPr>
          <a:xfrm>
            <a:off x="1653309" y="6104450"/>
            <a:ext cx="9196943" cy="646331"/>
          </a:xfrm>
          <a:prstGeom prst="rect">
            <a:avLst/>
          </a:prstGeom>
          <a:noFill/>
        </p:spPr>
        <p:txBody>
          <a:bodyPr wrap="square" rtlCol="0">
            <a:spAutoFit/>
          </a:bodyPr>
          <a:lstStyle>
            <a:defPPr>
              <a:defRPr lang="en-US"/>
            </a:defPPr>
            <a:lvl1pPr marL="228600" indent="-228600">
              <a:buAutoNum type="arabicPeriod"/>
              <a:defRPr sz="1200">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As well as being used in DfT’s own publications, these figures are designated as ‘National Statistics’ by the ONS. National Statistics must meet certain criteria; for example, they must be fit for purpose, methodologically sound, politically independent and transparently produced.</a:t>
            </a:r>
            <a:endParaRPr lang="en-GB" dirty="0"/>
          </a:p>
        </p:txBody>
      </p:sp>
    </p:spTree>
    <p:extLst>
      <p:ext uri="{BB962C8B-B14F-4D97-AF65-F5344CB8AC3E}">
        <p14:creationId xmlns:p14="http://schemas.microsoft.com/office/powerpoint/2010/main" val="632231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C0C95F61-868C-4615-AF04-E86E75630452}"/>
              </a:ext>
            </a:extLst>
          </p:cNvPr>
          <p:cNvGraphicFramePr>
            <a:graphicFrameLocks/>
          </p:cNvGraphicFramePr>
          <p:nvPr>
            <p:extLst>
              <p:ext uri="{D42A27DB-BD31-4B8C-83A1-F6EECF244321}">
                <p14:modId xmlns:p14="http://schemas.microsoft.com/office/powerpoint/2010/main" val="3548659301"/>
              </p:ext>
            </p:extLst>
          </p:nvPr>
        </p:nvGraphicFramePr>
        <p:xfrm>
          <a:off x="4287013" y="2755582"/>
          <a:ext cx="7379208" cy="376732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B7C7CA1D-4CB4-4EB6-97DC-AB9519B55BAE}"/>
              </a:ext>
            </a:extLst>
          </p:cNvPr>
          <p:cNvSpPr txBox="1"/>
          <p:nvPr/>
        </p:nvSpPr>
        <p:spPr>
          <a:xfrm>
            <a:off x="1653309" y="461817"/>
            <a:ext cx="10160000" cy="2046714"/>
          </a:xfrm>
          <a:prstGeom prst="rect">
            <a:avLst/>
          </a:prstGeom>
          <a:noFill/>
        </p:spPr>
        <p:txBody>
          <a:bodyPr wrap="square" rtlCol="0">
            <a:spAutoFit/>
          </a:bodyPr>
          <a:lstStyle/>
          <a:p>
            <a:pPr>
              <a:spcBef>
                <a:spcPts val="1000"/>
              </a:spcBef>
            </a:pPr>
            <a:r>
              <a:rPr lang="en-GB" sz="2000" b="1" dirty="0">
                <a:solidFill>
                  <a:srgbClr val="0070C0"/>
                </a:solidFill>
                <a:latin typeface="Arial" panose="020B0604020202020204" pitchFamily="34" charset="0"/>
                <a:cs typeface="Arial" panose="020B0604020202020204" pitchFamily="34" charset="0"/>
              </a:rPr>
              <a:t>Resources</a:t>
            </a:r>
          </a:p>
          <a:p>
            <a:pPr>
              <a:spcBef>
                <a:spcPts val="1000"/>
              </a:spcBef>
              <a:spcAft>
                <a:spcPts val="600"/>
              </a:spcAft>
              <a:buClr>
                <a:srgbClr val="00B0F0"/>
              </a:buClr>
            </a:pPr>
            <a:r>
              <a:rPr lang="en-US" b="1" u="sng" dirty="0">
                <a:latin typeface="Arial" panose="020B0604020202020204" pitchFamily="34" charset="0"/>
                <a:cs typeface="Arial" panose="020B0604020202020204" pitchFamily="34" charset="0"/>
              </a:rPr>
              <a:t>Resources – including BSOG funding</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Between 2009/10 and 2018/19, it is estimated that government support for buses fell by 18.5% among CCN members, 10.8% among other </a:t>
            </a:r>
            <a:r>
              <a:rPr lang="en-US" dirty="0" err="1">
                <a:latin typeface="Arial" panose="020B0604020202020204" pitchFamily="34" charset="0"/>
                <a:cs typeface="Arial" panose="020B0604020202020204" pitchFamily="34" charset="0"/>
              </a:rPr>
              <a:t>unitaries</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mets</a:t>
            </a:r>
            <a:r>
              <a:rPr lang="en-US" dirty="0">
                <a:latin typeface="Arial" panose="020B0604020202020204" pitchFamily="34" charset="0"/>
                <a:cs typeface="Arial" panose="020B0604020202020204" pitchFamily="34" charset="0"/>
              </a:rPr>
              <a:t> and 18.8% in London.</a:t>
            </a:r>
            <a:r>
              <a:rPr lang="en-US" baseline="30000"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 </a:t>
            </a:r>
          </a:p>
          <a:p>
            <a:pPr marL="285750" indent="-285750">
              <a:spcBef>
                <a:spcPts val="1000"/>
              </a:spcBef>
              <a:spcAft>
                <a:spcPts val="600"/>
              </a:spcAft>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This was a reduction of £123.0m for the CCN authorities.</a:t>
            </a:r>
          </a:p>
        </p:txBody>
      </p:sp>
      <p:sp>
        <p:nvSpPr>
          <p:cNvPr id="2" name="Slide Number Placeholder 1">
            <a:extLst>
              <a:ext uri="{FF2B5EF4-FFF2-40B4-BE49-F238E27FC236}">
                <a16:creationId xmlns:a16="http://schemas.microsoft.com/office/drawing/2014/main" id="{AEB37659-EBCE-4488-B10A-6A6E852622FC}"/>
              </a:ext>
            </a:extLst>
          </p:cNvPr>
          <p:cNvSpPr>
            <a:spLocks noGrp="1"/>
          </p:cNvSpPr>
          <p:nvPr>
            <p:ph type="sldNum" sz="quarter" idx="12"/>
          </p:nvPr>
        </p:nvSpPr>
        <p:spPr/>
        <p:txBody>
          <a:bodyPr/>
          <a:lstStyle/>
          <a:p>
            <a:fld id="{514BE7DC-69D4-416D-ABD6-409A835FB974}" type="slidenum">
              <a:rPr lang="en-GB" smtClean="0"/>
              <a:t>9</a:t>
            </a:fld>
            <a:endParaRPr lang="en-GB" dirty="0"/>
          </a:p>
        </p:txBody>
      </p:sp>
      <p:sp>
        <p:nvSpPr>
          <p:cNvPr id="7" name="TextBox 6">
            <a:extLst>
              <a:ext uri="{FF2B5EF4-FFF2-40B4-BE49-F238E27FC236}">
                <a16:creationId xmlns:a16="http://schemas.microsoft.com/office/drawing/2014/main" id="{3A2C664E-4B3B-4401-8767-B56CDE84B010}"/>
              </a:ext>
            </a:extLst>
          </p:cNvPr>
          <p:cNvSpPr txBox="1"/>
          <p:nvPr/>
        </p:nvSpPr>
        <p:spPr>
          <a:xfrm>
            <a:off x="1653309" y="2759392"/>
            <a:ext cx="2634212" cy="1077218"/>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Total estimated support for buses</a:t>
            </a:r>
          </a:p>
          <a:p>
            <a:r>
              <a:rPr lang="en-US" sz="1600" dirty="0">
                <a:latin typeface="Arial" panose="020B0604020202020204" pitchFamily="34" charset="0"/>
                <a:cs typeface="Arial" panose="020B0604020202020204" pitchFamily="34" charset="0"/>
              </a:rPr>
              <a:t>Cumulative change since 2009/10</a:t>
            </a:r>
            <a:endParaRPr lang="en-GB" sz="1600" dirty="0">
              <a:latin typeface="Arial" panose="020B0604020202020204" pitchFamily="34" charset="0"/>
              <a:cs typeface="Arial" panose="020B0604020202020204" pitchFamily="34" charset="0"/>
            </a:endParaRPr>
          </a:p>
        </p:txBody>
      </p:sp>
      <p:sp>
        <p:nvSpPr>
          <p:cNvPr id="12" name="Speech Bubble: Rectangle 11">
            <a:extLst>
              <a:ext uri="{FF2B5EF4-FFF2-40B4-BE49-F238E27FC236}">
                <a16:creationId xmlns:a16="http://schemas.microsoft.com/office/drawing/2014/main" id="{B634ECC3-5C35-4318-B635-89FFDE29494F}"/>
              </a:ext>
            </a:extLst>
          </p:cNvPr>
          <p:cNvSpPr/>
          <p:nvPr/>
        </p:nvSpPr>
        <p:spPr>
          <a:xfrm>
            <a:off x="9715160" y="4413104"/>
            <a:ext cx="863600" cy="568961"/>
          </a:xfrm>
          <a:prstGeom prst="wedgeRectCallout">
            <a:avLst>
              <a:gd name="adj1" fmla="val -81951"/>
              <a:gd name="adj2" fmla="val -18138"/>
            </a:avLst>
          </a:prstGeom>
          <a:solidFill>
            <a:srgbClr val="0070C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Arial" panose="020B0604020202020204" pitchFamily="34" charset="0"/>
                <a:cs typeface="Arial" panose="020B0604020202020204" pitchFamily="34" charset="0"/>
              </a:rPr>
              <a:t>CCN </a:t>
            </a:r>
          </a:p>
          <a:p>
            <a:pPr algn="ctr"/>
            <a:r>
              <a:rPr lang="en-US" sz="1400" dirty="0">
                <a:solidFill>
                  <a:schemeClr val="tx1"/>
                </a:solidFill>
                <a:latin typeface="Arial" panose="020B0604020202020204" pitchFamily="34" charset="0"/>
                <a:cs typeface="Arial" panose="020B0604020202020204" pitchFamily="34" charset="0"/>
              </a:rPr>
              <a:t>-18.5%</a:t>
            </a:r>
            <a:endParaRPr lang="en-GB" sz="1400" dirty="0">
              <a:solidFill>
                <a:schemeClr val="tx1"/>
              </a:solidFill>
              <a:latin typeface="Arial" panose="020B0604020202020204" pitchFamily="34" charset="0"/>
              <a:cs typeface="Arial" panose="020B0604020202020204" pitchFamily="34" charset="0"/>
            </a:endParaRPr>
          </a:p>
        </p:txBody>
      </p:sp>
      <p:sp>
        <p:nvSpPr>
          <p:cNvPr id="14" name="Rectangle: Top Corners Rounded 13">
            <a:extLst>
              <a:ext uri="{FF2B5EF4-FFF2-40B4-BE49-F238E27FC236}">
                <a16:creationId xmlns:a16="http://schemas.microsoft.com/office/drawing/2014/main" id="{E7114674-4887-43FD-887C-1755C26532AF}"/>
              </a:ext>
            </a:extLst>
          </p:cNvPr>
          <p:cNvSpPr/>
          <p:nvPr/>
        </p:nvSpPr>
        <p:spPr>
          <a:xfrm rot="16200000">
            <a:off x="635568" y="292417"/>
            <a:ext cx="324000" cy="1440000"/>
          </a:xfrm>
          <a:prstGeom prst="round2SameRect">
            <a:avLst/>
          </a:prstGeom>
          <a:solidFill>
            <a:srgbClr val="0070C0"/>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r>
              <a:rPr lang="en-GB" sz="1400" dirty="0">
                <a:latin typeface="Arial" panose="020B0604020202020204" pitchFamily="34" charset="0"/>
                <a:cs typeface="Arial" panose="020B0604020202020204" pitchFamily="34" charset="0"/>
              </a:rPr>
              <a:t>Resources</a:t>
            </a:r>
          </a:p>
        </p:txBody>
      </p:sp>
      <p:sp>
        <p:nvSpPr>
          <p:cNvPr id="9" name="TextBox 8">
            <a:extLst>
              <a:ext uri="{FF2B5EF4-FFF2-40B4-BE49-F238E27FC236}">
                <a16:creationId xmlns:a16="http://schemas.microsoft.com/office/drawing/2014/main" id="{27E990C9-8ADF-4C84-9B0B-42F283B0B573}"/>
              </a:ext>
            </a:extLst>
          </p:cNvPr>
          <p:cNvSpPr txBox="1"/>
          <p:nvPr/>
        </p:nvSpPr>
        <p:spPr>
          <a:xfrm>
            <a:off x="1713814" y="5754298"/>
            <a:ext cx="2573199" cy="1015663"/>
          </a:xfrm>
          <a:prstGeom prst="rect">
            <a:avLst/>
          </a:prstGeom>
          <a:noFill/>
        </p:spPr>
        <p:txBody>
          <a:bodyPr wrap="square" rtlCol="0">
            <a:spAutoFit/>
          </a:bodyPr>
          <a:lstStyle/>
          <a:p>
            <a:r>
              <a:rPr lang="en-US" sz="1200" dirty="0">
                <a:solidFill>
                  <a:schemeClr val="tx1">
                    <a:lumMod val="75000"/>
                    <a:lumOff val="25000"/>
                  </a:schemeClr>
                </a:solidFill>
                <a:latin typeface="Arial" panose="020B0604020202020204" pitchFamily="34" charset="0"/>
                <a:cs typeface="Arial" panose="020B0604020202020204" pitchFamily="34" charset="0"/>
              </a:rPr>
              <a:t>1. DfT notes that ‘London runs an entirely tendered market and therefore some comparisons with the rest of country should be treated with care.’</a:t>
            </a:r>
          </a:p>
        </p:txBody>
      </p:sp>
    </p:spTree>
    <p:extLst>
      <p:ext uri="{BB962C8B-B14F-4D97-AF65-F5344CB8AC3E}">
        <p14:creationId xmlns:p14="http://schemas.microsoft.com/office/powerpoint/2010/main" val="36387487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599E0911F7F846A9109E7D24B3800B" ma:contentTypeVersion="10" ma:contentTypeDescription="Create a new document." ma:contentTypeScope="" ma:versionID="93bddc5a024ec66624792ea2f5aff882">
  <xsd:schema xmlns:xsd="http://www.w3.org/2001/XMLSchema" xmlns:xs="http://www.w3.org/2001/XMLSchema" xmlns:p="http://schemas.microsoft.com/office/2006/metadata/properties" xmlns:ns3="0fccba30-313e-401a-93a9-866873b8ff6c" targetNamespace="http://schemas.microsoft.com/office/2006/metadata/properties" ma:root="true" ma:fieldsID="85d242db17d63af4994e82065fee6d2f" ns3:_="">
    <xsd:import namespace="0fccba30-313e-401a-93a9-866873b8ff6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ccba30-313e-401a-93a9-866873b8ff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4CF18D5-4A7F-4367-8D0B-5E1B9A303B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ccba30-313e-401a-93a9-866873b8ff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6ECE6AE-482A-4442-99B8-503CDFA8FAE2}">
  <ds:schemaRefs>
    <ds:schemaRef ds:uri="http://purl.org/dc/elements/1.1/"/>
    <ds:schemaRef ds:uri="http://schemas.microsoft.com/office/2006/metadata/properties"/>
    <ds:schemaRef ds:uri="0fccba30-313e-401a-93a9-866873b8ff6c"/>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184DFE32-779D-4A1E-9CCF-757C66E3C3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TM10001106[[fn=Badge]]</Template>
  <TotalTime>15885</TotalTime>
  <Words>5712</Words>
  <Application>Microsoft Office PowerPoint</Application>
  <PresentationFormat>Widescreen</PresentationFormat>
  <Paragraphs>426</Paragraphs>
  <Slides>39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D</dc:creator>
  <cp:lastModifiedBy>Ian Burbidge</cp:lastModifiedBy>
  <cp:revision>1290</cp:revision>
  <dcterms:created xsi:type="dcterms:W3CDTF">2018-07-23T21:53:31Z</dcterms:created>
  <dcterms:modified xsi:type="dcterms:W3CDTF">2020-09-22T13:31:39Z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0x010100B0599E0911F7F846A9109E7D24B3800B</vt:lpwstr>
  </property>
</Properties>
</file>