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heme/theme7.xml" ContentType="application/vnd.openxmlformats-officedocument.theme+xml"/>
  <Override PartName="/ppt/tags/tag5.xml" ContentType="application/vnd.openxmlformats-officedocument.presentationml.tags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83" r:id="rId5"/>
    <p:sldMasterId id="2147493505" r:id="rId6"/>
    <p:sldMasterId id="2147493507" r:id="rId7"/>
    <p:sldMasterId id="2147493509" r:id="rId8"/>
    <p:sldMasterId id="2147493511" r:id="rId9"/>
    <p:sldMasterId id="2147493513" r:id="rId10"/>
    <p:sldMasterId id="2147493515" r:id="rId11"/>
  </p:sldMasterIdLst>
  <p:notesMasterIdLst>
    <p:notesMasterId r:id="rId17"/>
  </p:notesMasterIdLst>
  <p:sldIdLst>
    <p:sldId id="285" r:id="rId12"/>
    <p:sldId id="421" r:id="rId13"/>
    <p:sldId id="443" r:id="rId14"/>
    <p:sldId id="422" r:id="rId15"/>
    <p:sldId id="288" r:id="rId16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4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3169"/>
    <a:srgbClr val="62234C"/>
    <a:srgbClr val="16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79517" autoAdjust="0"/>
  </p:normalViewPr>
  <p:slideViewPr>
    <p:cSldViewPr snapToGrid="0" snapToObjects="1">
      <p:cViewPr varScale="1">
        <p:scale>
          <a:sx n="122" d="100"/>
          <a:sy n="122" d="100"/>
        </p:scale>
        <p:origin x="1392" y="102"/>
      </p:cViewPr>
      <p:guideLst>
        <p:guide orient="horz" pos="1394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65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792D4-EBD1-9C42-9FB4-E233CFDF4564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69730-C3D6-C640-905E-212C13C7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95DB-0F5D-4F71-84CC-21286EB445A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7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3524 CCN_16-9 PPT Tti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7461992" y="4646445"/>
            <a:ext cx="1540073" cy="308431"/>
          </a:xfrm>
          <a:prstGeom prst="rect">
            <a:avLst/>
          </a:prstGeom>
        </p:spPr>
        <p:txBody>
          <a:bodyPr lIns="91438" tIns="45719" rIns="91438" bIns="45719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>
                <a:solidFill>
                  <a:schemeClr val="bg1"/>
                </a:solidFill>
                <a:latin typeface="DIN-Medium"/>
                <a:cs typeface="DIN-Medium"/>
              </a:rPr>
              <a:t>#</a:t>
            </a:r>
            <a:r>
              <a:rPr lang="en-US" sz="2000" dirty="0" err="1" smtClean="0">
                <a:solidFill>
                  <a:schemeClr val="bg1"/>
                </a:solidFill>
                <a:latin typeface="DIN-Medium"/>
                <a:cs typeface="DIN-Medium"/>
              </a:rPr>
              <a:t>ccnconf</a:t>
            </a:r>
            <a:endParaRPr lang="en-US" sz="1500" dirty="0">
              <a:solidFill>
                <a:schemeClr val="bg1"/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35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4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480"/>
            <a:ext cx="8229600" cy="594066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843561"/>
            <a:ext cx="8229600" cy="37510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7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2.vml"/><Relationship Id="rId1" Type="http://schemas.openxmlformats.org/officeDocument/2006/relationships/theme" Target="../theme/theme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vmlDrawing" Target="../drawings/vmlDrawing3.vml"/><Relationship Id="rId1" Type="http://schemas.openxmlformats.org/officeDocument/2006/relationships/theme" Target="../theme/theme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vmlDrawing" Target="../drawings/vmlDrawing4.vml"/><Relationship Id="rId1" Type="http://schemas.openxmlformats.org/officeDocument/2006/relationships/theme" Target="../theme/theme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vmlDrawing" Target="../drawings/vmlDrawing5.vml"/><Relationship Id="rId1" Type="http://schemas.openxmlformats.org/officeDocument/2006/relationships/theme" Target="../theme/theme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vmlDrawing" Target="../drawings/vmlDrawing6.vml"/><Relationship Id="rId1" Type="http://schemas.openxmlformats.org/officeDocument/2006/relationships/theme" Target="../theme/theme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vmlDrawing" Target="../drawings/vmlDrawing7.vml"/><Relationship Id="rId1" Type="http://schemas.openxmlformats.org/officeDocument/2006/relationships/theme" Target="../theme/theme8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7461992" y="4646445"/>
            <a:ext cx="1540073" cy="308431"/>
          </a:xfrm>
          <a:prstGeom prst="rect">
            <a:avLst/>
          </a:prstGeom>
        </p:spPr>
        <p:txBody>
          <a:bodyPr lIns="91438" tIns="45719" rIns="91438" bIns="45719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>
                <a:solidFill>
                  <a:schemeClr val="bg1"/>
                </a:solidFill>
                <a:latin typeface="DIN-Medium"/>
                <a:cs typeface="DIN-Medium"/>
              </a:rPr>
              <a:t>#</a:t>
            </a:r>
            <a:r>
              <a:rPr lang="en-US" sz="2000" dirty="0" err="1" smtClean="0">
                <a:solidFill>
                  <a:schemeClr val="bg1"/>
                </a:solidFill>
                <a:latin typeface="DIN-Medium"/>
                <a:cs typeface="DIN-Medium"/>
              </a:rPr>
              <a:t>ccnconf</a:t>
            </a:r>
            <a:endParaRPr lang="en-US" sz="1500" dirty="0">
              <a:solidFill>
                <a:schemeClr val="bg1"/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15478" y="14287"/>
          <a:ext cx="9128522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Photo Editor Photo" r:id="rId5" imgW="9142857" imgH="6849431" progId="">
                  <p:embed/>
                </p:oleObj>
              </mc:Choice>
              <mc:Fallback>
                <p:oleObj name="Photo Editor Photo" r:id="rId5" imgW="9142857" imgH="684943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" y="14287"/>
                        <a:ext cx="9128522" cy="512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89384"/>
            <a:ext cx="82296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251223" y="0"/>
            <a:ext cx="1872853" cy="6810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685"/>
            <a:ext cx="82296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7997429" y="4775598"/>
            <a:ext cx="650081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CBA84F0-D46B-6649-96E6-6B71EB01078D}" type="slidenum">
              <a:rPr lang="en-GB" sz="1200" b="1" smtClean="0">
                <a:solidFill>
                  <a:srgbClr val="00B050"/>
                </a:solidFill>
                <a:latin typeface="Calibri" charset="0"/>
                <a:ea typeface="ＭＳ Ｐゴシック" charset="0"/>
                <a:cs typeface="Arial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smtClean="0">
              <a:solidFill>
                <a:srgbClr val="00B05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1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4" r:id="rId1"/>
    <p:sldLayoutId id="2147493485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8348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8348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8348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8348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8348"/>
          </a:solidFill>
          <a:latin typeface="Calibri" pitchFamily="34" charset="0"/>
          <a:ea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rgbClr val="008348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rgbClr val="008348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rgbClr val="008348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rgbClr val="008348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5162327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4067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77573532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594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62456362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0465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21502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5370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5440473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0310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5222258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5355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2461" y="2448732"/>
            <a:ext cx="7704073" cy="1699936"/>
          </a:xfrm>
          <a:prstGeom prst="rect">
            <a:avLst/>
          </a:prstGeom>
        </p:spPr>
        <p:txBody>
          <a:bodyPr vert="horz" lIns="91438" tIns="45719" rIns="91438" bIns="45719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latin typeface="DIN-Medium"/>
                <a:cs typeface="DIN-Medium"/>
              </a:rPr>
              <a:t>Chaired </a:t>
            </a:r>
            <a:r>
              <a:rPr lang="en-GB" sz="1800" dirty="0">
                <a:latin typeface="DIN-Medium"/>
                <a:cs typeface="DIN-Medium"/>
              </a:rPr>
              <a:t>by: Cllr </a:t>
            </a:r>
            <a:r>
              <a:rPr lang="en-GB" sz="1800" dirty="0" smtClean="0">
                <a:latin typeface="DIN-Medium"/>
                <a:cs typeface="DIN-Medium"/>
              </a:rPr>
              <a:t>Colin Noble</a:t>
            </a:r>
          </a:p>
          <a:p>
            <a:pPr algn="l"/>
            <a:r>
              <a:rPr lang="en-GB" sz="1800" dirty="0" smtClean="0">
                <a:latin typeface="DIN-Medium"/>
                <a:cs typeface="DIN-Medium"/>
              </a:rPr>
              <a:t>CCN </a:t>
            </a:r>
            <a:r>
              <a:rPr lang="en-GB" sz="1800" dirty="0">
                <a:latin typeface="DIN-Medium"/>
                <a:cs typeface="DIN-Medium"/>
              </a:rPr>
              <a:t>Spokesman for </a:t>
            </a:r>
            <a:r>
              <a:rPr lang="en-GB" sz="1800" dirty="0" smtClean="0">
                <a:latin typeface="DIN-Medium"/>
                <a:cs typeface="DIN-Medium"/>
              </a:rPr>
              <a:t>Health and Social Care</a:t>
            </a:r>
            <a:endParaRPr lang="en-US" sz="1800" dirty="0">
              <a:latin typeface="DIN-Medium"/>
              <a:cs typeface="DIN-Medium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2460" y="1435636"/>
            <a:ext cx="7280740" cy="1013096"/>
          </a:xfrm>
          <a:prstGeom prst="rect">
            <a:avLst/>
          </a:prstGeom>
        </p:spPr>
        <p:txBody>
          <a:bodyPr lIns="91438" tIns="45719" rIns="91438" bIns="45719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8A3169"/>
                </a:solidFill>
                <a:latin typeface="DIN-Medium"/>
                <a:cs typeface="DIN-Medium"/>
              </a:rPr>
              <a:t>A Sustainable Solution to Social Care:</a:t>
            </a:r>
          </a:p>
          <a:p>
            <a:pPr algn="l"/>
            <a:r>
              <a:rPr lang="en-US" sz="2000" dirty="0">
                <a:solidFill>
                  <a:srgbClr val="8A3169"/>
                </a:solidFill>
                <a:latin typeface="DIN-Medium"/>
                <a:cs typeface="DIN-Medium"/>
              </a:rPr>
              <a:t>CCN’s approach to the Social care White Paper</a:t>
            </a:r>
          </a:p>
        </p:txBody>
      </p:sp>
    </p:spTree>
    <p:extLst>
      <p:ext uri="{BB962C8B-B14F-4D97-AF65-F5344CB8AC3E}">
        <p14:creationId xmlns:p14="http://schemas.microsoft.com/office/powerpoint/2010/main" val="26801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2461" y="2448732"/>
            <a:ext cx="7704073" cy="1699936"/>
          </a:xfrm>
          <a:prstGeom prst="rect">
            <a:avLst/>
          </a:prstGeom>
        </p:spPr>
        <p:txBody>
          <a:bodyPr vert="horz" lIns="91438" tIns="45719" rIns="91438" bIns="45719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latin typeface="DIN-Medium"/>
                <a:cs typeface="DIN-Medium"/>
              </a:rPr>
              <a:t>Michael </a:t>
            </a:r>
            <a:r>
              <a:rPr lang="en-GB" sz="1800" dirty="0" err="1" smtClean="0">
                <a:latin typeface="DIN-Medium"/>
                <a:cs typeface="DIN-Medium"/>
              </a:rPr>
              <a:t>Macdonnell</a:t>
            </a:r>
            <a:endParaRPr lang="en-GB" sz="1800" dirty="0">
              <a:latin typeface="DIN-Medium"/>
              <a:cs typeface="DIN-Medium"/>
            </a:endParaRPr>
          </a:p>
          <a:p>
            <a:pPr algn="l"/>
            <a:r>
              <a:rPr lang="en-US" sz="1800" dirty="0" smtClean="0">
                <a:latin typeface="DIN-Medium"/>
                <a:cs typeface="DIN-Medium"/>
              </a:rPr>
              <a:t>National Director of Health System Transformation NHS England </a:t>
            </a:r>
            <a:endParaRPr lang="en-GB" sz="1800" dirty="0">
              <a:latin typeface="DIN-Medium"/>
              <a:cs typeface="DIN-Medium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2460" y="1435636"/>
            <a:ext cx="7280740" cy="1013096"/>
          </a:xfrm>
          <a:prstGeom prst="rect">
            <a:avLst/>
          </a:prstGeom>
        </p:spPr>
        <p:txBody>
          <a:bodyPr lIns="91438" tIns="45719" rIns="91438" bIns="45719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8A3169"/>
                </a:solidFill>
                <a:latin typeface="DIN-Medium"/>
                <a:cs typeface="DIN-Medium"/>
              </a:rPr>
              <a:t>A Sustainable Solution to Social </a:t>
            </a:r>
            <a:r>
              <a:rPr lang="en-US" sz="3200" dirty="0" smtClean="0">
                <a:solidFill>
                  <a:srgbClr val="8A3169"/>
                </a:solidFill>
                <a:latin typeface="DIN-Medium"/>
                <a:cs typeface="DIN-Medium"/>
              </a:rPr>
              <a:t>Care</a:t>
            </a:r>
            <a:endParaRPr lang="en-US" sz="3200" dirty="0">
              <a:solidFill>
                <a:srgbClr val="8A3169"/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354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42975" y="1643530"/>
            <a:ext cx="7165181" cy="2547470"/>
          </a:xfrm>
          <a:prstGeom prst="rect">
            <a:avLst/>
          </a:prstGeom>
        </p:spPr>
        <p:txBody>
          <a:bodyPr vert="horz" lIns="91438" tIns="45719" rIns="91438" bIns="45719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1600" dirty="0">
                <a:latin typeface="DIN-Medium"/>
                <a:cs typeface="DIN-Medium"/>
              </a:rPr>
              <a:t>Meaningful health </a:t>
            </a:r>
            <a:r>
              <a:rPr lang="en-GB" sz="1600" b="1" dirty="0">
                <a:latin typeface="DIN-Medium"/>
                <a:cs typeface="DIN-Medium"/>
              </a:rPr>
              <a:t>systems will develop</a:t>
            </a:r>
            <a:r>
              <a:rPr lang="en-GB" sz="1600" dirty="0">
                <a:latin typeface="DIN-Medium"/>
                <a:cs typeface="DIN-Medium"/>
              </a:rPr>
              <a:t>, at different speeds</a:t>
            </a:r>
          </a:p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1600" dirty="0"/>
              <a:t>Systems will seek  to </a:t>
            </a:r>
            <a:r>
              <a:rPr lang="en-GB" sz="1600" b="1" dirty="0"/>
              <a:t>simplify and ‘declutter’</a:t>
            </a:r>
          </a:p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1600" b="1" dirty="0"/>
              <a:t>Local government leadership </a:t>
            </a:r>
            <a:r>
              <a:rPr lang="en-GB" sz="1600" dirty="0"/>
              <a:t>will mark the best systems </a:t>
            </a:r>
          </a:p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1600" dirty="0"/>
              <a:t>Systems will </a:t>
            </a:r>
            <a:r>
              <a:rPr lang="en-GB" sz="1600" b="1" dirty="0"/>
              <a:t>integrate services</a:t>
            </a:r>
            <a:r>
              <a:rPr lang="en-GB" sz="1600" dirty="0"/>
              <a:t>, both within the NHS and with social care, whatever becomes of the Green </a:t>
            </a:r>
            <a:r>
              <a:rPr lang="en-GB" sz="1600" dirty="0" smtClean="0"/>
              <a:t>Paper</a:t>
            </a:r>
          </a:p>
          <a:p>
            <a:pPr algn="l">
              <a:lnSpc>
                <a:spcPts val="2000"/>
              </a:lnSpc>
              <a:spcAft>
                <a:spcPts val="600"/>
              </a:spcAft>
            </a:pPr>
            <a:r>
              <a:rPr lang="en-GB" sz="1600" dirty="0"/>
              <a:t>The need to moderate demand for NHS services will impel systems to </a:t>
            </a:r>
            <a:r>
              <a:rPr lang="en-GB" sz="1600" b="1" dirty="0"/>
              <a:t>focus more on ‘population health’ </a:t>
            </a:r>
            <a:r>
              <a:rPr lang="en-GB" sz="1600" dirty="0"/>
              <a:t>and to work with upstream </a:t>
            </a:r>
            <a:r>
              <a:rPr lang="en-GB" sz="1600" dirty="0" smtClean="0"/>
              <a:t>services</a:t>
            </a:r>
            <a:endParaRPr lang="en-GB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2461" y="1051200"/>
            <a:ext cx="7022770" cy="768874"/>
          </a:xfrm>
          <a:prstGeom prst="rect">
            <a:avLst/>
          </a:prstGeom>
        </p:spPr>
        <p:txBody>
          <a:bodyPr lIns="91438" tIns="45719" rIns="91438" bIns="45719" anchor="t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500" dirty="0">
                <a:solidFill>
                  <a:srgbClr val="8A3169"/>
                </a:solidFill>
                <a:latin typeface="DIN-Medium"/>
                <a:cs typeface="DIN-Medium"/>
              </a:rPr>
              <a:t>Five predictions (that ignore the money)</a:t>
            </a:r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gray">
          <a:xfrm>
            <a:off x="738553" y="1709346"/>
            <a:ext cx="204422" cy="221456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defRPr/>
            </a:pPr>
            <a:r>
              <a:rPr lang="en-GB" sz="1050" b="1" ker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gray">
          <a:xfrm>
            <a:off x="738553" y="2043944"/>
            <a:ext cx="204422" cy="221456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defRPr/>
            </a:pPr>
            <a:r>
              <a:rPr lang="en-GB" sz="1050" b="1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gray">
          <a:xfrm>
            <a:off x="738553" y="2363980"/>
            <a:ext cx="204422" cy="221456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defRPr/>
            </a:pPr>
            <a:r>
              <a:rPr lang="en-GB" sz="1050" b="1" ker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gray">
          <a:xfrm>
            <a:off x="738553" y="2700015"/>
            <a:ext cx="204422" cy="221456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defRPr/>
            </a:pPr>
            <a:r>
              <a:rPr lang="en-GB" sz="1050" b="1" ker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gray">
          <a:xfrm>
            <a:off x="738553" y="3289563"/>
            <a:ext cx="204422" cy="221456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defRPr/>
            </a:pPr>
            <a:r>
              <a:rPr lang="en-GB" sz="1050" b="1" kern="0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682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2461" y="2448732"/>
            <a:ext cx="7704073" cy="1699936"/>
          </a:xfrm>
          <a:prstGeom prst="rect">
            <a:avLst/>
          </a:prstGeom>
        </p:spPr>
        <p:txBody>
          <a:bodyPr vert="horz" lIns="91438" tIns="45719" rIns="91438" bIns="45719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latin typeface="DIN-Medium"/>
                <a:cs typeface="DIN-Medium"/>
              </a:rPr>
              <a:t>Richard Humphries </a:t>
            </a:r>
            <a:r>
              <a:rPr lang="mr-IN" sz="1800" dirty="0">
                <a:latin typeface="DIN-Medium"/>
                <a:cs typeface="DIN-Medium"/>
              </a:rPr>
              <a:t>–</a:t>
            </a:r>
            <a:r>
              <a:rPr lang="en-GB" sz="1800" dirty="0">
                <a:latin typeface="DIN-Medium"/>
                <a:cs typeface="DIN-Medium"/>
              </a:rPr>
              <a:t> Kings Fund</a:t>
            </a:r>
          </a:p>
          <a:p>
            <a:pPr algn="l"/>
            <a:r>
              <a:rPr lang="en-US" sz="1800" dirty="0">
                <a:latin typeface="DIN-Medium"/>
                <a:cs typeface="DIN-Medium"/>
              </a:rPr>
              <a:t>Chaired by: Cllr Colin Noble, CCN Spokesman for Health and Social C</a:t>
            </a:r>
            <a:r>
              <a:rPr lang="en-US" sz="1800" dirty="0" smtClean="0">
                <a:latin typeface="DIN-Medium"/>
                <a:cs typeface="DIN-Medium"/>
              </a:rPr>
              <a:t>are </a:t>
            </a:r>
            <a:endParaRPr lang="en-GB" sz="1800" dirty="0">
              <a:latin typeface="DIN-Medium"/>
              <a:cs typeface="DIN-Medium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2460" y="1435636"/>
            <a:ext cx="7280740" cy="1013096"/>
          </a:xfrm>
          <a:prstGeom prst="rect">
            <a:avLst/>
          </a:prstGeom>
        </p:spPr>
        <p:txBody>
          <a:bodyPr lIns="91438" tIns="45719" rIns="91438" bIns="45719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8A3169"/>
                </a:solidFill>
                <a:latin typeface="DIN-Medium"/>
                <a:cs typeface="DIN-Medium"/>
              </a:rPr>
              <a:t>A Sustainable Solution to Social Care:</a:t>
            </a:r>
          </a:p>
          <a:p>
            <a:pPr algn="l"/>
            <a:r>
              <a:rPr lang="en-US" sz="2000" dirty="0">
                <a:solidFill>
                  <a:srgbClr val="8A3169"/>
                </a:solidFill>
                <a:latin typeface="DIN-Medium"/>
                <a:cs typeface="DIN-Medium"/>
              </a:rPr>
              <a:t>CCN’s approach to the Social </a:t>
            </a:r>
            <a:r>
              <a:rPr lang="en-US" sz="2000" dirty="0" smtClean="0">
                <a:solidFill>
                  <a:srgbClr val="8A3169"/>
                </a:solidFill>
                <a:latin typeface="DIN-Medium"/>
                <a:cs typeface="DIN-Medium"/>
              </a:rPr>
              <a:t>Care </a:t>
            </a:r>
            <a:r>
              <a:rPr lang="en-US" sz="2000" dirty="0">
                <a:solidFill>
                  <a:srgbClr val="8A3169"/>
                </a:solidFill>
                <a:latin typeface="DIN-Medium"/>
                <a:cs typeface="DIN-Medium"/>
              </a:rPr>
              <a:t>White Paper</a:t>
            </a:r>
          </a:p>
        </p:txBody>
      </p:sp>
    </p:spTree>
    <p:extLst>
      <p:ext uri="{BB962C8B-B14F-4D97-AF65-F5344CB8AC3E}">
        <p14:creationId xmlns:p14="http://schemas.microsoft.com/office/powerpoint/2010/main" val="12181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2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m Format - English (UK)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E1"/>
      </a:hlink>
      <a:folHlink>
        <a:srgbClr val="0000E1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irm Format - English (UK)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E1"/>
      </a:hlink>
      <a:folHlink>
        <a:srgbClr val="0000E1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4_Firm Format - English (UK)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Firm Format - English (UK)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E1"/>
      </a:hlink>
      <a:folHlink>
        <a:srgbClr val="0000E1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5_Firm Format - English (UK)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6_Firm Format - English (UK)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1350</TotalTime>
  <Words>163</Words>
  <Application>Microsoft Office PowerPoint</Application>
  <PresentationFormat>On-screen Show (16:9)</PresentationFormat>
  <Paragraphs>23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ＭＳ Ｐゴシック</vt:lpstr>
      <vt:lpstr>Arial</vt:lpstr>
      <vt:lpstr>Arial Unicode MS</vt:lpstr>
      <vt:lpstr>Calibri</vt:lpstr>
      <vt:lpstr>DIN-Medium</vt:lpstr>
      <vt:lpstr>DIN-Regular</vt:lpstr>
      <vt:lpstr>Office Theme</vt:lpstr>
      <vt:lpstr>1_Default Design</vt:lpstr>
      <vt:lpstr>Firm Format - English (UK)</vt:lpstr>
      <vt:lpstr>1_Firm Format - English (UK)</vt:lpstr>
      <vt:lpstr>24_Firm Format - English (UK)</vt:lpstr>
      <vt:lpstr>2_Firm Format - English (UK)</vt:lpstr>
      <vt:lpstr>25_Firm Format - English (UK)</vt:lpstr>
      <vt:lpstr>26_Firm Format - English (UK)</vt:lpstr>
      <vt:lpstr>Photo Editor Photo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Victoria Moloney</cp:lastModifiedBy>
  <cp:revision>106</cp:revision>
  <dcterms:created xsi:type="dcterms:W3CDTF">2010-04-12T23:12:02Z</dcterms:created>
  <dcterms:modified xsi:type="dcterms:W3CDTF">2017-11-28T12:31:12Z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